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70" r:id="rId6"/>
    <p:sldId id="271" r:id="rId7"/>
    <p:sldId id="263" r:id="rId8"/>
    <p:sldId id="269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0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08" b="15197"/>
          <a:stretch/>
        </p:blipFill>
        <p:spPr>
          <a:xfrm>
            <a:off x="0" y="-63501"/>
            <a:ext cx="12268200" cy="69215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nkGothic Md BT" panose="020B0807020203060204" pitchFamily="34" charset="0"/>
              </a:defRPr>
            </a:lvl1pPr>
          </a:lstStyle>
          <a:p>
            <a:r>
              <a:rPr lang="de-DE" dirty="0"/>
              <a:t>Folie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nkGothic Md BT" panose="020B0807020203060204" pitchFamily="34" charset="0"/>
              </a:defRPr>
            </a:lvl1pPr>
            <a:lvl2pPr>
              <a:defRPr>
                <a:solidFill>
                  <a:schemeClr val="bg1"/>
                </a:solidFill>
                <a:latin typeface="BankGothic Md BT" panose="020B0807020203060204" pitchFamily="34" charset="0"/>
              </a:defRPr>
            </a:lvl2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  <a:p>
            <a:pPr lvl="1"/>
            <a:r>
              <a:rPr lang="de-DE" dirty="0"/>
              <a:t>Vierte Ebene</a:t>
            </a:r>
          </a:p>
          <a:p>
            <a:pPr lvl="1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0" y="656034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QOS</a:t>
            </a:r>
          </a:p>
        </p:txBody>
      </p:sp>
    </p:spTree>
    <p:extLst>
      <p:ext uri="{BB962C8B-B14F-4D97-AF65-F5344CB8AC3E}">
        <p14:creationId xmlns:p14="http://schemas.microsoft.com/office/powerpoint/2010/main" val="38745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52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0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2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17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16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49F9-3287-4613-A49B-0208DA4653D2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CE73-C716-4BF2-81B3-405278C4F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bit-computer-solutions.com/qos-bandwidth-delay-jitter-loss-explaine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uniper.net/de/de/products-services/what-is/q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5A9CC66-A49E-4F43-A954-4BE533E2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7085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9238" y="1307894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nkGothic Lt BT" panose="020B0607020203060204" pitchFamily="34" charset="0"/>
              </a:rPr>
              <a:t>The Quality </a:t>
            </a:r>
            <a:r>
              <a:rPr lang="de-DE" dirty="0" err="1">
                <a:solidFill>
                  <a:schemeClr val="bg1"/>
                </a:solidFill>
                <a:latin typeface="BankGothic Lt BT" panose="020B060702020306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BankGothic Lt BT" panose="020B0607020203060204" pitchFamily="34" charset="0"/>
              </a:rPr>
              <a:t> 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BankGothic Md BT" panose="020B0807020203060204" pitchFamily="34" charset="0"/>
              </a:rPr>
              <a:t>Antonia, </a:t>
            </a:r>
            <a:r>
              <a:rPr lang="de-DE" sz="1800" dirty="0" err="1">
                <a:solidFill>
                  <a:schemeClr val="bg1"/>
                </a:solidFill>
                <a:latin typeface="BankGothic Md BT" panose="020B0807020203060204" pitchFamily="34" charset="0"/>
              </a:rPr>
              <a:t>Ceano</a:t>
            </a:r>
            <a:r>
              <a:rPr lang="de-DE" sz="1800" dirty="0">
                <a:solidFill>
                  <a:schemeClr val="bg1"/>
                </a:solidFill>
                <a:latin typeface="BankGothic Md BT" panose="020B0807020203060204" pitchFamily="34" charset="0"/>
              </a:rPr>
              <a:t>, Leon-Fedor</a:t>
            </a:r>
          </a:p>
        </p:txBody>
      </p:sp>
    </p:spTree>
    <p:extLst>
      <p:ext uri="{BB962C8B-B14F-4D97-AF65-F5344CB8AC3E}">
        <p14:creationId xmlns:p14="http://schemas.microsoft.com/office/powerpoint/2010/main" val="35953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-77" r="40493"/>
          <a:stretch/>
        </p:blipFill>
        <p:spPr>
          <a:xfrm>
            <a:off x="0" y="-192844"/>
            <a:ext cx="12262338" cy="705084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FFDADD3-D087-4642-AFC5-0547C363BFE2}"/>
              </a:ext>
            </a:extLst>
          </p:cNvPr>
          <p:cNvSpPr/>
          <p:nvPr/>
        </p:nvSpPr>
        <p:spPr>
          <a:xfrm>
            <a:off x="970543" y="0"/>
            <a:ext cx="10250905" cy="2043274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>
          <a:xfrm>
            <a:off x="1591556" y="-239570"/>
            <a:ext cx="9008877" cy="2236119"/>
          </a:xfrm>
        </p:spPr>
        <p:txBody>
          <a:bodyPr>
            <a:normAutofit fontScale="90000"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BankGothic Md BT" panose="020B0807020203060204" pitchFamily="34" charset="0"/>
              </a:rPr>
              <a:t>Was Ist QoS?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1286949-0AF3-4133-B7B2-C83F2ED3A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59" y="2043274"/>
            <a:ext cx="8353470" cy="471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7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71917A5-60BA-481E-A848-05294294E712}"/>
              </a:ext>
            </a:extLst>
          </p:cNvPr>
          <p:cNvSpPr/>
          <p:nvPr/>
        </p:nvSpPr>
        <p:spPr>
          <a:xfrm>
            <a:off x="838200" y="1985786"/>
            <a:ext cx="9229436" cy="4191177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FBD57B8-B6DE-400D-9317-06727B7CE85E}"/>
              </a:ext>
            </a:extLst>
          </p:cNvPr>
          <p:cNvSpPr/>
          <p:nvPr/>
        </p:nvSpPr>
        <p:spPr>
          <a:xfrm>
            <a:off x="0" y="-73893"/>
            <a:ext cx="12192000" cy="6931893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Ziele </a:t>
            </a:r>
            <a:r>
              <a:rPr lang="de-DE" dirty="0" err="1"/>
              <a:t>QoS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900" dirty="0">
                <a:effectLst/>
              </a:rPr>
              <a:t>Zuverlässiges verbinden und trennen mit/von gewünschten zielen</a:t>
            </a:r>
          </a:p>
          <a:p>
            <a:endParaRPr lang="de-DE" sz="2900" dirty="0">
              <a:effectLst/>
            </a:endParaRPr>
          </a:p>
          <a:p>
            <a:r>
              <a:rPr lang="de-DE" sz="2900" dirty="0">
                <a:effectLst/>
              </a:rPr>
              <a:t>Stabile </a:t>
            </a:r>
            <a:r>
              <a:rPr lang="de-DE" sz="2900" dirty="0"/>
              <a:t>K</a:t>
            </a:r>
            <a:r>
              <a:rPr lang="de-DE" sz="2900" dirty="0">
                <a:effectLst/>
              </a:rPr>
              <a:t>ommunikationsverbindung</a:t>
            </a:r>
          </a:p>
          <a:p>
            <a:endParaRPr lang="de-DE" sz="2900" dirty="0">
              <a:effectLst/>
            </a:endParaRPr>
          </a:p>
          <a:p>
            <a:r>
              <a:rPr lang="de-DE" sz="2900" dirty="0">
                <a:effectLst/>
              </a:rPr>
              <a:t>Vollständige/fehlerlose Übertragung</a:t>
            </a:r>
          </a:p>
          <a:p>
            <a:endParaRPr lang="de-DE" sz="2900" dirty="0">
              <a:effectLst/>
            </a:endParaRPr>
          </a:p>
          <a:p>
            <a:r>
              <a:rPr lang="de-DE" sz="2900" dirty="0">
                <a:effectLst/>
              </a:rPr>
              <a:t>Möglichst originalgetreue Kommunikation</a:t>
            </a:r>
          </a:p>
          <a:p>
            <a:endParaRPr lang="de-DE" sz="2900" dirty="0">
              <a:effectLst/>
            </a:endParaRPr>
          </a:p>
          <a:p>
            <a:r>
              <a:rPr lang="de-DE" sz="2900" dirty="0">
                <a:effectLst/>
              </a:rPr>
              <a:t>Keine langen Wartezeiten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18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5D806DA-EB00-4A2B-A176-7B055160BA08}"/>
              </a:ext>
            </a:extLst>
          </p:cNvPr>
          <p:cNvSpPr/>
          <p:nvPr/>
        </p:nvSpPr>
        <p:spPr>
          <a:xfrm>
            <a:off x="0" y="-85204"/>
            <a:ext cx="12192000" cy="6943204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/>
              <a:t>Typische Merkmale von QoS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7952A52-65C2-4AC1-915A-4ED10537A793}"/>
              </a:ext>
            </a:extLst>
          </p:cNvPr>
          <p:cNvSpPr/>
          <p:nvPr/>
        </p:nvSpPr>
        <p:spPr>
          <a:xfrm>
            <a:off x="838200" y="2141537"/>
            <a:ext cx="8313615" cy="4220186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41537"/>
            <a:ext cx="8204200" cy="4351338"/>
          </a:xfrm>
        </p:spPr>
        <p:txBody>
          <a:bodyPr>
            <a:normAutofit/>
          </a:bodyPr>
          <a:lstStyle/>
          <a:p>
            <a:r>
              <a:rPr lang="de-DE" dirty="0"/>
              <a:t>Überdimensionierung der Netze</a:t>
            </a:r>
          </a:p>
          <a:p>
            <a:endParaRPr lang="de-DE" dirty="0"/>
          </a:p>
          <a:p>
            <a:r>
              <a:rPr lang="de-DE" dirty="0"/>
              <a:t>Reservierung von Bandbreite</a:t>
            </a:r>
          </a:p>
          <a:p>
            <a:endParaRPr lang="de-DE" dirty="0"/>
          </a:p>
          <a:p>
            <a:r>
              <a:rPr lang="de-DE" dirty="0"/>
              <a:t>Qualitätsgüte der Anforderung</a:t>
            </a:r>
          </a:p>
          <a:p>
            <a:endParaRPr lang="de-DE" dirty="0"/>
          </a:p>
          <a:p>
            <a:r>
              <a:rPr lang="de-DE" dirty="0"/>
              <a:t>Priorisierte Übertragung bestimmter Datenpakete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212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D1E9451-A69D-4F9F-BDFA-187D73946BF7}"/>
              </a:ext>
            </a:extLst>
          </p:cNvPr>
          <p:cNvSpPr/>
          <p:nvPr/>
        </p:nvSpPr>
        <p:spPr>
          <a:xfrm>
            <a:off x="0" y="-64657"/>
            <a:ext cx="12256655" cy="6922657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7952A52-65C2-4AC1-915A-4ED10537A793}"/>
              </a:ext>
            </a:extLst>
          </p:cNvPr>
          <p:cNvSpPr/>
          <p:nvPr/>
        </p:nvSpPr>
        <p:spPr>
          <a:xfrm>
            <a:off x="169284" y="295910"/>
            <a:ext cx="11853429" cy="1325563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97C03FF-874C-4238-9789-A61E2B80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85" y="365125"/>
            <a:ext cx="11580755" cy="1325563"/>
          </a:xfrm>
        </p:spPr>
        <p:txBody>
          <a:bodyPr/>
          <a:lstStyle/>
          <a:p>
            <a:r>
              <a:rPr lang="de-DE" dirty="0"/>
              <a:t>Wie werden die Ziele erreicht?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B92DA88-7242-464B-A128-4F9FAADC5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5" y="1868789"/>
            <a:ext cx="11853429" cy="41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705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9BB5FBC-109D-4E9F-A030-2A39F08B5DEC}"/>
              </a:ext>
            </a:extLst>
          </p:cNvPr>
          <p:cNvSpPr/>
          <p:nvPr/>
        </p:nvSpPr>
        <p:spPr>
          <a:xfrm>
            <a:off x="-3241" y="-63864"/>
            <a:ext cx="12269132" cy="6921864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9ECF23-E06A-40F7-8270-DC3E6B32FFEE}"/>
              </a:ext>
            </a:extLst>
          </p:cNvPr>
          <p:cNvSpPr/>
          <p:nvPr/>
        </p:nvSpPr>
        <p:spPr>
          <a:xfrm>
            <a:off x="5805559" y="1654237"/>
            <a:ext cx="3553179" cy="939978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7952A52-65C2-4AC1-915A-4ED10537A793}"/>
              </a:ext>
            </a:extLst>
          </p:cNvPr>
          <p:cNvSpPr/>
          <p:nvPr/>
        </p:nvSpPr>
        <p:spPr>
          <a:xfrm>
            <a:off x="5828098" y="289462"/>
            <a:ext cx="3553179" cy="939978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9727" y="1497447"/>
            <a:ext cx="3553178" cy="1325563"/>
          </a:xfrm>
        </p:spPr>
        <p:txBody>
          <a:bodyPr>
            <a:normAutofit/>
          </a:bodyPr>
          <a:lstStyle/>
          <a:p>
            <a:r>
              <a:rPr lang="de-DE" sz="3000" dirty="0" err="1"/>
              <a:t>Policing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41537"/>
            <a:ext cx="820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6EDC404-AB9C-4352-89AA-582762912BF9}"/>
              </a:ext>
            </a:extLst>
          </p:cNvPr>
          <p:cNvSpPr/>
          <p:nvPr/>
        </p:nvSpPr>
        <p:spPr>
          <a:xfrm rot="5400000">
            <a:off x="4012539" y="448767"/>
            <a:ext cx="1364777" cy="1046168"/>
          </a:xfrm>
          <a:prstGeom prst="rightArrow">
            <a:avLst>
              <a:gd name="adj1" fmla="val 50000"/>
              <a:gd name="adj2" fmla="val 477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8700527-882D-4723-9130-82CFE364D939}"/>
              </a:ext>
            </a:extLst>
          </p:cNvPr>
          <p:cNvSpPr/>
          <p:nvPr/>
        </p:nvSpPr>
        <p:spPr>
          <a:xfrm rot="5400000">
            <a:off x="3997951" y="1758489"/>
            <a:ext cx="1373346" cy="1164841"/>
          </a:xfrm>
          <a:prstGeom prst="rightArrow">
            <a:avLst>
              <a:gd name="adj1" fmla="val 50000"/>
              <a:gd name="adj2" fmla="val 477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9937ADD-C7B1-4207-9DC6-AE46324DFAA6}"/>
              </a:ext>
            </a:extLst>
          </p:cNvPr>
          <p:cNvSpPr/>
          <p:nvPr/>
        </p:nvSpPr>
        <p:spPr>
          <a:xfrm rot="5400000">
            <a:off x="4001235" y="3116855"/>
            <a:ext cx="1343382" cy="1164841"/>
          </a:xfrm>
          <a:prstGeom prst="rightArrow">
            <a:avLst>
              <a:gd name="adj1" fmla="val 50000"/>
              <a:gd name="adj2" fmla="val 477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6795B70-515A-499C-A5E6-A19A5A5F37F5}"/>
              </a:ext>
            </a:extLst>
          </p:cNvPr>
          <p:cNvSpPr/>
          <p:nvPr/>
        </p:nvSpPr>
        <p:spPr>
          <a:xfrm rot="5400000">
            <a:off x="4036248" y="4484557"/>
            <a:ext cx="1273352" cy="1046167"/>
          </a:xfrm>
          <a:prstGeom prst="rightArrow">
            <a:avLst>
              <a:gd name="adj1" fmla="val 50000"/>
              <a:gd name="adj2" fmla="val 477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DBB914F-A331-49E9-B18E-0C66D53074B7}"/>
              </a:ext>
            </a:extLst>
          </p:cNvPr>
          <p:cNvSpPr/>
          <p:nvPr/>
        </p:nvSpPr>
        <p:spPr>
          <a:xfrm rot="5400000">
            <a:off x="3979741" y="5814417"/>
            <a:ext cx="1386366" cy="1046167"/>
          </a:xfrm>
          <a:prstGeom prst="rightArrow">
            <a:avLst>
              <a:gd name="adj1" fmla="val 50000"/>
              <a:gd name="adj2" fmla="val 477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674995-7F2B-4BC2-A5AC-BCA3A4241805}"/>
              </a:ext>
            </a:extLst>
          </p:cNvPr>
          <p:cNvSpPr/>
          <p:nvPr/>
        </p:nvSpPr>
        <p:spPr>
          <a:xfrm>
            <a:off x="5800055" y="3027583"/>
            <a:ext cx="3553179" cy="939978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9A188A-E573-41CF-8475-E85DEFE4D54A}"/>
              </a:ext>
            </a:extLst>
          </p:cNvPr>
          <p:cNvSpPr/>
          <p:nvPr/>
        </p:nvSpPr>
        <p:spPr>
          <a:xfrm>
            <a:off x="5828099" y="4370966"/>
            <a:ext cx="3553179" cy="939978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C42CDE-8D88-44C4-984D-14FF8635E0D3}"/>
              </a:ext>
            </a:extLst>
          </p:cNvPr>
          <p:cNvSpPr/>
          <p:nvPr/>
        </p:nvSpPr>
        <p:spPr>
          <a:xfrm>
            <a:off x="5805560" y="5644318"/>
            <a:ext cx="3553179" cy="939978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6499F5E-2F0D-46D5-B536-573B66BCA4F3}"/>
              </a:ext>
            </a:extLst>
          </p:cNvPr>
          <p:cNvSpPr txBox="1">
            <a:spLocks/>
          </p:cNvSpPr>
          <p:nvPr/>
        </p:nvSpPr>
        <p:spPr>
          <a:xfrm>
            <a:off x="5828098" y="4177184"/>
            <a:ext cx="35531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ankGothic Md BT" panose="020B080702020306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/>
              <a:t>Shaping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D490899-12A8-48D8-9F0A-D7A905B4DDCC}"/>
              </a:ext>
            </a:extLst>
          </p:cNvPr>
          <p:cNvSpPr txBox="1">
            <a:spLocks/>
          </p:cNvSpPr>
          <p:nvPr/>
        </p:nvSpPr>
        <p:spPr>
          <a:xfrm>
            <a:off x="5869713" y="2878716"/>
            <a:ext cx="35531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ankGothic Md BT" panose="020B080702020306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/>
              <a:t>Queuing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7AE5224-2B69-41CD-AC0B-7EF456B1C994}"/>
              </a:ext>
            </a:extLst>
          </p:cNvPr>
          <p:cNvSpPr txBox="1">
            <a:spLocks/>
          </p:cNvSpPr>
          <p:nvPr/>
        </p:nvSpPr>
        <p:spPr>
          <a:xfrm>
            <a:off x="5877015" y="153077"/>
            <a:ext cx="35531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ankGothic Md BT" panose="020B080702020306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/>
              <a:t>Classification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6F6A9DA-7713-4F02-83CD-033DC574D605}"/>
              </a:ext>
            </a:extLst>
          </p:cNvPr>
          <p:cNvSpPr txBox="1">
            <a:spLocks/>
          </p:cNvSpPr>
          <p:nvPr/>
        </p:nvSpPr>
        <p:spPr>
          <a:xfrm>
            <a:off x="5877015" y="5451525"/>
            <a:ext cx="35531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ankGothic Md BT" panose="020B080702020306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 err="1"/>
              <a:t>Remarking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815108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224ACEC-57CE-4328-A012-A3E24A24BCDF}"/>
              </a:ext>
            </a:extLst>
          </p:cNvPr>
          <p:cNvSpPr/>
          <p:nvPr/>
        </p:nvSpPr>
        <p:spPr>
          <a:xfrm>
            <a:off x="0" y="-64657"/>
            <a:ext cx="12192000" cy="6922657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53D947-415A-4EC5-A07D-F9D691A7396C}"/>
              </a:ext>
            </a:extLst>
          </p:cNvPr>
          <p:cNvSpPr/>
          <p:nvPr/>
        </p:nvSpPr>
        <p:spPr>
          <a:xfrm>
            <a:off x="838200" y="1825625"/>
            <a:ext cx="5384801" cy="4191177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Parameter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effectLst/>
              </a:rPr>
              <a:t>Latenzzeit(Delay)</a:t>
            </a:r>
          </a:p>
          <a:p>
            <a:endParaRPr lang="de-DE" dirty="0">
              <a:effectLst/>
            </a:endParaRPr>
          </a:p>
          <a:p>
            <a:r>
              <a:rPr lang="de-DE" dirty="0" err="1">
                <a:effectLst/>
              </a:rPr>
              <a:t>Jitter</a:t>
            </a:r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Paketverlustrate(Loss)</a:t>
            </a:r>
          </a:p>
          <a:p>
            <a:pPr marL="0" indent="0">
              <a:buNone/>
            </a:pPr>
            <a:endParaRPr lang="de-DE" dirty="0">
              <a:effectLst/>
            </a:endParaRPr>
          </a:p>
          <a:p>
            <a:r>
              <a:rPr lang="de-DE" dirty="0">
                <a:effectLst/>
              </a:rPr>
              <a:t>Durchsatz</a:t>
            </a:r>
          </a:p>
          <a:p>
            <a:endParaRPr lang="de-DE" dirty="0"/>
          </a:p>
          <a:p>
            <a:r>
              <a:rPr lang="de-DE" dirty="0"/>
              <a:t>Fehlerrate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494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C9CE5A2-BF35-409E-A063-BA4C77D82E55}"/>
              </a:ext>
            </a:extLst>
          </p:cNvPr>
          <p:cNvSpPr/>
          <p:nvPr/>
        </p:nvSpPr>
        <p:spPr>
          <a:xfrm>
            <a:off x="3214255" y="1336925"/>
            <a:ext cx="5430981" cy="4368878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3F1E2F4-5E66-4F3C-8DCD-21B41FF1A0D1}"/>
              </a:ext>
            </a:extLst>
          </p:cNvPr>
          <p:cNvSpPr/>
          <p:nvPr/>
        </p:nvSpPr>
        <p:spPr>
          <a:xfrm rot="13457336">
            <a:off x="3447938" y="1002882"/>
            <a:ext cx="4963014" cy="4879710"/>
          </a:xfrm>
          <a:prstGeom prst="rect">
            <a:avLst/>
          </a:prstGeom>
          <a:solidFill>
            <a:schemeClr val="tx1">
              <a:alpha val="42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92632" y="352379"/>
            <a:ext cx="6006736" cy="6153241"/>
          </a:xfrm>
        </p:spPr>
        <p:txBody>
          <a:bodyPr>
            <a:normAutofit/>
          </a:bodyPr>
          <a:lstStyle/>
          <a:p>
            <a:r>
              <a:rPr lang="de-DE" sz="15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096317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5A9CC66-A49E-4F43-A954-4BE533E2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7085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87382" y="300446"/>
            <a:ext cx="6725192" cy="743288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bg1"/>
                </a:solidFill>
                <a:latin typeface="BankGothic Lt BT" panose="020B0607020203060204" pitchFamily="34" charset="0"/>
              </a:rPr>
              <a:t>Quellen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2063931"/>
            <a:ext cx="10806545" cy="3193869"/>
          </a:xfrm>
        </p:spPr>
        <p:txBody>
          <a:bodyPr>
            <a:normAutofit/>
          </a:bodyPr>
          <a:lstStyle/>
          <a:p>
            <a:pPr algn="l"/>
            <a:r>
              <a:rPr lang="de-DE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http://www.orbit-computer-solutions.com/qos-bandwidth-delay-jitter-loss-explained/</a:t>
            </a:r>
            <a:endParaRPr lang="de-DE" u="sng" dirty="0">
              <a:solidFill>
                <a:schemeClr val="bg1"/>
              </a:solidFill>
            </a:endParaRPr>
          </a:p>
          <a:p>
            <a:pPr algn="l"/>
            <a:endParaRPr lang="de-DE" u="sng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algn="l"/>
            <a:r>
              <a:rPr lang="de-DE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https://www.juniper.net/de/de/products-services/what-is/qos/</a:t>
            </a:r>
            <a:endParaRPr lang="de-DE" u="sng" dirty="0">
              <a:solidFill>
                <a:schemeClr val="bg1"/>
              </a:solidFill>
            </a:endParaRPr>
          </a:p>
          <a:p>
            <a:pPr algn="l"/>
            <a:endParaRPr lang="de-DE" u="sng" dirty="0">
              <a:solidFill>
                <a:schemeClr val="bg1"/>
              </a:solidFill>
            </a:endParaRPr>
          </a:p>
          <a:p>
            <a:pPr algn="l"/>
            <a:r>
              <a:rPr lang="de-DE" u="sng" dirty="0">
                <a:solidFill>
                  <a:schemeClr val="bg1"/>
                </a:solidFill>
              </a:rPr>
              <a:t>https://www.it-administrator.de/lexikon/quality_of_service.html</a:t>
            </a:r>
          </a:p>
          <a:p>
            <a:pPr algn="l"/>
            <a:endParaRPr lang="de-DE" sz="1800" u="sng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873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47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BankGothic Lt BT</vt:lpstr>
      <vt:lpstr>BankGothic Md BT</vt:lpstr>
      <vt:lpstr>Calibri</vt:lpstr>
      <vt:lpstr>Calibri Light</vt:lpstr>
      <vt:lpstr>Office</vt:lpstr>
      <vt:lpstr>The Quality of Service</vt:lpstr>
      <vt:lpstr>Was Ist QoS?</vt:lpstr>
      <vt:lpstr>Ziele QoS</vt:lpstr>
      <vt:lpstr>Typische Merkmale von QoS</vt:lpstr>
      <vt:lpstr>Wie werden die Ziele erreicht?</vt:lpstr>
      <vt:lpstr>Policing</vt:lpstr>
      <vt:lpstr>Parameter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Quality of Service</dc:title>
  <dc:creator>Grzonka, Ceano</dc:creator>
  <cp:lastModifiedBy>Wolf4, Leon_Fedor</cp:lastModifiedBy>
  <cp:revision>26</cp:revision>
  <dcterms:created xsi:type="dcterms:W3CDTF">2018-09-06T06:32:52Z</dcterms:created>
  <dcterms:modified xsi:type="dcterms:W3CDTF">2018-09-20T06:22:22Z</dcterms:modified>
</cp:coreProperties>
</file>