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Chunk Five" charset="1" panose="00000500000000000000"/>
      <p:regular r:id="rId19"/>
    </p:embeddedFont>
    <p:embeddedFont>
      <p:font typeface="Chau Philomene" charset="1" panose="02000806040000020003"/>
      <p:regular r:id="rId20"/>
    </p:embeddedFont>
    <p:embeddedFont>
      <p:font typeface="Inter Bold" charset="1" panose="020B0802030000000004"/>
      <p:regular r:id="rId21"/>
    </p:embeddedFont>
    <p:embeddedFont>
      <p:font typeface="Open Sans 1" charset="1" panose="00000000000000000000"/>
      <p:regular r:id="rId22"/>
    </p:embeddedFont>
    <p:embeddedFont>
      <p:font typeface="Contrail One" charset="1" panose="02000000000000000000"/>
      <p:regular r:id="rId23"/>
    </p:embeddedFont>
    <p:embeddedFont>
      <p:font typeface="Open Sans 1 Medium" charset="1" panose="00000000000000000000"/>
      <p:regular r:id="rId24"/>
    </p:embeddedFont>
    <p:embeddedFont>
      <p:font typeface="Open Sans 2 Bold" charset="1" panose="020B0806030504020204"/>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1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1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18.png" Type="http://schemas.openxmlformats.org/officeDocument/2006/relationships/image"/><Relationship Id="rId4" Target="../media/image19.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 Id="rId8" Target="../media/image24.png" Type="http://schemas.openxmlformats.org/officeDocument/2006/relationships/image"/><Relationship Id="rId9" Target="../media/image2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 Id="rId6"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 Id="rId4"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1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15.png" Type="http://schemas.openxmlformats.org/officeDocument/2006/relationships/image"/><Relationship Id="rId4" Target="../media/image1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2759" y="6802807"/>
            <a:ext cx="5402508" cy="540250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13444525" y="2988032"/>
            <a:ext cx="7629550" cy="762955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AutoShape 8" id="8"/>
          <p:cNvSpPr/>
          <p:nvPr/>
        </p:nvSpPr>
        <p:spPr>
          <a:xfrm>
            <a:off x="1074658" y="8563446"/>
            <a:ext cx="16138684" cy="0"/>
          </a:xfrm>
          <a:prstGeom prst="line">
            <a:avLst/>
          </a:prstGeom>
          <a:ln cap="flat" w="38100">
            <a:solidFill>
              <a:srgbClr val="17726D"/>
            </a:solidFill>
            <a:prstDash val="solid"/>
            <a:headEnd type="none" len="sm" w="sm"/>
            <a:tailEnd type="none" len="sm" w="sm"/>
          </a:ln>
        </p:spPr>
      </p:sp>
      <p:grpSp>
        <p:nvGrpSpPr>
          <p:cNvPr name="Group 9" id="9"/>
          <p:cNvGrpSpPr/>
          <p:nvPr/>
        </p:nvGrpSpPr>
        <p:grpSpPr>
          <a:xfrm rot="0">
            <a:off x="14592864" y="3816926"/>
            <a:ext cx="6124162" cy="6124162"/>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 id="11"/>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Freeform 12" id="12"/>
          <p:cNvSpPr/>
          <p:nvPr/>
        </p:nvSpPr>
        <p:spPr>
          <a:xfrm flipH="false" flipV="false" rot="0">
            <a:off x="16275918" y="793769"/>
            <a:ext cx="633545" cy="300142"/>
          </a:xfrm>
          <a:custGeom>
            <a:avLst/>
            <a:gdLst/>
            <a:ahLst/>
            <a:cxnLst/>
            <a:rect r="r" b="b" t="t" l="l"/>
            <a:pathLst>
              <a:path h="300142" w="633545">
                <a:moveTo>
                  <a:pt x="0" y="0"/>
                </a:moveTo>
                <a:lnTo>
                  <a:pt x="633545" y="0"/>
                </a:lnTo>
                <a:lnTo>
                  <a:pt x="633545" y="300141"/>
                </a:lnTo>
                <a:lnTo>
                  <a:pt x="0" y="300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074658" y="556515"/>
            <a:ext cx="3546126" cy="1074791"/>
          </a:xfrm>
          <a:custGeom>
            <a:avLst/>
            <a:gdLst/>
            <a:ahLst/>
            <a:cxnLst/>
            <a:rect r="r" b="b" t="t" l="l"/>
            <a:pathLst>
              <a:path h="1074791" w="3546126">
                <a:moveTo>
                  <a:pt x="0" y="0"/>
                </a:moveTo>
                <a:lnTo>
                  <a:pt x="3546126" y="0"/>
                </a:lnTo>
                <a:lnTo>
                  <a:pt x="3546126" y="1074791"/>
                </a:lnTo>
                <a:lnTo>
                  <a:pt x="0" y="1074791"/>
                </a:lnTo>
                <a:lnTo>
                  <a:pt x="0" y="0"/>
                </a:lnTo>
                <a:close/>
              </a:path>
            </a:pathLst>
          </a:custGeom>
          <a:blipFill>
            <a:blip r:embed="rId4"/>
            <a:stretch>
              <a:fillRect l="0" t="0" r="0" b="0"/>
            </a:stretch>
          </a:blipFill>
        </p:spPr>
      </p:sp>
      <p:sp>
        <p:nvSpPr>
          <p:cNvPr name="TextBox 14" id="14"/>
          <p:cNvSpPr txBox="true"/>
          <p:nvPr/>
        </p:nvSpPr>
        <p:spPr>
          <a:xfrm rot="0">
            <a:off x="1522333" y="2783366"/>
            <a:ext cx="13981721" cy="2993843"/>
          </a:xfrm>
          <a:prstGeom prst="rect">
            <a:avLst/>
          </a:prstGeom>
        </p:spPr>
        <p:txBody>
          <a:bodyPr anchor="t" rtlCol="false" tIns="0" lIns="0" bIns="0" rIns="0">
            <a:spAutoFit/>
          </a:bodyPr>
          <a:lstStyle/>
          <a:p>
            <a:pPr algn="l">
              <a:lnSpc>
                <a:spcPts val="7710"/>
              </a:lnSpc>
            </a:pPr>
            <a:r>
              <a:rPr lang="en-US" sz="5507">
                <a:solidFill>
                  <a:srgbClr val="17726D"/>
                </a:solidFill>
                <a:latin typeface="Chunk Five"/>
                <a:ea typeface="Chunk Five"/>
                <a:cs typeface="Chunk Five"/>
                <a:sym typeface="Chunk Five"/>
              </a:rPr>
              <a:t>"LINNERUD DATASET MACHINE LEARNING PROJECT USING LINEAR REGRESSION"</a:t>
            </a:r>
          </a:p>
        </p:txBody>
      </p:sp>
      <p:sp>
        <p:nvSpPr>
          <p:cNvPr name="TextBox 15" id="15"/>
          <p:cNvSpPr txBox="true"/>
          <p:nvPr/>
        </p:nvSpPr>
        <p:spPr>
          <a:xfrm rot="0">
            <a:off x="12377274" y="8020519"/>
            <a:ext cx="4882026" cy="542927"/>
          </a:xfrm>
          <a:prstGeom prst="rect">
            <a:avLst/>
          </a:prstGeom>
        </p:spPr>
        <p:txBody>
          <a:bodyPr anchor="t" rtlCol="false" tIns="0" lIns="0" bIns="0" rIns="0">
            <a:spAutoFit/>
          </a:bodyPr>
          <a:lstStyle/>
          <a:p>
            <a:pPr algn="just" marL="0" indent="0" lvl="0">
              <a:lnSpc>
                <a:spcPts val="4649"/>
              </a:lnSpc>
            </a:pPr>
            <a:r>
              <a:rPr lang="en-US" sz="2999">
                <a:solidFill>
                  <a:srgbClr val="17726D"/>
                </a:solidFill>
                <a:latin typeface="Chau Philomene"/>
                <a:ea typeface="Chau Philomene"/>
                <a:cs typeface="Chau Philomene"/>
                <a:sym typeface="Chau Philomene"/>
              </a:rPr>
              <a:t>DEWI YULIANA</a:t>
            </a:r>
          </a:p>
        </p:txBody>
      </p:sp>
      <p:sp>
        <p:nvSpPr>
          <p:cNvPr name="TextBox 16" id="16"/>
          <p:cNvSpPr txBox="true"/>
          <p:nvPr/>
        </p:nvSpPr>
        <p:spPr>
          <a:xfrm rot="0">
            <a:off x="2144767" y="1590836"/>
            <a:ext cx="6368427" cy="382905"/>
          </a:xfrm>
          <a:prstGeom prst="rect">
            <a:avLst/>
          </a:prstGeom>
        </p:spPr>
        <p:txBody>
          <a:bodyPr anchor="t" rtlCol="false" tIns="0" lIns="0" bIns="0" rIns="0">
            <a:spAutoFit/>
          </a:bodyPr>
          <a:lstStyle/>
          <a:p>
            <a:pPr algn="ctr">
              <a:lnSpc>
                <a:spcPts val="3255"/>
              </a:lnSpc>
              <a:spcBef>
                <a:spcPct val="0"/>
              </a:spcBef>
            </a:pPr>
            <a:r>
              <a:rPr lang="en-US" sz="2100">
                <a:solidFill>
                  <a:srgbClr val="17726D"/>
                </a:solidFill>
                <a:latin typeface="Chau Philomene"/>
                <a:ea typeface="Chau Philomene"/>
                <a:cs typeface="Chau Philomene"/>
                <a:sym typeface="Chau Philomene"/>
              </a:rPr>
              <a:t>Digital Skill Fair </a:t>
            </a:r>
            <a:r>
              <a:rPr lang="en-US" sz="2100">
                <a:solidFill>
                  <a:srgbClr val="17726D"/>
                </a:solidFill>
                <a:latin typeface="Chau Philomene"/>
                <a:ea typeface="Chau Philomene"/>
                <a:cs typeface="Chau Philomene"/>
                <a:sym typeface="Chau Philomene"/>
              </a:rPr>
              <a:t>35.0 </a:t>
            </a:r>
            <a:r>
              <a:rPr lang="en-US" sz="2100">
                <a:solidFill>
                  <a:srgbClr val="17726D"/>
                </a:solidFill>
                <a:latin typeface="Chau Philomene"/>
                <a:ea typeface="Chau Philomene"/>
                <a:cs typeface="Chau Philomene"/>
                <a:sym typeface="Chau Philomene"/>
              </a:rPr>
              <a:t>Data Science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634610" y="0"/>
            <a:ext cx="5653390" cy="10287000"/>
            <a:chOff x="0" y="0"/>
            <a:chExt cx="1488959" cy="2709333"/>
          </a:xfrm>
        </p:grpSpPr>
        <p:sp>
          <p:nvSpPr>
            <p:cNvPr name="Freeform 3" id="3"/>
            <p:cNvSpPr/>
            <p:nvPr/>
          </p:nvSpPr>
          <p:spPr>
            <a:xfrm flipH="false" flipV="false" rot="0">
              <a:off x="0" y="0"/>
              <a:ext cx="1488959" cy="2709333"/>
            </a:xfrm>
            <a:custGeom>
              <a:avLst/>
              <a:gdLst/>
              <a:ahLst/>
              <a:cxnLst/>
              <a:rect r="r" b="b" t="t" l="l"/>
              <a:pathLst>
                <a:path h="2709333" w="1488959">
                  <a:moveTo>
                    <a:pt x="0" y="0"/>
                  </a:moveTo>
                  <a:lnTo>
                    <a:pt x="1488959" y="0"/>
                  </a:lnTo>
                  <a:lnTo>
                    <a:pt x="1488959" y="2709333"/>
                  </a:lnTo>
                  <a:lnTo>
                    <a:pt x="0" y="2709333"/>
                  </a:lnTo>
                  <a:close/>
                </a:path>
              </a:pathLst>
            </a:custGeom>
            <a:solidFill>
              <a:srgbClr val="F6F6F6"/>
            </a:solidFill>
          </p:spPr>
        </p:sp>
        <p:sp>
          <p:nvSpPr>
            <p:cNvPr name="TextBox 4" id="4"/>
            <p:cNvSpPr txBox="true"/>
            <p:nvPr/>
          </p:nvSpPr>
          <p:spPr>
            <a:xfrm>
              <a:off x="0" y="-47625"/>
              <a:ext cx="1488959" cy="2756958"/>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17400866" y="0"/>
            <a:ext cx="863406" cy="1914819"/>
            <a:chOff x="0" y="0"/>
            <a:chExt cx="227399" cy="504314"/>
          </a:xfrm>
        </p:grpSpPr>
        <p:sp>
          <p:nvSpPr>
            <p:cNvPr name="Freeform 6" id="6"/>
            <p:cNvSpPr/>
            <p:nvPr/>
          </p:nvSpPr>
          <p:spPr>
            <a:xfrm flipH="false" flipV="false" rot="0">
              <a:off x="0" y="0"/>
              <a:ext cx="227399" cy="504314"/>
            </a:xfrm>
            <a:custGeom>
              <a:avLst/>
              <a:gdLst/>
              <a:ahLst/>
              <a:cxnLst/>
              <a:rect r="r" b="b" t="t" l="l"/>
              <a:pathLst>
                <a:path h="504314" w="227399">
                  <a:moveTo>
                    <a:pt x="0" y="0"/>
                  </a:moveTo>
                  <a:lnTo>
                    <a:pt x="227399" y="0"/>
                  </a:lnTo>
                  <a:lnTo>
                    <a:pt x="227399" y="504314"/>
                  </a:lnTo>
                  <a:lnTo>
                    <a:pt x="0" y="504314"/>
                  </a:lnTo>
                  <a:close/>
                </a:path>
              </a:pathLst>
            </a:custGeom>
            <a:solidFill>
              <a:srgbClr val="17726D"/>
            </a:solidFill>
          </p:spPr>
        </p:sp>
        <p:sp>
          <p:nvSpPr>
            <p:cNvPr name="TextBox 7" id="7"/>
            <p:cNvSpPr txBox="true"/>
            <p:nvPr/>
          </p:nvSpPr>
          <p:spPr>
            <a:xfrm>
              <a:off x="0" y="-47625"/>
              <a:ext cx="227399" cy="551939"/>
            </a:xfrm>
            <a:prstGeom prst="rect">
              <a:avLst/>
            </a:prstGeom>
          </p:spPr>
          <p:txBody>
            <a:bodyPr anchor="ctr" rtlCol="false" tIns="50800" lIns="50800" bIns="50800" rIns="50800"/>
            <a:lstStyle/>
            <a:p>
              <a:pPr algn="ctr">
                <a:lnSpc>
                  <a:spcPts val="2479"/>
                </a:lnSpc>
              </a:pPr>
            </a:p>
          </p:txBody>
        </p:sp>
      </p:grpSp>
      <p:grpSp>
        <p:nvGrpSpPr>
          <p:cNvPr name="Group 8" id="8"/>
          <p:cNvGrpSpPr/>
          <p:nvPr/>
        </p:nvGrpSpPr>
        <p:grpSpPr>
          <a:xfrm rot="0">
            <a:off x="-1061650" y="8036778"/>
            <a:ext cx="3803190" cy="380319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pSp>
        <p:nvGrpSpPr>
          <p:cNvPr name="Group 11" id="11"/>
          <p:cNvGrpSpPr/>
          <p:nvPr/>
        </p:nvGrpSpPr>
        <p:grpSpPr>
          <a:xfrm rot="0">
            <a:off x="0" y="10094695"/>
            <a:ext cx="18264272" cy="192305"/>
            <a:chOff x="0" y="0"/>
            <a:chExt cx="4810343" cy="50648"/>
          </a:xfrm>
        </p:grpSpPr>
        <p:sp>
          <p:nvSpPr>
            <p:cNvPr name="Freeform 12" id="12"/>
            <p:cNvSpPr/>
            <p:nvPr/>
          </p:nvSpPr>
          <p:spPr>
            <a:xfrm flipH="false" flipV="false" rot="0">
              <a:off x="0" y="0"/>
              <a:ext cx="4810343" cy="50648"/>
            </a:xfrm>
            <a:custGeom>
              <a:avLst/>
              <a:gdLst/>
              <a:ahLst/>
              <a:cxnLst/>
              <a:rect r="r" b="b" t="t" l="l"/>
              <a:pathLst>
                <a:path h="50648" w="4810343">
                  <a:moveTo>
                    <a:pt x="0" y="0"/>
                  </a:moveTo>
                  <a:lnTo>
                    <a:pt x="4810343" y="0"/>
                  </a:lnTo>
                  <a:lnTo>
                    <a:pt x="4810343" y="50648"/>
                  </a:lnTo>
                  <a:lnTo>
                    <a:pt x="0" y="50648"/>
                  </a:lnTo>
                  <a:close/>
                </a:path>
              </a:pathLst>
            </a:custGeom>
            <a:solidFill>
              <a:srgbClr val="17726D"/>
            </a:solidFill>
          </p:spPr>
        </p:sp>
        <p:sp>
          <p:nvSpPr>
            <p:cNvPr name="TextBox 13" id="13"/>
            <p:cNvSpPr txBox="true"/>
            <p:nvPr/>
          </p:nvSpPr>
          <p:spPr>
            <a:xfrm>
              <a:off x="0" y="-47625"/>
              <a:ext cx="4810343" cy="98273"/>
            </a:xfrm>
            <a:prstGeom prst="rect">
              <a:avLst/>
            </a:prstGeom>
          </p:spPr>
          <p:txBody>
            <a:bodyPr anchor="ctr" rtlCol="false" tIns="50800" lIns="50800" bIns="50800" rIns="50800"/>
            <a:lstStyle/>
            <a:p>
              <a:pPr algn="ctr">
                <a:lnSpc>
                  <a:spcPts val="2479"/>
                </a:lnSpc>
              </a:pPr>
            </a:p>
          </p:txBody>
        </p:sp>
      </p:grpSp>
      <p:grpSp>
        <p:nvGrpSpPr>
          <p:cNvPr name="Group 14" id="14"/>
          <p:cNvGrpSpPr/>
          <p:nvPr/>
        </p:nvGrpSpPr>
        <p:grpSpPr>
          <a:xfrm rot="0">
            <a:off x="9305688" y="459293"/>
            <a:ext cx="715180" cy="715180"/>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a:solidFill>
                <a:srgbClr val="17726D"/>
              </a:solidFill>
              <a:prstDash val="solid"/>
              <a:miter/>
            </a:ln>
          </p:spPr>
        </p:sp>
        <p:sp>
          <p:nvSpPr>
            <p:cNvPr name="TextBox 16" id="16"/>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Freeform 17" id="17"/>
          <p:cNvSpPr/>
          <p:nvPr/>
        </p:nvSpPr>
        <p:spPr>
          <a:xfrm flipH="false" flipV="false" rot="0">
            <a:off x="14958156" y="8851227"/>
            <a:ext cx="2686160" cy="814145"/>
          </a:xfrm>
          <a:custGeom>
            <a:avLst/>
            <a:gdLst/>
            <a:ahLst/>
            <a:cxnLst/>
            <a:rect r="r" b="b" t="t" l="l"/>
            <a:pathLst>
              <a:path h="814145" w="2686160">
                <a:moveTo>
                  <a:pt x="0" y="0"/>
                </a:moveTo>
                <a:lnTo>
                  <a:pt x="2686160" y="0"/>
                </a:lnTo>
                <a:lnTo>
                  <a:pt x="2686160" y="814146"/>
                </a:lnTo>
                <a:lnTo>
                  <a:pt x="0" y="814146"/>
                </a:lnTo>
                <a:lnTo>
                  <a:pt x="0" y="0"/>
                </a:lnTo>
                <a:close/>
              </a:path>
            </a:pathLst>
          </a:custGeom>
          <a:blipFill>
            <a:blip r:embed="rId2"/>
            <a:stretch>
              <a:fillRect l="0" t="0" r="0" b="0"/>
            </a:stretch>
          </a:blipFill>
        </p:spPr>
      </p:sp>
      <p:sp>
        <p:nvSpPr>
          <p:cNvPr name="Freeform 18" id="18"/>
          <p:cNvSpPr/>
          <p:nvPr/>
        </p:nvSpPr>
        <p:spPr>
          <a:xfrm flipH="false" flipV="false" rot="0">
            <a:off x="1297944" y="3745592"/>
            <a:ext cx="7189917" cy="3358165"/>
          </a:xfrm>
          <a:custGeom>
            <a:avLst/>
            <a:gdLst/>
            <a:ahLst/>
            <a:cxnLst/>
            <a:rect r="r" b="b" t="t" l="l"/>
            <a:pathLst>
              <a:path h="3358165" w="7189917">
                <a:moveTo>
                  <a:pt x="0" y="0"/>
                </a:moveTo>
                <a:lnTo>
                  <a:pt x="7189917" y="0"/>
                </a:lnTo>
                <a:lnTo>
                  <a:pt x="7189917" y="3358165"/>
                </a:lnTo>
                <a:lnTo>
                  <a:pt x="0" y="3358165"/>
                </a:lnTo>
                <a:lnTo>
                  <a:pt x="0" y="0"/>
                </a:lnTo>
                <a:close/>
              </a:path>
            </a:pathLst>
          </a:custGeom>
          <a:blipFill>
            <a:blip r:embed="rId3"/>
            <a:stretch>
              <a:fillRect l="-10613" t="-115300" r="-165094" b="-116580"/>
            </a:stretch>
          </a:blipFill>
        </p:spPr>
      </p:sp>
      <p:sp>
        <p:nvSpPr>
          <p:cNvPr name="TextBox 19" id="19"/>
          <p:cNvSpPr txBox="true"/>
          <p:nvPr/>
        </p:nvSpPr>
        <p:spPr>
          <a:xfrm rot="0">
            <a:off x="912728" y="1250673"/>
            <a:ext cx="10019192" cy="793566"/>
          </a:xfrm>
          <a:prstGeom prst="rect">
            <a:avLst/>
          </a:prstGeom>
        </p:spPr>
        <p:txBody>
          <a:bodyPr anchor="t" rtlCol="false" tIns="0" lIns="0" bIns="0" rIns="0">
            <a:spAutoFit/>
          </a:bodyPr>
          <a:lstStyle/>
          <a:p>
            <a:pPr algn="l">
              <a:lnSpc>
                <a:spcPts val="6034"/>
              </a:lnSpc>
            </a:pPr>
            <a:r>
              <a:rPr lang="en-US" sz="5747" b="true">
                <a:solidFill>
                  <a:srgbClr val="17726D"/>
                </a:solidFill>
                <a:latin typeface="Inter Bold"/>
                <a:ea typeface="Inter Bold"/>
                <a:cs typeface="Inter Bold"/>
                <a:sym typeface="Inter Bold"/>
              </a:rPr>
              <a:t>PREDICT AND EVALUATE</a:t>
            </a:r>
          </a:p>
        </p:txBody>
      </p:sp>
      <p:sp>
        <p:nvSpPr>
          <p:cNvPr name="TextBox 20" id="20"/>
          <p:cNvSpPr txBox="true"/>
          <p:nvPr/>
        </p:nvSpPr>
        <p:spPr>
          <a:xfrm rot="0">
            <a:off x="9144000" y="3068294"/>
            <a:ext cx="7604447" cy="4636562"/>
          </a:xfrm>
          <a:prstGeom prst="rect">
            <a:avLst/>
          </a:prstGeom>
        </p:spPr>
        <p:txBody>
          <a:bodyPr anchor="t" rtlCol="false" tIns="0" lIns="0" bIns="0" rIns="0">
            <a:spAutoFit/>
          </a:bodyPr>
          <a:lstStyle/>
          <a:p>
            <a:pPr algn="just" marL="519170" indent="-259585" lvl="1">
              <a:lnSpc>
                <a:spcPts val="3727"/>
              </a:lnSpc>
              <a:buFont typeface="Arial"/>
              <a:buChar char="•"/>
            </a:pPr>
            <a:r>
              <a:rPr lang="en-US" b="true" sz="2404">
                <a:solidFill>
                  <a:srgbClr val="17726D"/>
                </a:solidFill>
                <a:latin typeface="Open Sans 1 Medium"/>
                <a:ea typeface="Open Sans 1 Medium"/>
                <a:cs typeface="Open Sans 1 Medium"/>
                <a:sym typeface="Open Sans 1 Medium"/>
              </a:rPr>
              <a:t>Mean Absolute Error (MAE): The average of the absolute differences between actual and predicted values.</a:t>
            </a:r>
          </a:p>
          <a:p>
            <a:pPr algn="just" marL="519170" indent="-259585" lvl="1">
              <a:lnSpc>
                <a:spcPts val="3727"/>
              </a:lnSpc>
              <a:buFont typeface="Arial"/>
              <a:buChar char="•"/>
            </a:pPr>
            <a:r>
              <a:rPr lang="en-US" b="true" sz="2404">
                <a:solidFill>
                  <a:srgbClr val="17726D"/>
                </a:solidFill>
                <a:latin typeface="Open Sans 1 Medium"/>
                <a:ea typeface="Open Sans 1 Medium"/>
                <a:cs typeface="Open Sans 1 Medium"/>
                <a:sym typeface="Open Sans 1 Medium"/>
              </a:rPr>
              <a:t>Mean Squared Error (MSE): The average of the squared differences between actual and predicted values.</a:t>
            </a:r>
          </a:p>
          <a:p>
            <a:pPr algn="just" marL="519170" indent="-259585" lvl="1">
              <a:lnSpc>
                <a:spcPts val="3727"/>
              </a:lnSpc>
              <a:buFont typeface="Arial"/>
              <a:buChar char="•"/>
            </a:pPr>
            <a:r>
              <a:rPr lang="en-US" b="true" sz="2404">
                <a:solidFill>
                  <a:srgbClr val="17726D"/>
                </a:solidFill>
                <a:latin typeface="Open Sans 1 Medium"/>
                <a:ea typeface="Open Sans 1 Medium"/>
                <a:cs typeface="Open Sans 1 Medium"/>
                <a:sym typeface="Open Sans 1 Medium"/>
              </a:rPr>
              <a:t>R2 Score: A measure of how well the model explains the variance in the target variable (range from 0 to 1).</a:t>
            </a:r>
          </a:p>
          <a:p>
            <a:pPr algn="just">
              <a:lnSpc>
                <a:spcPts val="3727"/>
              </a:lnSpc>
              <a:spcBef>
                <a:spcPct val="0"/>
              </a:spcBef>
            </a:pPr>
          </a:p>
        </p:txBody>
      </p:sp>
      <p:sp>
        <p:nvSpPr>
          <p:cNvPr name="TextBox 21" id="21"/>
          <p:cNvSpPr txBox="true"/>
          <p:nvPr/>
        </p:nvSpPr>
        <p:spPr>
          <a:xfrm rot="0">
            <a:off x="1297944" y="2308617"/>
            <a:ext cx="3328892" cy="514349"/>
          </a:xfrm>
          <a:prstGeom prst="rect">
            <a:avLst/>
          </a:prstGeom>
        </p:spPr>
        <p:txBody>
          <a:bodyPr anchor="t" rtlCol="false" tIns="0" lIns="0" bIns="0" rIns="0">
            <a:spAutoFit/>
          </a:bodyPr>
          <a:lstStyle/>
          <a:p>
            <a:pPr algn="ctr">
              <a:lnSpc>
                <a:spcPts val="4200"/>
              </a:lnSpc>
            </a:pPr>
            <a:r>
              <a:rPr lang="en-US" sz="3000" b="true">
                <a:solidFill>
                  <a:srgbClr val="17726D"/>
                </a:solidFill>
                <a:latin typeface="Open Sans 2 Bold"/>
                <a:ea typeface="Open Sans 2 Bold"/>
                <a:cs typeface="Open Sans 2 Bold"/>
                <a:sym typeface="Open Sans 2 Bold"/>
              </a:rPr>
              <a:t>Model Evaluation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634610" y="0"/>
            <a:ext cx="5653390" cy="10287000"/>
            <a:chOff x="0" y="0"/>
            <a:chExt cx="1488959" cy="2709333"/>
          </a:xfrm>
        </p:grpSpPr>
        <p:sp>
          <p:nvSpPr>
            <p:cNvPr name="Freeform 3" id="3"/>
            <p:cNvSpPr/>
            <p:nvPr/>
          </p:nvSpPr>
          <p:spPr>
            <a:xfrm flipH="false" flipV="false" rot="0">
              <a:off x="0" y="0"/>
              <a:ext cx="1488959" cy="2709333"/>
            </a:xfrm>
            <a:custGeom>
              <a:avLst/>
              <a:gdLst/>
              <a:ahLst/>
              <a:cxnLst/>
              <a:rect r="r" b="b" t="t" l="l"/>
              <a:pathLst>
                <a:path h="2709333" w="1488959">
                  <a:moveTo>
                    <a:pt x="0" y="0"/>
                  </a:moveTo>
                  <a:lnTo>
                    <a:pt x="1488959" y="0"/>
                  </a:lnTo>
                  <a:lnTo>
                    <a:pt x="1488959" y="2709333"/>
                  </a:lnTo>
                  <a:lnTo>
                    <a:pt x="0" y="2709333"/>
                  </a:lnTo>
                  <a:close/>
                </a:path>
              </a:pathLst>
            </a:custGeom>
            <a:solidFill>
              <a:srgbClr val="F6F6F6"/>
            </a:solidFill>
          </p:spPr>
        </p:sp>
        <p:sp>
          <p:nvSpPr>
            <p:cNvPr name="TextBox 4" id="4"/>
            <p:cNvSpPr txBox="true"/>
            <p:nvPr/>
          </p:nvSpPr>
          <p:spPr>
            <a:xfrm>
              <a:off x="0" y="-47625"/>
              <a:ext cx="1488959" cy="2756958"/>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17400866" y="0"/>
            <a:ext cx="863406" cy="1914819"/>
            <a:chOff x="0" y="0"/>
            <a:chExt cx="227399" cy="504314"/>
          </a:xfrm>
        </p:grpSpPr>
        <p:sp>
          <p:nvSpPr>
            <p:cNvPr name="Freeform 6" id="6"/>
            <p:cNvSpPr/>
            <p:nvPr/>
          </p:nvSpPr>
          <p:spPr>
            <a:xfrm flipH="false" flipV="false" rot="0">
              <a:off x="0" y="0"/>
              <a:ext cx="227399" cy="504314"/>
            </a:xfrm>
            <a:custGeom>
              <a:avLst/>
              <a:gdLst/>
              <a:ahLst/>
              <a:cxnLst/>
              <a:rect r="r" b="b" t="t" l="l"/>
              <a:pathLst>
                <a:path h="504314" w="227399">
                  <a:moveTo>
                    <a:pt x="0" y="0"/>
                  </a:moveTo>
                  <a:lnTo>
                    <a:pt x="227399" y="0"/>
                  </a:lnTo>
                  <a:lnTo>
                    <a:pt x="227399" y="504314"/>
                  </a:lnTo>
                  <a:lnTo>
                    <a:pt x="0" y="504314"/>
                  </a:lnTo>
                  <a:close/>
                </a:path>
              </a:pathLst>
            </a:custGeom>
            <a:solidFill>
              <a:srgbClr val="17726D"/>
            </a:solidFill>
          </p:spPr>
        </p:sp>
        <p:sp>
          <p:nvSpPr>
            <p:cNvPr name="TextBox 7" id="7"/>
            <p:cNvSpPr txBox="true"/>
            <p:nvPr/>
          </p:nvSpPr>
          <p:spPr>
            <a:xfrm>
              <a:off x="0" y="-47625"/>
              <a:ext cx="227399" cy="551939"/>
            </a:xfrm>
            <a:prstGeom prst="rect">
              <a:avLst/>
            </a:prstGeom>
          </p:spPr>
          <p:txBody>
            <a:bodyPr anchor="ctr" rtlCol="false" tIns="50800" lIns="50800" bIns="50800" rIns="50800"/>
            <a:lstStyle/>
            <a:p>
              <a:pPr algn="ctr">
                <a:lnSpc>
                  <a:spcPts val="2479"/>
                </a:lnSpc>
              </a:pPr>
            </a:p>
          </p:txBody>
        </p:sp>
      </p:grpSp>
      <p:grpSp>
        <p:nvGrpSpPr>
          <p:cNvPr name="Group 8" id="8"/>
          <p:cNvGrpSpPr/>
          <p:nvPr/>
        </p:nvGrpSpPr>
        <p:grpSpPr>
          <a:xfrm rot="0">
            <a:off x="-1061650" y="8036778"/>
            <a:ext cx="3803190" cy="380319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pSp>
        <p:nvGrpSpPr>
          <p:cNvPr name="Group 11" id="11"/>
          <p:cNvGrpSpPr/>
          <p:nvPr/>
        </p:nvGrpSpPr>
        <p:grpSpPr>
          <a:xfrm rot="0">
            <a:off x="0" y="10094695"/>
            <a:ext cx="18264272" cy="192305"/>
            <a:chOff x="0" y="0"/>
            <a:chExt cx="4810343" cy="50648"/>
          </a:xfrm>
        </p:grpSpPr>
        <p:sp>
          <p:nvSpPr>
            <p:cNvPr name="Freeform 12" id="12"/>
            <p:cNvSpPr/>
            <p:nvPr/>
          </p:nvSpPr>
          <p:spPr>
            <a:xfrm flipH="false" flipV="false" rot="0">
              <a:off x="0" y="0"/>
              <a:ext cx="4810343" cy="50648"/>
            </a:xfrm>
            <a:custGeom>
              <a:avLst/>
              <a:gdLst/>
              <a:ahLst/>
              <a:cxnLst/>
              <a:rect r="r" b="b" t="t" l="l"/>
              <a:pathLst>
                <a:path h="50648" w="4810343">
                  <a:moveTo>
                    <a:pt x="0" y="0"/>
                  </a:moveTo>
                  <a:lnTo>
                    <a:pt x="4810343" y="0"/>
                  </a:lnTo>
                  <a:lnTo>
                    <a:pt x="4810343" y="50648"/>
                  </a:lnTo>
                  <a:lnTo>
                    <a:pt x="0" y="50648"/>
                  </a:lnTo>
                  <a:close/>
                </a:path>
              </a:pathLst>
            </a:custGeom>
            <a:solidFill>
              <a:srgbClr val="17726D"/>
            </a:solidFill>
          </p:spPr>
        </p:sp>
        <p:sp>
          <p:nvSpPr>
            <p:cNvPr name="TextBox 13" id="13"/>
            <p:cNvSpPr txBox="true"/>
            <p:nvPr/>
          </p:nvSpPr>
          <p:spPr>
            <a:xfrm>
              <a:off x="0" y="-47625"/>
              <a:ext cx="4810343" cy="98273"/>
            </a:xfrm>
            <a:prstGeom prst="rect">
              <a:avLst/>
            </a:prstGeom>
          </p:spPr>
          <p:txBody>
            <a:bodyPr anchor="ctr" rtlCol="false" tIns="50800" lIns="50800" bIns="50800" rIns="50800"/>
            <a:lstStyle/>
            <a:p>
              <a:pPr algn="ctr">
                <a:lnSpc>
                  <a:spcPts val="2479"/>
                </a:lnSpc>
              </a:pPr>
            </a:p>
          </p:txBody>
        </p:sp>
      </p:grpSp>
      <p:grpSp>
        <p:nvGrpSpPr>
          <p:cNvPr name="Group 14" id="14"/>
          <p:cNvGrpSpPr/>
          <p:nvPr/>
        </p:nvGrpSpPr>
        <p:grpSpPr>
          <a:xfrm rot="0">
            <a:off x="9305688" y="459293"/>
            <a:ext cx="715180" cy="715180"/>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a:solidFill>
                <a:srgbClr val="17726D"/>
              </a:solidFill>
              <a:prstDash val="solid"/>
              <a:miter/>
            </a:ln>
          </p:spPr>
        </p:sp>
        <p:sp>
          <p:nvSpPr>
            <p:cNvPr name="TextBox 16" id="16"/>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Freeform 17" id="17"/>
          <p:cNvSpPr/>
          <p:nvPr/>
        </p:nvSpPr>
        <p:spPr>
          <a:xfrm flipH="false" flipV="false" rot="0">
            <a:off x="14958156" y="8851227"/>
            <a:ext cx="2686160" cy="814145"/>
          </a:xfrm>
          <a:custGeom>
            <a:avLst/>
            <a:gdLst/>
            <a:ahLst/>
            <a:cxnLst/>
            <a:rect r="r" b="b" t="t" l="l"/>
            <a:pathLst>
              <a:path h="814145" w="2686160">
                <a:moveTo>
                  <a:pt x="0" y="0"/>
                </a:moveTo>
                <a:lnTo>
                  <a:pt x="2686160" y="0"/>
                </a:lnTo>
                <a:lnTo>
                  <a:pt x="2686160" y="814146"/>
                </a:lnTo>
                <a:lnTo>
                  <a:pt x="0" y="814146"/>
                </a:lnTo>
                <a:lnTo>
                  <a:pt x="0" y="0"/>
                </a:lnTo>
                <a:close/>
              </a:path>
            </a:pathLst>
          </a:custGeom>
          <a:blipFill>
            <a:blip r:embed="rId2"/>
            <a:stretch>
              <a:fillRect l="0" t="0" r="0" b="0"/>
            </a:stretch>
          </a:blipFill>
        </p:spPr>
      </p:sp>
      <p:sp>
        <p:nvSpPr>
          <p:cNvPr name="Freeform 18" id="18"/>
          <p:cNvSpPr/>
          <p:nvPr/>
        </p:nvSpPr>
        <p:spPr>
          <a:xfrm flipH="false" flipV="false" rot="0">
            <a:off x="1297944" y="3144494"/>
            <a:ext cx="7189917" cy="3358165"/>
          </a:xfrm>
          <a:custGeom>
            <a:avLst/>
            <a:gdLst/>
            <a:ahLst/>
            <a:cxnLst/>
            <a:rect r="r" b="b" t="t" l="l"/>
            <a:pathLst>
              <a:path h="3358165" w="7189917">
                <a:moveTo>
                  <a:pt x="0" y="0"/>
                </a:moveTo>
                <a:lnTo>
                  <a:pt x="7189917" y="0"/>
                </a:lnTo>
                <a:lnTo>
                  <a:pt x="7189917" y="3358164"/>
                </a:lnTo>
                <a:lnTo>
                  <a:pt x="0" y="3358164"/>
                </a:lnTo>
                <a:lnTo>
                  <a:pt x="0" y="0"/>
                </a:lnTo>
                <a:close/>
              </a:path>
            </a:pathLst>
          </a:custGeom>
          <a:blipFill>
            <a:blip r:embed="rId3"/>
            <a:stretch>
              <a:fillRect l="-10613" t="-115300" r="-165094" b="-116580"/>
            </a:stretch>
          </a:blipFill>
        </p:spPr>
      </p:sp>
      <p:sp>
        <p:nvSpPr>
          <p:cNvPr name="TextBox 19" id="19"/>
          <p:cNvSpPr txBox="true"/>
          <p:nvPr/>
        </p:nvSpPr>
        <p:spPr>
          <a:xfrm rot="0">
            <a:off x="912728" y="1250673"/>
            <a:ext cx="10019192" cy="793566"/>
          </a:xfrm>
          <a:prstGeom prst="rect">
            <a:avLst/>
          </a:prstGeom>
        </p:spPr>
        <p:txBody>
          <a:bodyPr anchor="t" rtlCol="false" tIns="0" lIns="0" bIns="0" rIns="0">
            <a:spAutoFit/>
          </a:bodyPr>
          <a:lstStyle/>
          <a:p>
            <a:pPr algn="l">
              <a:lnSpc>
                <a:spcPts val="6034"/>
              </a:lnSpc>
            </a:pPr>
            <a:r>
              <a:rPr lang="en-US" sz="5747" b="true">
                <a:solidFill>
                  <a:srgbClr val="17726D"/>
                </a:solidFill>
                <a:latin typeface="Inter Bold"/>
                <a:ea typeface="Inter Bold"/>
                <a:cs typeface="Inter Bold"/>
                <a:sym typeface="Inter Bold"/>
              </a:rPr>
              <a:t>PREDICT AND EVALUATE</a:t>
            </a:r>
          </a:p>
        </p:txBody>
      </p:sp>
      <p:sp>
        <p:nvSpPr>
          <p:cNvPr name="TextBox 20" id="20"/>
          <p:cNvSpPr txBox="true"/>
          <p:nvPr/>
        </p:nvSpPr>
        <p:spPr>
          <a:xfrm rot="0">
            <a:off x="9144000" y="3068294"/>
            <a:ext cx="7604447" cy="4636562"/>
          </a:xfrm>
          <a:prstGeom prst="rect">
            <a:avLst/>
          </a:prstGeom>
        </p:spPr>
        <p:txBody>
          <a:bodyPr anchor="t" rtlCol="false" tIns="0" lIns="0" bIns="0" rIns="0">
            <a:spAutoFit/>
          </a:bodyPr>
          <a:lstStyle/>
          <a:p>
            <a:pPr algn="just" marL="519170" indent="-259585" lvl="1">
              <a:lnSpc>
                <a:spcPts val="3727"/>
              </a:lnSpc>
              <a:buFont typeface="Arial"/>
              <a:buChar char="•"/>
            </a:pPr>
            <a:r>
              <a:rPr lang="en-US" b="true" sz="2404">
                <a:solidFill>
                  <a:srgbClr val="17726D"/>
                </a:solidFill>
                <a:latin typeface="Open Sans 1 Medium"/>
                <a:ea typeface="Open Sans 1 Medium"/>
                <a:cs typeface="Open Sans 1 Medium"/>
                <a:sym typeface="Open Sans 1 Medium"/>
              </a:rPr>
              <a:t>Mean Absolute Error (MAE): The average of the absolute differences between actual and predicted values.</a:t>
            </a:r>
          </a:p>
          <a:p>
            <a:pPr algn="just" marL="519170" indent="-259585" lvl="1">
              <a:lnSpc>
                <a:spcPts val="3727"/>
              </a:lnSpc>
              <a:buFont typeface="Arial"/>
              <a:buChar char="•"/>
            </a:pPr>
            <a:r>
              <a:rPr lang="en-US" b="true" sz="2404">
                <a:solidFill>
                  <a:srgbClr val="17726D"/>
                </a:solidFill>
                <a:latin typeface="Open Sans 1 Medium"/>
                <a:ea typeface="Open Sans 1 Medium"/>
                <a:cs typeface="Open Sans 1 Medium"/>
                <a:sym typeface="Open Sans 1 Medium"/>
              </a:rPr>
              <a:t>Mean Squared Error (MSE): The average of the squared differences between actual and predicted values.</a:t>
            </a:r>
          </a:p>
          <a:p>
            <a:pPr algn="just" marL="519170" indent="-259585" lvl="1">
              <a:lnSpc>
                <a:spcPts val="3727"/>
              </a:lnSpc>
              <a:buFont typeface="Arial"/>
              <a:buChar char="•"/>
            </a:pPr>
            <a:r>
              <a:rPr lang="en-US" b="true" sz="2404">
                <a:solidFill>
                  <a:srgbClr val="17726D"/>
                </a:solidFill>
                <a:latin typeface="Open Sans 1 Medium"/>
                <a:ea typeface="Open Sans 1 Medium"/>
                <a:cs typeface="Open Sans 1 Medium"/>
                <a:sym typeface="Open Sans 1 Medium"/>
              </a:rPr>
              <a:t>R2 Score: A measure of how well the model explains the variance in the target variable (range from 0 to 1).</a:t>
            </a:r>
          </a:p>
          <a:p>
            <a:pPr algn="just">
              <a:lnSpc>
                <a:spcPts val="3727"/>
              </a:lnSpc>
              <a:spcBef>
                <a:spcPct val="0"/>
              </a:spcBef>
            </a:pPr>
          </a:p>
        </p:txBody>
      </p:sp>
      <p:sp>
        <p:nvSpPr>
          <p:cNvPr name="TextBox 21" id="21"/>
          <p:cNvSpPr txBox="true"/>
          <p:nvPr/>
        </p:nvSpPr>
        <p:spPr>
          <a:xfrm rot="0">
            <a:off x="1297944" y="2308617"/>
            <a:ext cx="3328892" cy="514349"/>
          </a:xfrm>
          <a:prstGeom prst="rect">
            <a:avLst/>
          </a:prstGeom>
        </p:spPr>
        <p:txBody>
          <a:bodyPr anchor="t" rtlCol="false" tIns="0" lIns="0" bIns="0" rIns="0">
            <a:spAutoFit/>
          </a:bodyPr>
          <a:lstStyle/>
          <a:p>
            <a:pPr algn="ctr">
              <a:lnSpc>
                <a:spcPts val="4200"/>
              </a:lnSpc>
            </a:pPr>
            <a:r>
              <a:rPr lang="en-US" sz="3000" b="true">
                <a:solidFill>
                  <a:srgbClr val="17726D"/>
                </a:solidFill>
                <a:latin typeface="Open Sans 2 Bold"/>
                <a:ea typeface="Open Sans 2 Bold"/>
                <a:cs typeface="Open Sans 2 Bold"/>
                <a:sym typeface="Open Sans 2 Bold"/>
              </a:rPr>
              <a:t>Model Evaluation</a:t>
            </a:r>
          </a:p>
        </p:txBody>
      </p:sp>
      <p:sp>
        <p:nvSpPr>
          <p:cNvPr name="Freeform 22" id="22"/>
          <p:cNvSpPr/>
          <p:nvPr/>
        </p:nvSpPr>
        <p:spPr>
          <a:xfrm flipH="false" flipV="false" rot="0">
            <a:off x="1297944" y="7356840"/>
            <a:ext cx="7189917" cy="1376793"/>
          </a:xfrm>
          <a:custGeom>
            <a:avLst/>
            <a:gdLst/>
            <a:ahLst/>
            <a:cxnLst/>
            <a:rect r="r" b="b" t="t" l="l"/>
            <a:pathLst>
              <a:path h="1376793" w="7189917">
                <a:moveTo>
                  <a:pt x="0" y="0"/>
                </a:moveTo>
                <a:lnTo>
                  <a:pt x="7189917" y="0"/>
                </a:lnTo>
                <a:lnTo>
                  <a:pt x="7189917" y="1376792"/>
                </a:lnTo>
                <a:lnTo>
                  <a:pt x="0" y="1376792"/>
                </a:lnTo>
                <a:lnTo>
                  <a:pt x="0" y="0"/>
                </a:lnTo>
                <a:close/>
              </a:path>
            </a:pathLst>
          </a:custGeom>
          <a:blipFill>
            <a:blip r:embed="rId3"/>
            <a:stretch>
              <a:fillRect l="-11774" t="-592473" r="-194087" b="-205556"/>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634610" y="0"/>
            <a:ext cx="5653390" cy="10287000"/>
            <a:chOff x="0" y="0"/>
            <a:chExt cx="1488959" cy="2709333"/>
          </a:xfrm>
        </p:grpSpPr>
        <p:sp>
          <p:nvSpPr>
            <p:cNvPr name="Freeform 3" id="3"/>
            <p:cNvSpPr/>
            <p:nvPr/>
          </p:nvSpPr>
          <p:spPr>
            <a:xfrm flipH="false" flipV="false" rot="0">
              <a:off x="0" y="0"/>
              <a:ext cx="1488959" cy="2709333"/>
            </a:xfrm>
            <a:custGeom>
              <a:avLst/>
              <a:gdLst/>
              <a:ahLst/>
              <a:cxnLst/>
              <a:rect r="r" b="b" t="t" l="l"/>
              <a:pathLst>
                <a:path h="2709333" w="1488959">
                  <a:moveTo>
                    <a:pt x="0" y="0"/>
                  </a:moveTo>
                  <a:lnTo>
                    <a:pt x="1488959" y="0"/>
                  </a:lnTo>
                  <a:lnTo>
                    <a:pt x="1488959" y="2709333"/>
                  </a:lnTo>
                  <a:lnTo>
                    <a:pt x="0" y="2709333"/>
                  </a:lnTo>
                  <a:close/>
                </a:path>
              </a:pathLst>
            </a:custGeom>
            <a:solidFill>
              <a:srgbClr val="F6F6F6"/>
            </a:solidFill>
          </p:spPr>
        </p:sp>
        <p:sp>
          <p:nvSpPr>
            <p:cNvPr name="TextBox 4" id="4"/>
            <p:cNvSpPr txBox="true"/>
            <p:nvPr/>
          </p:nvSpPr>
          <p:spPr>
            <a:xfrm>
              <a:off x="0" y="-47625"/>
              <a:ext cx="1488959" cy="2756958"/>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17400866" y="0"/>
            <a:ext cx="863406" cy="1914819"/>
            <a:chOff x="0" y="0"/>
            <a:chExt cx="227399" cy="504314"/>
          </a:xfrm>
        </p:grpSpPr>
        <p:sp>
          <p:nvSpPr>
            <p:cNvPr name="Freeform 6" id="6"/>
            <p:cNvSpPr/>
            <p:nvPr/>
          </p:nvSpPr>
          <p:spPr>
            <a:xfrm flipH="false" flipV="false" rot="0">
              <a:off x="0" y="0"/>
              <a:ext cx="227399" cy="504314"/>
            </a:xfrm>
            <a:custGeom>
              <a:avLst/>
              <a:gdLst/>
              <a:ahLst/>
              <a:cxnLst/>
              <a:rect r="r" b="b" t="t" l="l"/>
              <a:pathLst>
                <a:path h="504314" w="227399">
                  <a:moveTo>
                    <a:pt x="0" y="0"/>
                  </a:moveTo>
                  <a:lnTo>
                    <a:pt x="227399" y="0"/>
                  </a:lnTo>
                  <a:lnTo>
                    <a:pt x="227399" y="504314"/>
                  </a:lnTo>
                  <a:lnTo>
                    <a:pt x="0" y="504314"/>
                  </a:lnTo>
                  <a:close/>
                </a:path>
              </a:pathLst>
            </a:custGeom>
            <a:solidFill>
              <a:srgbClr val="17726D"/>
            </a:solidFill>
          </p:spPr>
        </p:sp>
        <p:sp>
          <p:nvSpPr>
            <p:cNvPr name="TextBox 7" id="7"/>
            <p:cNvSpPr txBox="true"/>
            <p:nvPr/>
          </p:nvSpPr>
          <p:spPr>
            <a:xfrm>
              <a:off x="0" y="-47625"/>
              <a:ext cx="227399" cy="551939"/>
            </a:xfrm>
            <a:prstGeom prst="rect">
              <a:avLst/>
            </a:prstGeom>
          </p:spPr>
          <p:txBody>
            <a:bodyPr anchor="ctr" rtlCol="false" tIns="50800" lIns="50800" bIns="50800" rIns="50800"/>
            <a:lstStyle/>
            <a:p>
              <a:pPr algn="ctr">
                <a:lnSpc>
                  <a:spcPts val="2479"/>
                </a:lnSpc>
              </a:pPr>
            </a:p>
          </p:txBody>
        </p:sp>
      </p:grpSp>
      <p:grpSp>
        <p:nvGrpSpPr>
          <p:cNvPr name="Group 8" id="8"/>
          <p:cNvGrpSpPr/>
          <p:nvPr/>
        </p:nvGrpSpPr>
        <p:grpSpPr>
          <a:xfrm rot="0">
            <a:off x="-1061650" y="8036778"/>
            <a:ext cx="3803190" cy="380319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pSp>
        <p:nvGrpSpPr>
          <p:cNvPr name="Group 11" id="11"/>
          <p:cNvGrpSpPr/>
          <p:nvPr/>
        </p:nvGrpSpPr>
        <p:grpSpPr>
          <a:xfrm rot="0">
            <a:off x="0" y="10094695"/>
            <a:ext cx="18264272" cy="192305"/>
            <a:chOff x="0" y="0"/>
            <a:chExt cx="4810343" cy="50648"/>
          </a:xfrm>
        </p:grpSpPr>
        <p:sp>
          <p:nvSpPr>
            <p:cNvPr name="Freeform 12" id="12"/>
            <p:cNvSpPr/>
            <p:nvPr/>
          </p:nvSpPr>
          <p:spPr>
            <a:xfrm flipH="false" flipV="false" rot="0">
              <a:off x="0" y="0"/>
              <a:ext cx="4810343" cy="50648"/>
            </a:xfrm>
            <a:custGeom>
              <a:avLst/>
              <a:gdLst/>
              <a:ahLst/>
              <a:cxnLst/>
              <a:rect r="r" b="b" t="t" l="l"/>
              <a:pathLst>
                <a:path h="50648" w="4810343">
                  <a:moveTo>
                    <a:pt x="0" y="0"/>
                  </a:moveTo>
                  <a:lnTo>
                    <a:pt x="4810343" y="0"/>
                  </a:lnTo>
                  <a:lnTo>
                    <a:pt x="4810343" y="50648"/>
                  </a:lnTo>
                  <a:lnTo>
                    <a:pt x="0" y="50648"/>
                  </a:lnTo>
                  <a:close/>
                </a:path>
              </a:pathLst>
            </a:custGeom>
            <a:solidFill>
              <a:srgbClr val="17726D"/>
            </a:solidFill>
          </p:spPr>
        </p:sp>
        <p:sp>
          <p:nvSpPr>
            <p:cNvPr name="TextBox 13" id="13"/>
            <p:cNvSpPr txBox="true"/>
            <p:nvPr/>
          </p:nvSpPr>
          <p:spPr>
            <a:xfrm>
              <a:off x="0" y="-47625"/>
              <a:ext cx="4810343" cy="98273"/>
            </a:xfrm>
            <a:prstGeom prst="rect">
              <a:avLst/>
            </a:prstGeom>
          </p:spPr>
          <p:txBody>
            <a:bodyPr anchor="ctr" rtlCol="false" tIns="50800" lIns="50800" bIns="50800" rIns="50800"/>
            <a:lstStyle/>
            <a:p>
              <a:pPr algn="ctr">
                <a:lnSpc>
                  <a:spcPts val="2479"/>
                </a:lnSpc>
              </a:pPr>
            </a:p>
          </p:txBody>
        </p:sp>
      </p:grpSp>
      <p:grpSp>
        <p:nvGrpSpPr>
          <p:cNvPr name="Group 14" id="14"/>
          <p:cNvGrpSpPr/>
          <p:nvPr/>
        </p:nvGrpSpPr>
        <p:grpSpPr>
          <a:xfrm rot="0">
            <a:off x="9305688" y="459293"/>
            <a:ext cx="715180" cy="715180"/>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a:solidFill>
                <a:srgbClr val="17726D"/>
              </a:solidFill>
              <a:prstDash val="solid"/>
              <a:miter/>
            </a:ln>
          </p:spPr>
        </p:sp>
        <p:sp>
          <p:nvSpPr>
            <p:cNvPr name="TextBox 16" id="16"/>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Freeform 17" id="17"/>
          <p:cNvSpPr/>
          <p:nvPr/>
        </p:nvSpPr>
        <p:spPr>
          <a:xfrm flipH="false" flipV="false" rot="0">
            <a:off x="14958156" y="8851227"/>
            <a:ext cx="2686160" cy="814145"/>
          </a:xfrm>
          <a:custGeom>
            <a:avLst/>
            <a:gdLst/>
            <a:ahLst/>
            <a:cxnLst/>
            <a:rect r="r" b="b" t="t" l="l"/>
            <a:pathLst>
              <a:path h="814145" w="2686160">
                <a:moveTo>
                  <a:pt x="0" y="0"/>
                </a:moveTo>
                <a:lnTo>
                  <a:pt x="2686160" y="0"/>
                </a:lnTo>
                <a:lnTo>
                  <a:pt x="2686160" y="814146"/>
                </a:lnTo>
                <a:lnTo>
                  <a:pt x="0" y="814146"/>
                </a:lnTo>
                <a:lnTo>
                  <a:pt x="0" y="0"/>
                </a:lnTo>
                <a:close/>
              </a:path>
            </a:pathLst>
          </a:custGeom>
          <a:blipFill>
            <a:blip r:embed="rId2"/>
            <a:stretch>
              <a:fillRect l="0" t="0" r="0" b="0"/>
            </a:stretch>
          </a:blipFill>
        </p:spPr>
      </p:sp>
      <p:sp>
        <p:nvSpPr>
          <p:cNvPr name="Freeform 18" id="18"/>
          <p:cNvSpPr/>
          <p:nvPr/>
        </p:nvSpPr>
        <p:spPr>
          <a:xfrm flipH="false" flipV="false" rot="0">
            <a:off x="1297944" y="2648629"/>
            <a:ext cx="10929298" cy="3472727"/>
          </a:xfrm>
          <a:custGeom>
            <a:avLst/>
            <a:gdLst/>
            <a:ahLst/>
            <a:cxnLst/>
            <a:rect r="r" b="b" t="t" l="l"/>
            <a:pathLst>
              <a:path h="3472727" w="10929298">
                <a:moveTo>
                  <a:pt x="0" y="0"/>
                </a:moveTo>
                <a:lnTo>
                  <a:pt x="10929298" y="0"/>
                </a:lnTo>
                <a:lnTo>
                  <a:pt x="10929298" y="3472727"/>
                </a:lnTo>
                <a:lnTo>
                  <a:pt x="0" y="3472727"/>
                </a:lnTo>
                <a:lnTo>
                  <a:pt x="0" y="0"/>
                </a:lnTo>
                <a:close/>
              </a:path>
            </a:pathLst>
          </a:custGeom>
          <a:blipFill>
            <a:blip r:embed="rId3"/>
            <a:stretch>
              <a:fillRect l="-9769" t="-76812" r="-77199" b="-154015"/>
            </a:stretch>
          </a:blipFill>
        </p:spPr>
      </p:sp>
      <p:sp>
        <p:nvSpPr>
          <p:cNvPr name="Freeform 19" id="19"/>
          <p:cNvSpPr/>
          <p:nvPr/>
        </p:nvSpPr>
        <p:spPr>
          <a:xfrm flipH="false" flipV="false" rot="0">
            <a:off x="1297944" y="6389614"/>
            <a:ext cx="9935244" cy="3269489"/>
          </a:xfrm>
          <a:custGeom>
            <a:avLst/>
            <a:gdLst/>
            <a:ahLst/>
            <a:cxnLst/>
            <a:rect r="r" b="b" t="t" l="l"/>
            <a:pathLst>
              <a:path h="3269489" w="9935244">
                <a:moveTo>
                  <a:pt x="0" y="0"/>
                </a:moveTo>
                <a:lnTo>
                  <a:pt x="9935244" y="0"/>
                </a:lnTo>
                <a:lnTo>
                  <a:pt x="9935244" y="3269489"/>
                </a:lnTo>
                <a:lnTo>
                  <a:pt x="0" y="3269489"/>
                </a:lnTo>
                <a:lnTo>
                  <a:pt x="0" y="0"/>
                </a:lnTo>
                <a:close/>
              </a:path>
            </a:pathLst>
          </a:custGeom>
          <a:blipFill>
            <a:blip r:embed="rId4"/>
            <a:stretch>
              <a:fillRect l="0" t="0" r="0" b="0"/>
            </a:stretch>
          </a:blipFill>
        </p:spPr>
      </p:sp>
      <p:sp>
        <p:nvSpPr>
          <p:cNvPr name="TextBox 20" id="20"/>
          <p:cNvSpPr txBox="true"/>
          <p:nvPr/>
        </p:nvSpPr>
        <p:spPr>
          <a:xfrm rot="0">
            <a:off x="912728" y="1250673"/>
            <a:ext cx="10019192" cy="793566"/>
          </a:xfrm>
          <a:prstGeom prst="rect">
            <a:avLst/>
          </a:prstGeom>
        </p:spPr>
        <p:txBody>
          <a:bodyPr anchor="t" rtlCol="false" tIns="0" lIns="0" bIns="0" rIns="0">
            <a:spAutoFit/>
          </a:bodyPr>
          <a:lstStyle/>
          <a:p>
            <a:pPr algn="l">
              <a:lnSpc>
                <a:spcPts val="6034"/>
              </a:lnSpc>
            </a:pPr>
            <a:r>
              <a:rPr lang="en-US" sz="5747" b="true">
                <a:solidFill>
                  <a:srgbClr val="17726D"/>
                </a:solidFill>
                <a:latin typeface="Inter Bold"/>
                <a:ea typeface="Inter Bold"/>
                <a:cs typeface="Inter Bold"/>
                <a:sym typeface="Inter Bold"/>
              </a:rPr>
              <a:t>PREDICT AND EVALUATE</a:t>
            </a:r>
          </a:p>
        </p:txBody>
      </p:sp>
      <p:sp>
        <p:nvSpPr>
          <p:cNvPr name="TextBox 21" id="21"/>
          <p:cNvSpPr txBox="true"/>
          <p:nvPr/>
        </p:nvSpPr>
        <p:spPr>
          <a:xfrm rot="0">
            <a:off x="12533252" y="2948288"/>
            <a:ext cx="5111065" cy="5570012"/>
          </a:xfrm>
          <a:prstGeom prst="rect">
            <a:avLst/>
          </a:prstGeom>
        </p:spPr>
        <p:txBody>
          <a:bodyPr anchor="t" rtlCol="false" tIns="0" lIns="0" bIns="0" rIns="0">
            <a:spAutoFit/>
          </a:bodyPr>
          <a:lstStyle/>
          <a:p>
            <a:pPr algn="just" marL="519170" indent="-259585" lvl="1">
              <a:lnSpc>
                <a:spcPts val="3727"/>
              </a:lnSpc>
              <a:buFont typeface="Arial"/>
              <a:buChar char="•"/>
            </a:pPr>
            <a:r>
              <a:rPr lang="en-US" b="true" sz="2404">
                <a:solidFill>
                  <a:srgbClr val="17726D"/>
                </a:solidFill>
                <a:latin typeface="Open Sans 1 Medium"/>
                <a:ea typeface="Open Sans 1 Medium"/>
                <a:cs typeface="Open Sans 1 Medium"/>
                <a:sym typeface="Open Sans 1 Medium"/>
              </a:rPr>
              <a:t>For each target variable, a scatter plot is created that compares the actual values (y_test) to the predicted values (y_pred).</a:t>
            </a:r>
          </a:p>
          <a:p>
            <a:pPr algn="just" marL="519170" indent="-259585" lvl="1">
              <a:lnSpc>
                <a:spcPts val="3727"/>
              </a:lnSpc>
              <a:buFont typeface="Arial"/>
              <a:buChar char="•"/>
            </a:pPr>
            <a:r>
              <a:rPr lang="en-US" b="true" sz="2404">
                <a:solidFill>
                  <a:srgbClr val="17726D"/>
                </a:solidFill>
                <a:latin typeface="Open Sans 1 Medium"/>
                <a:ea typeface="Open Sans 1 Medium"/>
                <a:cs typeface="Open Sans 1 Medium"/>
                <a:sym typeface="Open Sans 1 Medium"/>
              </a:rPr>
              <a:t>A red dashed line (y=x) is drawn to indicate where perfect predictions would lie.</a:t>
            </a:r>
          </a:p>
          <a:p>
            <a:pPr algn="just" marL="519170" indent="-259585" lvl="1">
              <a:lnSpc>
                <a:spcPts val="3727"/>
              </a:lnSpc>
              <a:buFont typeface="Arial"/>
              <a:buChar char="•"/>
            </a:pPr>
            <a:r>
              <a:rPr lang="en-US" b="true" sz="2404">
                <a:solidFill>
                  <a:srgbClr val="17726D"/>
                </a:solidFill>
                <a:latin typeface="Open Sans 1 Medium"/>
                <a:ea typeface="Open Sans 1 Medium"/>
                <a:cs typeface="Open Sans 1 Medium"/>
                <a:sym typeface="Open Sans 1 Medium"/>
              </a:rPr>
              <a:t>The plots are displayed for each target variable in the dataset.</a:t>
            </a:r>
          </a:p>
          <a:p>
            <a:pPr algn="just">
              <a:lnSpc>
                <a:spcPts val="3727"/>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80445" y="6873273"/>
            <a:ext cx="5402508" cy="540250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AutoShape 5" id="5"/>
          <p:cNvSpPr/>
          <p:nvPr/>
        </p:nvSpPr>
        <p:spPr>
          <a:xfrm>
            <a:off x="1074658" y="8563446"/>
            <a:ext cx="16138684" cy="0"/>
          </a:xfrm>
          <a:prstGeom prst="line">
            <a:avLst/>
          </a:prstGeom>
          <a:ln cap="flat" w="38100">
            <a:solidFill>
              <a:srgbClr val="17726D"/>
            </a:solidFill>
            <a:prstDash val="solid"/>
            <a:headEnd type="none" len="sm" w="sm"/>
            <a:tailEnd type="none" len="sm" w="sm"/>
          </a:ln>
        </p:spPr>
      </p:sp>
      <p:grpSp>
        <p:nvGrpSpPr>
          <p:cNvPr name="Group 6" id="6"/>
          <p:cNvGrpSpPr/>
          <p:nvPr/>
        </p:nvGrpSpPr>
        <p:grpSpPr>
          <a:xfrm rot="0">
            <a:off x="10785978" y="1231643"/>
            <a:ext cx="4758515" cy="4758515"/>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Freeform 9" id="9"/>
          <p:cNvSpPr/>
          <p:nvPr/>
        </p:nvSpPr>
        <p:spPr>
          <a:xfrm flipH="false" flipV="false" rot="0">
            <a:off x="16275918" y="793769"/>
            <a:ext cx="633545" cy="300142"/>
          </a:xfrm>
          <a:custGeom>
            <a:avLst/>
            <a:gdLst/>
            <a:ahLst/>
            <a:cxnLst/>
            <a:rect r="r" b="b" t="t" l="l"/>
            <a:pathLst>
              <a:path h="300142" w="633545">
                <a:moveTo>
                  <a:pt x="0" y="0"/>
                </a:moveTo>
                <a:lnTo>
                  <a:pt x="633545" y="0"/>
                </a:lnTo>
                <a:lnTo>
                  <a:pt x="633545" y="300141"/>
                </a:lnTo>
                <a:lnTo>
                  <a:pt x="0" y="300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3499513" y="5513010"/>
            <a:ext cx="566143" cy="547615"/>
          </a:xfrm>
          <a:custGeom>
            <a:avLst/>
            <a:gdLst/>
            <a:ahLst/>
            <a:cxnLst/>
            <a:rect r="r" b="b" t="t" l="l"/>
            <a:pathLst>
              <a:path h="547615" w="566143">
                <a:moveTo>
                  <a:pt x="0" y="0"/>
                </a:moveTo>
                <a:lnTo>
                  <a:pt x="566143" y="0"/>
                </a:lnTo>
                <a:lnTo>
                  <a:pt x="566143" y="547615"/>
                </a:lnTo>
                <a:lnTo>
                  <a:pt x="0" y="5476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3460033" y="6524424"/>
            <a:ext cx="645102" cy="460954"/>
          </a:xfrm>
          <a:custGeom>
            <a:avLst/>
            <a:gdLst/>
            <a:ahLst/>
            <a:cxnLst/>
            <a:rect r="r" b="b" t="t" l="l"/>
            <a:pathLst>
              <a:path h="460954" w="645102">
                <a:moveTo>
                  <a:pt x="0" y="0"/>
                </a:moveTo>
                <a:lnTo>
                  <a:pt x="645102" y="0"/>
                </a:lnTo>
                <a:lnTo>
                  <a:pt x="645102" y="460955"/>
                </a:lnTo>
                <a:lnTo>
                  <a:pt x="0" y="46095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3499513" y="7449178"/>
            <a:ext cx="645102" cy="525465"/>
          </a:xfrm>
          <a:custGeom>
            <a:avLst/>
            <a:gdLst/>
            <a:ahLst/>
            <a:cxnLst/>
            <a:rect r="r" b="b" t="t" l="l"/>
            <a:pathLst>
              <a:path h="525465" w="645102">
                <a:moveTo>
                  <a:pt x="0" y="0"/>
                </a:moveTo>
                <a:lnTo>
                  <a:pt x="645101" y="0"/>
                </a:lnTo>
                <a:lnTo>
                  <a:pt x="645101" y="525465"/>
                </a:lnTo>
                <a:lnTo>
                  <a:pt x="0" y="52546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3" id="13"/>
          <p:cNvSpPr txBox="true"/>
          <p:nvPr/>
        </p:nvSpPr>
        <p:spPr>
          <a:xfrm rot="0">
            <a:off x="1522333" y="2464650"/>
            <a:ext cx="14166687" cy="2678850"/>
          </a:xfrm>
          <a:prstGeom prst="rect">
            <a:avLst/>
          </a:prstGeom>
        </p:spPr>
        <p:txBody>
          <a:bodyPr anchor="t" rtlCol="false" tIns="0" lIns="0" bIns="0" rIns="0">
            <a:spAutoFit/>
          </a:bodyPr>
          <a:lstStyle/>
          <a:p>
            <a:pPr algn="l">
              <a:lnSpc>
                <a:spcPts val="21873"/>
              </a:lnSpc>
            </a:pPr>
            <a:r>
              <a:rPr lang="en-US" sz="15624" b="true">
                <a:solidFill>
                  <a:srgbClr val="17726D"/>
                </a:solidFill>
                <a:latin typeface="Inter Bold"/>
                <a:ea typeface="Inter Bold"/>
                <a:cs typeface="Inter Bold"/>
                <a:sym typeface="Inter Bold"/>
              </a:rPr>
              <a:t>THANK YOU</a:t>
            </a:r>
          </a:p>
        </p:txBody>
      </p:sp>
      <p:sp>
        <p:nvSpPr>
          <p:cNvPr name="TextBox 14" id="14"/>
          <p:cNvSpPr txBox="true"/>
          <p:nvPr/>
        </p:nvSpPr>
        <p:spPr>
          <a:xfrm rot="0">
            <a:off x="4487519" y="5496939"/>
            <a:ext cx="6059239" cy="484506"/>
          </a:xfrm>
          <a:prstGeom prst="rect">
            <a:avLst/>
          </a:prstGeom>
        </p:spPr>
        <p:txBody>
          <a:bodyPr anchor="t" rtlCol="false" tIns="0" lIns="0" bIns="0" rIns="0">
            <a:spAutoFit/>
          </a:bodyPr>
          <a:lstStyle/>
          <a:p>
            <a:pPr algn="ctr">
              <a:lnSpc>
                <a:spcPts val="4029"/>
              </a:lnSpc>
              <a:spcBef>
                <a:spcPct val="0"/>
              </a:spcBef>
            </a:pPr>
            <a:r>
              <a:rPr lang="en-US" b="true" sz="2599">
                <a:solidFill>
                  <a:srgbClr val="17726D"/>
                </a:solidFill>
                <a:latin typeface="Open Sans 1 Medium"/>
                <a:ea typeface="Open Sans 1 Medium"/>
                <a:cs typeface="Open Sans 1 Medium"/>
                <a:sym typeface="Open Sans 1 Medium"/>
              </a:rPr>
              <a:t>www.linkedin.com/in/dewiyuliana1507</a:t>
            </a:r>
          </a:p>
        </p:txBody>
      </p:sp>
      <p:sp>
        <p:nvSpPr>
          <p:cNvPr name="TextBox 15" id="15"/>
          <p:cNvSpPr txBox="true"/>
          <p:nvPr/>
        </p:nvSpPr>
        <p:spPr>
          <a:xfrm rot="0">
            <a:off x="4487519" y="6388767"/>
            <a:ext cx="4539555" cy="484506"/>
          </a:xfrm>
          <a:prstGeom prst="rect">
            <a:avLst/>
          </a:prstGeom>
        </p:spPr>
        <p:txBody>
          <a:bodyPr anchor="t" rtlCol="false" tIns="0" lIns="0" bIns="0" rIns="0">
            <a:spAutoFit/>
          </a:bodyPr>
          <a:lstStyle/>
          <a:p>
            <a:pPr algn="ctr">
              <a:lnSpc>
                <a:spcPts val="4029"/>
              </a:lnSpc>
              <a:spcBef>
                <a:spcPct val="0"/>
              </a:spcBef>
            </a:pPr>
            <a:r>
              <a:rPr lang="en-US" b="true" sz="2599">
                <a:solidFill>
                  <a:srgbClr val="17726D"/>
                </a:solidFill>
                <a:latin typeface="Open Sans 1 Medium"/>
                <a:ea typeface="Open Sans 1 Medium"/>
                <a:cs typeface="Open Sans 1 Medium"/>
                <a:sym typeface="Open Sans 1 Medium"/>
              </a:rPr>
              <a:t>dewiyulianaa938@gmail.com</a:t>
            </a:r>
          </a:p>
        </p:txBody>
      </p:sp>
      <p:sp>
        <p:nvSpPr>
          <p:cNvPr name="TextBox 16" id="16"/>
          <p:cNvSpPr txBox="true"/>
          <p:nvPr/>
        </p:nvSpPr>
        <p:spPr>
          <a:xfrm rot="0">
            <a:off x="4487519" y="7422032"/>
            <a:ext cx="1775817" cy="484506"/>
          </a:xfrm>
          <a:prstGeom prst="rect">
            <a:avLst/>
          </a:prstGeom>
        </p:spPr>
        <p:txBody>
          <a:bodyPr anchor="t" rtlCol="false" tIns="0" lIns="0" bIns="0" rIns="0">
            <a:spAutoFit/>
          </a:bodyPr>
          <a:lstStyle/>
          <a:p>
            <a:pPr algn="ctr">
              <a:lnSpc>
                <a:spcPts val="4029"/>
              </a:lnSpc>
              <a:spcBef>
                <a:spcPct val="0"/>
              </a:spcBef>
            </a:pPr>
            <a:r>
              <a:rPr lang="en-US" b="true" sz="2599">
                <a:solidFill>
                  <a:srgbClr val="17726D"/>
                </a:solidFill>
                <a:latin typeface="Open Sans 1 Medium"/>
                <a:ea typeface="Open Sans 1 Medium"/>
                <a:cs typeface="Open Sans 1 Medium"/>
                <a:sym typeface="Open Sans 1 Medium"/>
              </a:rPr>
              <a:t>@dhyli_ana</a:t>
            </a:r>
          </a:p>
        </p:txBody>
      </p:sp>
      <p:sp>
        <p:nvSpPr>
          <p:cNvPr name="Freeform 17" id="17"/>
          <p:cNvSpPr/>
          <p:nvPr/>
        </p:nvSpPr>
        <p:spPr>
          <a:xfrm flipH="false" flipV="false" rot="0">
            <a:off x="14958156" y="8851227"/>
            <a:ext cx="2686160" cy="814145"/>
          </a:xfrm>
          <a:custGeom>
            <a:avLst/>
            <a:gdLst/>
            <a:ahLst/>
            <a:cxnLst/>
            <a:rect r="r" b="b" t="t" l="l"/>
            <a:pathLst>
              <a:path h="814145" w="2686160">
                <a:moveTo>
                  <a:pt x="0" y="0"/>
                </a:moveTo>
                <a:lnTo>
                  <a:pt x="2686160" y="0"/>
                </a:lnTo>
                <a:lnTo>
                  <a:pt x="2686160" y="814146"/>
                </a:lnTo>
                <a:lnTo>
                  <a:pt x="0" y="814146"/>
                </a:lnTo>
                <a:lnTo>
                  <a:pt x="0" y="0"/>
                </a:lnTo>
                <a:close/>
              </a:path>
            </a:pathLst>
          </a:custGeom>
          <a:blipFill>
            <a:blip r:embed="rId10"/>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6308483" cy="10287000"/>
            <a:chOff x="0" y="0"/>
            <a:chExt cx="1661493" cy="2709333"/>
          </a:xfrm>
        </p:grpSpPr>
        <p:sp>
          <p:nvSpPr>
            <p:cNvPr name="Freeform 3" id="3"/>
            <p:cNvSpPr/>
            <p:nvPr/>
          </p:nvSpPr>
          <p:spPr>
            <a:xfrm flipH="false" flipV="false" rot="0">
              <a:off x="0" y="0"/>
              <a:ext cx="1661494" cy="2709333"/>
            </a:xfrm>
            <a:custGeom>
              <a:avLst/>
              <a:gdLst/>
              <a:ahLst/>
              <a:cxnLst/>
              <a:rect r="r" b="b" t="t" l="l"/>
              <a:pathLst>
                <a:path h="2709333" w="1661494">
                  <a:moveTo>
                    <a:pt x="0" y="0"/>
                  </a:moveTo>
                  <a:lnTo>
                    <a:pt x="1661494" y="0"/>
                  </a:lnTo>
                  <a:lnTo>
                    <a:pt x="1661494" y="2709333"/>
                  </a:lnTo>
                  <a:lnTo>
                    <a:pt x="0" y="2709333"/>
                  </a:lnTo>
                  <a:close/>
                </a:path>
              </a:pathLst>
            </a:custGeom>
            <a:solidFill>
              <a:srgbClr val="17726D"/>
            </a:solidFill>
          </p:spPr>
        </p:sp>
        <p:sp>
          <p:nvSpPr>
            <p:cNvPr name="TextBox 4" id="4"/>
            <p:cNvSpPr txBox="true"/>
            <p:nvPr/>
          </p:nvSpPr>
          <p:spPr>
            <a:xfrm>
              <a:off x="0" y="-47625"/>
              <a:ext cx="1661493" cy="2756958"/>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1028700" y="1559323"/>
            <a:ext cx="7168383" cy="6895454"/>
            <a:chOff x="0" y="0"/>
            <a:chExt cx="6350000" cy="6108230"/>
          </a:xfrm>
        </p:grpSpPr>
        <p:sp>
          <p:nvSpPr>
            <p:cNvPr name="Freeform 6" id="6"/>
            <p:cNvSpPr/>
            <p:nvPr/>
          </p:nvSpPr>
          <p:spPr>
            <a:xfrm flipH="false" flipV="false" rot="0">
              <a:off x="0" y="0"/>
              <a:ext cx="6350000" cy="6108230"/>
            </a:xfrm>
            <a:custGeom>
              <a:avLst/>
              <a:gdLst/>
              <a:ahLst/>
              <a:cxnLst/>
              <a:rect r="r" b="b" t="t" l="l"/>
              <a:pathLst>
                <a:path h="6108230" w="6350000">
                  <a:moveTo>
                    <a:pt x="6350000" y="3054151"/>
                  </a:moveTo>
                  <a:cubicBezTo>
                    <a:pt x="6350000" y="4740824"/>
                    <a:pt x="4928476" y="6108230"/>
                    <a:pt x="3175000" y="6108230"/>
                  </a:cubicBezTo>
                  <a:cubicBezTo>
                    <a:pt x="1421498" y="6108230"/>
                    <a:pt x="0" y="4740824"/>
                    <a:pt x="0" y="3054151"/>
                  </a:cubicBezTo>
                  <a:cubicBezTo>
                    <a:pt x="0" y="1367394"/>
                    <a:pt x="1421498" y="0"/>
                    <a:pt x="3175000" y="0"/>
                  </a:cubicBezTo>
                  <a:cubicBezTo>
                    <a:pt x="4928502" y="0"/>
                    <a:pt x="6350000" y="1367394"/>
                    <a:pt x="6350000" y="3054151"/>
                  </a:cubicBezTo>
                  <a:close/>
                </a:path>
              </a:pathLst>
            </a:custGeom>
            <a:blipFill>
              <a:blip r:embed="rId2"/>
              <a:stretch>
                <a:fillRect l="0" t="-35115" r="0" b="-49514"/>
              </a:stretch>
            </a:blipFill>
          </p:spPr>
        </p:sp>
      </p:grpSp>
      <p:sp>
        <p:nvSpPr>
          <p:cNvPr name="AutoShape 7" id="7"/>
          <p:cNvSpPr/>
          <p:nvPr/>
        </p:nvSpPr>
        <p:spPr>
          <a:xfrm flipV="true">
            <a:off x="9091167" y="3525732"/>
            <a:ext cx="4351856" cy="0"/>
          </a:xfrm>
          <a:prstGeom prst="line">
            <a:avLst/>
          </a:prstGeom>
          <a:ln cap="flat" w="76200">
            <a:solidFill>
              <a:srgbClr val="EAE4D2"/>
            </a:solidFill>
            <a:prstDash val="solid"/>
            <a:headEnd type="none" len="sm" w="sm"/>
            <a:tailEnd type="none" len="sm" w="sm"/>
          </a:ln>
        </p:spPr>
      </p:sp>
      <p:sp>
        <p:nvSpPr>
          <p:cNvPr name="Freeform 8" id="8"/>
          <p:cNvSpPr/>
          <p:nvPr/>
        </p:nvSpPr>
        <p:spPr>
          <a:xfrm flipH="false" flipV="false" rot="0">
            <a:off x="1028700" y="1559323"/>
            <a:ext cx="1189176" cy="1137285"/>
          </a:xfrm>
          <a:custGeom>
            <a:avLst/>
            <a:gdLst/>
            <a:ahLst/>
            <a:cxnLst/>
            <a:rect r="r" b="b" t="t" l="l"/>
            <a:pathLst>
              <a:path h="1137285" w="1189176">
                <a:moveTo>
                  <a:pt x="0" y="0"/>
                </a:moveTo>
                <a:lnTo>
                  <a:pt x="1189176" y="0"/>
                </a:lnTo>
                <a:lnTo>
                  <a:pt x="1189176" y="1137285"/>
                </a:lnTo>
                <a:lnTo>
                  <a:pt x="0" y="113728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0">
            <a:off x="1028700" y="8881660"/>
            <a:ext cx="715180" cy="71518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a:solidFill>
                <a:srgbClr val="EAE4D2"/>
              </a:solidFill>
              <a:prstDash val="solid"/>
              <a:miter/>
            </a:ln>
          </p:spPr>
        </p:sp>
        <p:sp>
          <p:nvSpPr>
            <p:cNvPr name="TextBox 11" id="11"/>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pSp>
        <p:nvGrpSpPr>
          <p:cNvPr name="Group 12" id="12"/>
          <p:cNvGrpSpPr/>
          <p:nvPr/>
        </p:nvGrpSpPr>
        <p:grpSpPr>
          <a:xfrm rot="0">
            <a:off x="14871011" y="6031106"/>
            <a:ext cx="5402508" cy="5402508"/>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14" id="14"/>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TextBox 15" id="15"/>
          <p:cNvSpPr txBox="true"/>
          <p:nvPr/>
        </p:nvSpPr>
        <p:spPr>
          <a:xfrm rot="0">
            <a:off x="9091101" y="1654573"/>
            <a:ext cx="8168199" cy="994410"/>
          </a:xfrm>
          <a:prstGeom prst="rect">
            <a:avLst/>
          </a:prstGeom>
        </p:spPr>
        <p:txBody>
          <a:bodyPr anchor="t" rtlCol="false" tIns="0" lIns="0" bIns="0" rIns="0">
            <a:spAutoFit/>
          </a:bodyPr>
          <a:lstStyle/>
          <a:p>
            <a:pPr algn="l">
              <a:lnSpc>
                <a:spcPts val="7560"/>
              </a:lnSpc>
            </a:pPr>
            <a:r>
              <a:rPr lang="en-US" sz="7200" b="true">
                <a:solidFill>
                  <a:srgbClr val="17726D"/>
                </a:solidFill>
                <a:latin typeface="Inter Bold"/>
                <a:ea typeface="Inter Bold"/>
                <a:cs typeface="Inter Bold"/>
                <a:sym typeface="Inter Bold"/>
              </a:rPr>
              <a:t>ABOUT ME</a:t>
            </a:r>
          </a:p>
        </p:txBody>
      </p:sp>
      <p:sp>
        <p:nvSpPr>
          <p:cNvPr name="TextBox 16" id="16"/>
          <p:cNvSpPr txBox="true"/>
          <p:nvPr/>
        </p:nvSpPr>
        <p:spPr>
          <a:xfrm rot="0">
            <a:off x="8399363" y="3749973"/>
            <a:ext cx="8047073" cy="4038487"/>
          </a:xfrm>
          <a:prstGeom prst="rect">
            <a:avLst/>
          </a:prstGeom>
        </p:spPr>
        <p:txBody>
          <a:bodyPr anchor="t" rtlCol="false" tIns="0" lIns="0" bIns="0" rIns="0">
            <a:spAutoFit/>
          </a:bodyPr>
          <a:lstStyle/>
          <a:p>
            <a:pPr algn="just" marL="0" indent="0" lvl="0">
              <a:lnSpc>
                <a:spcPts val="3580"/>
              </a:lnSpc>
            </a:pPr>
            <a:r>
              <a:rPr lang="en-US" sz="2034" spc="81">
                <a:solidFill>
                  <a:srgbClr val="000000"/>
                </a:solidFill>
                <a:latin typeface="Open Sans 1"/>
                <a:ea typeface="Open Sans 1"/>
                <a:cs typeface="Open Sans 1"/>
                <a:sym typeface="Open Sans 1"/>
              </a:rPr>
              <a:t>"I am a dedicated physics student at the State Islamic University of Sunan Gunung Djati Bandung, specializing in robotic instrumentation physics and computational methods. With a solid foundation in Python, SQL data analysis, and artificial intelligence, I am passionate about bridging the gap between theoretical concepts and real-world applications. I have hands-on experience in AI, machine learning, and Python programming, and I’m continuously seeking opportunities to expand my knowledge in data science. "</a:t>
            </a:r>
          </a:p>
        </p:txBody>
      </p:sp>
      <p:sp>
        <p:nvSpPr>
          <p:cNvPr name="Freeform 17" id="17"/>
          <p:cNvSpPr/>
          <p:nvPr/>
        </p:nvSpPr>
        <p:spPr>
          <a:xfrm flipH="false" flipV="false" rot="0">
            <a:off x="14958156" y="8851227"/>
            <a:ext cx="2686160" cy="814145"/>
          </a:xfrm>
          <a:custGeom>
            <a:avLst/>
            <a:gdLst/>
            <a:ahLst/>
            <a:cxnLst/>
            <a:rect r="r" b="b" t="t" l="l"/>
            <a:pathLst>
              <a:path h="814145" w="2686160">
                <a:moveTo>
                  <a:pt x="0" y="0"/>
                </a:moveTo>
                <a:lnTo>
                  <a:pt x="2686160" y="0"/>
                </a:lnTo>
                <a:lnTo>
                  <a:pt x="2686160" y="814146"/>
                </a:lnTo>
                <a:lnTo>
                  <a:pt x="0" y="814146"/>
                </a:lnTo>
                <a:lnTo>
                  <a:pt x="0" y="0"/>
                </a:lnTo>
                <a:close/>
              </a:path>
            </a:pathLst>
          </a:custGeom>
          <a:blipFill>
            <a:blip r:embed="rId5"/>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663317" y="2333991"/>
            <a:ext cx="2563760" cy="2809509"/>
          </a:xfrm>
          <a:custGeom>
            <a:avLst/>
            <a:gdLst/>
            <a:ahLst/>
            <a:cxnLst/>
            <a:rect r="r" b="b" t="t" l="l"/>
            <a:pathLst>
              <a:path h="2809509" w="2563760">
                <a:moveTo>
                  <a:pt x="0" y="0"/>
                </a:moveTo>
                <a:lnTo>
                  <a:pt x="2563760" y="0"/>
                </a:lnTo>
                <a:lnTo>
                  <a:pt x="2563760" y="2809509"/>
                </a:lnTo>
                <a:lnTo>
                  <a:pt x="0" y="2809509"/>
                </a:lnTo>
                <a:lnTo>
                  <a:pt x="0" y="0"/>
                </a:lnTo>
                <a:close/>
              </a:path>
            </a:pathLst>
          </a:custGeom>
          <a:blipFill>
            <a:blip r:embed="rId2"/>
            <a:stretch>
              <a:fillRect l="0" t="0" r="0" b="0"/>
            </a:stretch>
          </a:blipFill>
        </p:spPr>
      </p:sp>
      <p:sp>
        <p:nvSpPr>
          <p:cNvPr name="Freeform 3" id="3"/>
          <p:cNvSpPr/>
          <p:nvPr/>
        </p:nvSpPr>
        <p:spPr>
          <a:xfrm flipH="false" flipV="false" rot="0">
            <a:off x="1598226" y="5143500"/>
            <a:ext cx="5388230" cy="2182233"/>
          </a:xfrm>
          <a:custGeom>
            <a:avLst/>
            <a:gdLst/>
            <a:ahLst/>
            <a:cxnLst/>
            <a:rect r="r" b="b" t="t" l="l"/>
            <a:pathLst>
              <a:path h="2182233" w="5388230">
                <a:moveTo>
                  <a:pt x="0" y="0"/>
                </a:moveTo>
                <a:lnTo>
                  <a:pt x="5388231" y="0"/>
                </a:lnTo>
                <a:lnTo>
                  <a:pt x="5388231" y="2182233"/>
                </a:lnTo>
                <a:lnTo>
                  <a:pt x="0" y="2182233"/>
                </a:lnTo>
                <a:lnTo>
                  <a:pt x="0" y="0"/>
                </a:lnTo>
                <a:close/>
              </a:path>
            </a:pathLst>
          </a:custGeom>
          <a:blipFill>
            <a:blip r:embed="rId3"/>
            <a:stretch>
              <a:fillRect l="0" t="0" r="0" b="0"/>
            </a:stretch>
          </a:blipFill>
        </p:spPr>
      </p:sp>
      <p:sp>
        <p:nvSpPr>
          <p:cNvPr name="Freeform 4" id="4"/>
          <p:cNvSpPr/>
          <p:nvPr/>
        </p:nvSpPr>
        <p:spPr>
          <a:xfrm flipH="false" flipV="false" rot="0">
            <a:off x="11123986" y="4770771"/>
            <a:ext cx="5406850" cy="2927691"/>
          </a:xfrm>
          <a:custGeom>
            <a:avLst/>
            <a:gdLst/>
            <a:ahLst/>
            <a:cxnLst/>
            <a:rect r="r" b="b" t="t" l="l"/>
            <a:pathLst>
              <a:path h="2927691" w="5406850">
                <a:moveTo>
                  <a:pt x="0" y="0"/>
                </a:moveTo>
                <a:lnTo>
                  <a:pt x="5406849" y="0"/>
                </a:lnTo>
                <a:lnTo>
                  <a:pt x="5406849" y="2927691"/>
                </a:lnTo>
                <a:lnTo>
                  <a:pt x="0" y="2927691"/>
                </a:lnTo>
                <a:lnTo>
                  <a:pt x="0" y="0"/>
                </a:lnTo>
                <a:close/>
              </a:path>
            </a:pathLst>
          </a:custGeom>
          <a:blipFill>
            <a:blip r:embed="rId4"/>
            <a:stretch>
              <a:fillRect l="0" t="0" r="0" b="0"/>
            </a:stretch>
          </a:blipFill>
        </p:spPr>
      </p:sp>
      <p:sp>
        <p:nvSpPr>
          <p:cNvPr name="Freeform 5" id="5"/>
          <p:cNvSpPr/>
          <p:nvPr/>
        </p:nvSpPr>
        <p:spPr>
          <a:xfrm flipH="false" flipV="false" rot="0">
            <a:off x="6507614" y="6661780"/>
            <a:ext cx="4395739" cy="2596520"/>
          </a:xfrm>
          <a:custGeom>
            <a:avLst/>
            <a:gdLst/>
            <a:ahLst/>
            <a:cxnLst/>
            <a:rect r="r" b="b" t="t" l="l"/>
            <a:pathLst>
              <a:path h="2596520" w="4395739">
                <a:moveTo>
                  <a:pt x="0" y="0"/>
                </a:moveTo>
                <a:lnTo>
                  <a:pt x="4395738" y="0"/>
                </a:lnTo>
                <a:lnTo>
                  <a:pt x="4395738" y="2596520"/>
                </a:lnTo>
                <a:lnTo>
                  <a:pt x="0" y="2596520"/>
                </a:lnTo>
                <a:lnTo>
                  <a:pt x="0" y="0"/>
                </a:lnTo>
                <a:close/>
              </a:path>
            </a:pathLst>
          </a:custGeom>
          <a:blipFill>
            <a:blip r:embed="rId5"/>
            <a:stretch>
              <a:fillRect l="0" t="0" r="0" b="0"/>
            </a:stretch>
          </a:blipFill>
        </p:spPr>
      </p:sp>
      <p:sp>
        <p:nvSpPr>
          <p:cNvPr name="TextBox 6" id="6"/>
          <p:cNvSpPr txBox="true"/>
          <p:nvPr/>
        </p:nvSpPr>
        <p:spPr>
          <a:xfrm rot="0">
            <a:off x="1028700" y="638240"/>
            <a:ext cx="7158103" cy="1118235"/>
          </a:xfrm>
          <a:prstGeom prst="rect">
            <a:avLst/>
          </a:prstGeom>
        </p:spPr>
        <p:txBody>
          <a:bodyPr anchor="t" rtlCol="false" tIns="0" lIns="0" bIns="0" rIns="0">
            <a:spAutoFit/>
          </a:bodyPr>
          <a:lstStyle/>
          <a:p>
            <a:pPr algn="l">
              <a:lnSpc>
                <a:spcPts val="7560"/>
              </a:lnSpc>
            </a:pPr>
            <a:r>
              <a:rPr lang="en-US" sz="7200">
                <a:solidFill>
                  <a:srgbClr val="17726D"/>
                </a:solidFill>
                <a:latin typeface="Chunk Five"/>
                <a:ea typeface="Chunk Five"/>
                <a:cs typeface="Chunk Five"/>
                <a:sym typeface="Chunk Five"/>
              </a:rPr>
              <a:t>TOOLS USED</a:t>
            </a:r>
          </a:p>
        </p:txBody>
      </p:sp>
      <p:sp>
        <p:nvSpPr>
          <p:cNvPr name="Freeform 7" id="7"/>
          <p:cNvSpPr/>
          <p:nvPr/>
        </p:nvSpPr>
        <p:spPr>
          <a:xfrm flipH="false" flipV="false" rot="0">
            <a:off x="14958156" y="8851227"/>
            <a:ext cx="2686160" cy="814145"/>
          </a:xfrm>
          <a:custGeom>
            <a:avLst/>
            <a:gdLst/>
            <a:ahLst/>
            <a:cxnLst/>
            <a:rect r="r" b="b" t="t" l="l"/>
            <a:pathLst>
              <a:path h="814145" w="2686160">
                <a:moveTo>
                  <a:pt x="0" y="0"/>
                </a:moveTo>
                <a:lnTo>
                  <a:pt x="2686160" y="0"/>
                </a:lnTo>
                <a:lnTo>
                  <a:pt x="2686160" y="814146"/>
                </a:lnTo>
                <a:lnTo>
                  <a:pt x="0" y="814146"/>
                </a:lnTo>
                <a:lnTo>
                  <a:pt x="0" y="0"/>
                </a:lnTo>
                <a:close/>
              </a:path>
            </a:pathLst>
          </a:custGeom>
          <a:blipFill>
            <a:blip r:embed="rId6"/>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270195" y="0"/>
            <a:ext cx="5017805" cy="10287000"/>
            <a:chOff x="0" y="0"/>
            <a:chExt cx="1321562" cy="2709333"/>
          </a:xfrm>
        </p:grpSpPr>
        <p:sp>
          <p:nvSpPr>
            <p:cNvPr name="Freeform 3" id="3"/>
            <p:cNvSpPr/>
            <p:nvPr/>
          </p:nvSpPr>
          <p:spPr>
            <a:xfrm flipH="false" flipV="false" rot="0">
              <a:off x="0" y="0"/>
              <a:ext cx="1321562" cy="2709333"/>
            </a:xfrm>
            <a:custGeom>
              <a:avLst/>
              <a:gdLst/>
              <a:ahLst/>
              <a:cxnLst/>
              <a:rect r="r" b="b" t="t" l="l"/>
              <a:pathLst>
                <a:path h="2709333" w="1321562">
                  <a:moveTo>
                    <a:pt x="0" y="0"/>
                  </a:moveTo>
                  <a:lnTo>
                    <a:pt x="1321562" y="0"/>
                  </a:lnTo>
                  <a:lnTo>
                    <a:pt x="1321562" y="2709333"/>
                  </a:lnTo>
                  <a:lnTo>
                    <a:pt x="0" y="2709333"/>
                  </a:lnTo>
                  <a:close/>
                </a:path>
              </a:pathLst>
            </a:custGeom>
            <a:solidFill>
              <a:srgbClr val="17726D"/>
            </a:solidFill>
          </p:spPr>
        </p:sp>
        <p:sp>
          <p:nvSpPr>
            <p:cNvPr name="TextBox 4" id="4"/>
            <p:cNvSpPr txBox="true"/>
            <p:nvPr/>
          </p:nvSpPr>
          <p:spPr>
            <a:xfrm>
              <a:off x="0" y="-47625"/>
              <a:ext cx="1321562" cy="2756958"/>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17259300" y="9151339"/>
            <a:ext cx="1028700" cy="1135661"/>
            <a:chOff x="0" y="0"/>
            <a:chExt cx="270933" cy="299104"/>
          </a:xfrm>
        </p:grpSpPr>
        <p:sp>
          <p:nvSpPr>
            <p:cNvPr name="Freeform 6" id="6"/>
            <p:cNvSpPr/>
            <p:nvPr/>
          </p:nvSpPr>
          <p:spPr>
            <a:xfrm flipH="false" flipV="false" rot="0">
              <a:off x="0" y="0"/>
              <a:ext cx="270933" cy="299104"/>
            </a:xfrm>
            <a:custGeom>
              <a:avLst/>
              <a:gdLst/>
              <a:ahLst/>
              <a:cxnLst/>
              <a:rect r="r" b="b" t="t" l="l"/>
              <a:pathLst>
                <a:path h="299104" w="270933">
                  <a:moveTo>
                    <a:pt x="0" y="0"/>
                  </a:moveTo>
                  <a:lnTo>
                    <a:pt x="270933" y="0"/>
                  </a:lnTo>
                  <a:lnTo>
                    <a:pt x="270933" y="299104"/>
                  </a:lnTo>
                  <a:lnTo>
                    <a:pt x="0" y="299104"/>
                  </a:lnTo>
                  <a:close/>
                </a:path>
              </a:pathLst>
            </a:custGeom>
            <a:solidFill>
              <a:srgbClr val="EAE4D2"/>
            </a:solidFill>
          </p:spPr>
        </p:sp>
        <p:sp>
          <p:nvSpPr>
            <p:cNvPr name="TextBox 7" id="7"/>
            <p:cNvSpPr txBox="true"/>
            <p:nvPr/>
          </p:nvSpPr>
          <p:spPr>
            <a:xfrm>
              <a:off x="0" y="-47625"/>
              <a:ext cx="270933" cy="346729"/>
            </a:xfrm>
            <a:prstGeom prst="rect">
              <a:avLst/>
            </a:prstGeom>
          </p:spPr>
          <p:txBody>
            <a:bodyPr anchor="ctr" rtlCol="false" tIns="50800" lIns="50800" bIns="50800" rIns="50800"/>
            <a:lstStyle/>
            <a:p>
              <a:pPr algn="ctr">
                <a:lnSpc>
                  <a:spcPts val="2479"/>
                </a:lnSpc>
              </a:pPr>
            </a:p>
          </p:txBody>
        </p:sp>
      </p:grpSp>
      <p:grpSp>
        <p:nvGrpSpPr>
          <p:cNvPr name="Group 8" id="8"/>
          <p:cNvGrpSpPr/>
          <p:nvPr/>
        </p:nvGrpSpPr>
        <p:grpSpPr>
          <a:xfrm rot="0">
            <a:off x="10866642" y="0"/>
            <a:ext cx="1028700" cy="1135661"/>
            <a:chOff x="0" y="0"/>
            <a:chExt cx="270933" cy="299104"/>
          </a:xfrm>
        </p:grpSpPr>
        <p:sp>
          <p:nvSpPr>
            <p:cNvPr name="Freeform 9" id="9"/>
            <p:cNvSpPr/>
            <p:nvPr/>
          </p:nvSpPr>
          <p:spPr>
            <a:xfrm flipH="false" flipV="false" rot="0">
              <a:off x="0" y="0"/>
              <a:ext cx="270933" cy="299104"/>
            </a:xfrm>
            <a:custGeom>
              <a:avLst/>
              <a:gdLst/>
              <a:ahLst/>
              <a:cxnLst/>
              <a:rect r="r" b="b" t="t" l="l"/>
              <a:pathLst>
                <a:path h="299104" w="270933">
                  <a:moveTo>
                    <a:pt x="0" y="0"/>
                  </a:moveTo>
                  <a:lnTo>
                    <a:pt x="270933" y="0"/>
                  </a:lnTo>
                  <a:lnTo>
                    <a:pt x="270933" y="299104"/>
                  </a:lnTo>
                  <a:lnTo>
                    <a:pt x="0" y="299104"/>
                  </a:lnTo>
                  <a:close/>
                </a:path>
              </a:pathLst>
            </a:custGeom>
            <a:solidFill>
              <a:srgbClr val="EAE4D2"/>
            </a:solidFill>
          </p:spPr>
        </p:sp>
        <p:sp>
          <p:nvSpPr>
            <p:cNvPr name="TextBox 10" id="10"/>
            <p:cNvSpPr txBox="true"/>
            <p:nvPr/>
          </p:nvSpPr>
          <p:spPr>
            <a:xfrm>
              <a:off x="0" y="-47625"/>
              <a:ext cx="270933" cy="346729"/>
            </a:xfrm>
            <a:prstGeom prst="rect">
              <a:avLst/>
            </a:prstGeom>
          </p:spPr>
          <p:txBody>
            <a:bodyPr anchor="ctr" rtlCol="false" tIns="50800" lIns="50800" bIns="50800" rIns="50800"/>
            <a:lstStyle/>
            <a:p>
              <a:pPr algn="ctr">
                <a:lnSpc>
                  <a:spcPts val="2479"/>
                </a:lnSpc>
              </a:pPr>
            </a:p>
          </p:txBody>
        </p:sp>
      </p:grpSp>
      <p:grpSp>
        <p:nvGrpSpPr>
          <p:cNvPr name="Group 11" id="11"/>
          <p:cNvGrpSpPr/>
          <p:nvPr/>
        </p:nvGrpSpPr>
        <p:grpSpPr>
          <a:xfrm rot="0">
            <a:off x="3268930" y="-1565593"/>
            <a:ext cx="5402508" cy="5402508"/>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13" id="13"/>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TextBox 14" id="14"/>
          <p:cNvSpPr txBox="true"/>
          <p:nvPr/>
        </p:nvSpPr>
        <p:spPr>
          <a:xfrm rot="0">
            <a:off x="2255589" y="1000125"/>
            <a:ext cx="9682138" cy="1008391"/>
          </a:xfrm>
          <a:prstGeom prst="rect">
            <a:avLst/>
          </a:prstGeom>
        </p:spPr>
        <p:txBody>
          <a:bodyPr anchor="t" rtlCol="false" tIns="0" lIns="0" bIns="0" rIns="0">
            <a:spAutoFit/>
          </a:bodyPr>
          <a:lstStyle/>
          <a:p>
            <a:pPr algn="l">
              <a:lnSpc>
                <a:spcPts val="6755"/>
              </a:lnSpc>
            </a:pPr>
            <a:r>
              <a:rPr lang="en-US" sz="6433">
                <a:solidFill>
                  <a:srgbClr val="17726D"/>
                </a:solidFill>
                <a:latin typeface="Chunk Five"/>
                <a:ea typeface="Chunk Five"/>
                <a:cs typeface="Chunk Five"/>
                <a:sym typeface="Chunk Five"/>
              </a:rPr>
              <a:t>ABOUT THE PROJECT</a:t>
            </a:r>
          </a:p>
        </p:txBody>
      </p:sp>
      <p:sp>
        <p:nvSpPr>
          <p:cNvPr name="AutoShape 15" id="15"/>
          <p:cNvSpPr/>
          <p:nvPr/>
        </p:nvSpPr>
        <p:spPr>
          <a:xfrm>
            <a:off x="1085850" y="2994092"/>
            <a:ext cx="0" cy="1442010"/>
          </a:xfrm>
          <a:prstGeom prst="line">
            <a:avLst/>
          </a:prstGeom>
          <a:ln cap="flat" w="76200">
            <a:solidFill>
              <a:srgbClr val="EAE4D2"/>
            </a:solidFill>
            <a:prstDash val="solid"/>
            <a:headEnd type="none" len="sm" w="sm"/>
            <a:tailEnd type="none" len="sm" w="sm"/>
          </a:ln>
        </p:spPr>
      </p:sp>
      <p:sp>
        <p:nvSpPr>
          <p:cNvPr name="TextBox 16" id="16"/>
          <p:cNvSpPr txBox="true"/>
          <p:nvPr/>
        </p:nvSpPr>
        <p:spPr>
          <a:xfrm rot="0">
            <a:off x="1876461" y="2851217"/>
            <a:ext cx="10641223" cy="5128010"/>
          </a:xfrm>
          <a:prstGeom prst="rect">
            <a:avLst/>
          </a:prstGeom>
        </p:spPr>
        <p:txBody>
          <a:bodyPr anchor="t" rtlCol="false" tIns="0" lIns="0" bIns="0" rIns="0">
            <a:spAutoFit/>
          </a:bodyPr>
          <a:lstStyle/>
          <a:p>
            <a:pPr algn="just">
              <a:lnSpc>
                <a:spcPts val="4548"/>
              </a:lnSpc>
            </a:pPr>
          </a:p>
          <a:p>
            <a:pPr algn="just" marL="0" indent="0" lvl="0">
              <a:lnSpc>
                <a:spcPts val="4548"/>
              </a:lnSpc>
            </a:pPr>
            <a:r>
              <a:rPr lang="en-US" sz="2584" spc="103">
                <a:solidFill>
                  <a:srgbClr val="000000"/>
                </a:solidFill>
                <a:latin typeface="Open Sans 1"/>
                <a:ea typeface="Open Sans 1"/>
                <a:cs typeface="Open Sans 1"/>
                <a:sym typeface="Open Sans 1"/>
              </a:rPr>
              <a:t>This project focuses on analyzing the Linnerud dataset using linear regression, a fundamental machine learning technique. The Linnerud dataset consists of physical exercise data, including features such as chin-ups, sit-ups, and jumps, along with health-related targets like weight, waist circumference, and pulse. The goal is to apply linear regression to predict health metrics based on exercise data and evaluate the model's performance. </a:t>
            </a:r>
          </a:p>
        </p:txBody>
      </p:sp>
      <p:sp>
        <p:nvSpPr>
          <p:cNvPr name="Freeform 17" id="17"/>
          <p:cNvSpPr/>
          <p:nvPr/>
        </p:nvSpPr>
        <p:spPr>
          <a:xfrm flipH="false" flipV="false" rot="0">
            <a:off x="14958156" y="8851227"/>
            <a:ext cx="2686160" cy="814145"/>
          </a:xfrm>
          <a:custGeom>
            <a:avLst/>
            <a:gdLst/>
            <a:ahLst/>
            <a:cxnLst/>
            <a:rect r="r" b="b" t="t" l="l"/>
            <a:pathLst>
              <a:path h="814145" w="2686160">
                <a:moveTo>
                  <a:pt x="0" y="0"/>
                </a:moveTo>
                <a:lnTo>
                  <a:pt x="2686160" y="0"/>
                </a:lnTo>
                <a:lnTo>
                  <a:pt x="2686160" y="814146"/>
                </a:lnTo>
                <a:lnTo>
                  <a:pt x="0" y="814146"/>
                </a:lnTo>
                <a:lnTo>
                  <a:pt x="0" y="0"/>
                </a:lnTo>
                <a:close/>
              </a:path>
            </a:pathLst>
          </a:custGeom>
          <a:blipFill>
            <a:blip r:embed="rId2"/>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956785" y="4018083"/>
            <a:ext cx="7953581" cy="7953581"/>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0" y="0"/>
            <a:ext cx="6308483" cy="10287000"/>
            <a:chOff x="0" y="0"/>
            <a:chExt cx="1661493" cy="2709333"/>
          </a:xfrm>
        </p:grpSpPr>
        <p:sp>
          <p:nvSpPr>
            <p:cNvPr name="Freeform 6" id="6"/>
            <p:cNvSpPr/>
            <p:nvPr/>
          </p:nvSpPr>
          <p:spPr>
            <a:xfrm flipH="false" flipV="false" rot="0">
              <a:off x="0" y="0"/>
              <a:ext cx="1661494" cy="2709333"/>
            </a:xfrm>
            <a:custGeom>
              <a:avLst/>
              <a:gdLst/>
              <a:ahLst/>
              <a:cxnLst/>
              <a:rect r="r" b="b" t="t" l="l"/>
              <a:pathLst>
                <a:path h="2709333" w="1661494">
                  <a:moveTo>
                    <a:pt x="0" y="0"/>
                  </a:moveTo>
                  <a:lnTo>
                    <a:pt x="1661494" y="0"/>
                  </a:lnTo>
                  <a:lnTo>
                    <a:pt x="1661494" y="2709333"/>
                  </a:lnTo>
                  <a:lnTo>
                    <a:pt x="0" y="2709333"/>
                  </a:lnTo>
                  <a:close/>
                </a:path>
              </a:pathLst>
            </a:custGeom>
            <a:solidFill>
              <a:srgbClr val="17726D"/>
            </a:solidFill>
          </p:spPr>
        </p:sp>
        <p:sp>
          <p:nvSpPr>
            <p:cNvPr name="TextBox 7" id="7"/>
            <p:cNvSpPr txBox="true"/>
            <p:nvPr/>
          </p:nvSpPr>
          <p:spPr>
            <a:xfrm>
              <a:off x="0" y="-47625"/>
              <a:ext cx="1661493" cy="2756958"/>
            </a:xfrm>
            <a:prstGeom prst="rect">
              <a:avLst/>
            </a:prstGeom>
          </p:spPr>
          <p:txBody>
            <a:bodyPr anchor="ctr" rtlCol="false" tIns="50800" lIns="50800" bIns="50800" rIns="50800"/>
            <a:lstStyle/>
            <a:p>
              <a:pPr algn="ctr">
                <a:lnSpc>
                  <a:spcPts val="2479"/>
                </a:lnSpc>
              </a:pPr>
            </a:p>
          </p:txBody>
        </p:sp>
      </p:grpSp>
      <p:grpSp>
        <p:nvGrpSpPr>
          <p:cNvPr name="Group 8" id="8"/>
          <p:cNvGrpSpPr/>
          <p:nvPr/>
        </p:nvGrpSpPr>
        <p:grpSpPr>
          <a:xfrm rot="0">
            <a:off x="7381506" y="5143500"/>
            <a:ext cx="969409" cy="986123"/>
            <a:chOff x="0" y="0"/>
            <a:chExt cx="812800" cy="826814"/>
          </a:xfrm>
        </p:grpSpPr>
        <p:sp>
          <p:nvSpPr>
            <p:cNvPr name="Freeform 9" id="9"/>
            <p:cNvSpPr/>
            <p:nvPr/>
          </p:nvSpPr>
          <p:spPr>
            <a:xfrm flipH="false" flipV="false" rot="0">
              <a:off x="0" y="0"/>
              <a:ext cx="812800" cy="826814"/>
            </a:xfrm>
            <a:custGeom>
              <a:avLst/>
              <a:gdLst/>
              <a:ahLst/>
              <a:cxnLst/>
              <a:rect r="r" b="b" t="t" l="l"/>
              <a:pathLst>
                <a:path h="826814" w="812800">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EAE4D2"/>
            </a:solidFill>
          </p:spPr>
        </p:sp>
        <p:sp>
          <p:nvSpPr>
            <p:cNvPr name="TextBox 10" id="10"/>
            <p:cNvSpPr txBox="true"/>
            <p:nvPr/>
          </p:nvSpPr>
          <p:spPr>
            <a:xfrm>
              <a:off x="76200" y="1314"/>
              <a:ext cx="660400" cy="747987"/>
            </a:xfrm>
            <a:prstGeom prst="rect">
              <a:avLst/>
            </a:prstGeom>
          </p:spPr>
          <p:txBody>
            <a:bodyPr anchor="ctr" rtlCol="false" tIns="44470" lIns="44470" bIns="44470" rIns="44470"/>
            <a:lstStyle/>
            <a:p>
              <a:pPr algn="ctr">
                <a:lnSpc>
                  <a:spcPts val="4759"/>
                </a:lnSpc>
              </a:pPr>
              <a:r>
                <a:rPr lang="en-US" b="true" sz="3399">
                  <a:solidFill>
                    <a:srgbClr val="17726D"/>
                  </a:solidFill>
                  <a:latin typeface="Inter Bold"/>
                  <a:ea typeface="Inter Bold"/>
                  <a:cs typeface="Inter Bold"/>
                  <a:sym typeface="Inter Bold"/>
                </a:rPr>
                <a:t>01</a:t>
              </a:r>
            </a:p>
          </p:txBody>
        </p:sp>
      </p:grpSp>
      <p:grpSp>
        <p:nvGrpSpPr>
          <p:cNvPr name="Group 11" id="11"/>
          <p:cNvGrpSpPr/>
          <p:nvPr/>
        </p:nvGrpSpPr>
        <p:grpSpPr>
          <a:xfrm rot="0">
            <a:off x="12802208" y="6569187"/>
            <a:ext cx="969409" cy="986123"/>
            <a:chOff x="0" y="0"/>
            <a:chExt cx="812800" cy="826814"/>
          </a:xfrm>
        </p:grpSpPr>
        <p:sp>
          <p:nvSpPr>
            <p:cNvPr name="Freeform 12" id="12"/>
            <p:cNvSpPr/>
            <p:nvPr/>
          </p:nvSpPr>
          <p:spPr>
            <a:xfrm flipH="false" flipV="false" rot="0">
              <a:off x="0" y="0"/>
              <a:ext cx="812800" cy="826814"/>
            </a:xfrm>
            <a:custGeom>
              <a:avLst/>
              <a:gdLst/>
              <a:ahLst/>
              <a:cxnLst/>
              <a:rect r="r" b="b" t="t" l="l"/>
              <a:pathLst>
                <a:path h="826814" w="812800">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EAE4D2"/>
            </a:solidFill>
          </p:spPr>
        </p:sp>
        <p:sp>
          <p:nvSpPr>
            <p:cNvPr name="TextBox 13" id="13"/>
            <p:cNvSpPr txBox="true"/>
            <p:nvPr/>
          </p:nvSpPr>
          <p:spPr>
            <a:xfrm>
              <a:off x="76200" y="1314"/>
              <a:ext cx="660400" cy="747987"/>
            </a:xfrm>
            <a:prstGeom prst="rect">
              <a:avLst/>
            </a:prstGeom>
          </p:spPr>
          <p:txBody>
            <a:bodyPr anchor="ctr" rtlCol="false" tIns="44470" lIns="44470" bIns="44470" rIns="44470"/>
            <a:lstStyle/>
            <a:p>
              <a:pPr algn="ctr">
                <a:lnSpc>
                  <a:spcPts val="4759"/>
                </a:lnSpc>
              </a:pPr>
              <a:r>
                <a:rPr lang="en-US" b="true" sz="3399">
                  <a:solidFill>
                    <a:srgbClr val="17726D"/>
                  </a:solidFill>
                  <a:latin typeface="Inter Bold"/>
                  <a:ea typeface="Inter Bold"/>
                  <a:cs typeface="Inter Bold"/>
                  <a:sym typeface="Inter Bold"/>
                </a:rPr>
                <a:t>04</a:t>
              </a:r>
            </a:p>
          </p:txBody>
        </p:sp>
      </p:grpSp>
      <p:grpSp>
        <p:nvGrpSpPr>
          <p:cNvPr name="Group 14" id="14"/>
          <p:cNvGrpSpPr/>
          <p:nvPr/>
        </p:nvGrpSpPr>
        <p:grpSpPr>
          <a:xfrm rot="0">
            <a:off x="7381506" y="6569187"/>
            <a:ext cx="969409" cy="986123"/>
            <a:chOff x="0" y="0"/>
            <a:chExt cx="812800" cy="826814"/>
          </a:xfrm>
        </p:grpSpPr>
        <p:sp>
          <p:nvSpPr>
            <p:cNvPr name="Freeform 15" id="15"/>
            <p:cNvSpPr/>
            <p:nvPr/>
          </p:nvSpPr>
          <p:spPr>
            <a:xfrm flipH="false" flipV="false" rot="0">
              <a:off x="0" y="0"/>
              <a:ext cx="812800" cy="826814"/>
            </a:xfrm>
            <a:custGeom>
              <a:avLst/>
              <a:gdLst/>
              <a:ahLst/>
              <a:cxnLst/>
              <a:rect r="r" b="b" t="t" l="l"/>
              <a:pathLst>
                <a:path h="826814" w="812800">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EAE4D2"/>
            </a:solidFill>
          </p:spPr>
        </p:sp>
        <p:sp>
          <p:nvSpPr>
            <p:cNvPr name="TextBox 16" id="16"/>
            <p:cNvSpPr txBox="true"/>
            <p:nvPr/>
          </p:nvSpPr>
          <p:spPr>
            <a:xfrm>
              <a:off x="76200" y="1314"/>
              <a:ext cx="660400" cy="747987"/>
            </a:xfrm>
            <a:prstGeom prst="rect">
              <a:avLst/>
            </a:prstGeom>
          </p:spPr>
          <p:txBody>
            <a:bodyPr anchor="ctr" rtlCol="false" tIns="44470" lIns="44470" bIns="44470" rIns="44470"/>
            <a:lstStyle/>
            <a:p>
              <a:pPr algn="ctr">
                <a:lnSpc>
                  <a:spcPts val="4759"/>
                </a:lnSpc>
              </a:pPr>
              <a:r>
                <a:rPr lang="en-US" b="true" sz="3399">
                  <a:solidFill>
                    <a:srgbClr val="17726D"/>
                  </a:solidFill>
                  <a:latin typeface="Inter Bold"/>
                  <a:ea typeface="Inter Bold"/>
                  <a:cs typeface="Inter Bold"/>
                  <a:sym typeface="Inter Bold"/>
                </a:rPr>
                <a:t>02</a:t>
              </a:r>
            </a:p>
          </p:txBody>
        </p:sp>
      </p:grpSp>
      <p:grpSp>
        <p:nvGrpSpPr>
          <p:cNvPr name="Group 17" id="17"/>
          <p:cNvGrpSpPr/>
          <p:nvPr/>
        </p:nvGrpSpPr>
        <p:grpSpPr>
          <a:xfrm rot="0">
            <a:off x="12802208" y="5143500"/>
            <a:ext cx="969409" cy="986123"/>
            <a:chOff x="0" y="0"/>
            <a:chExt cx="812800" cy="826814"/>
          </a:xfrm>
        </p:grpSpPr>
        <p:sp>
          <p:nvSpPr>
            <p:cNvPr name="Freeform 18" id="18"/>
            <p:cNvSpPr/>
            <p:nvPr/>
          </p:nvSpPr>
          <p:spPr>
            <a:xfrm flipH="false" flipV="false" rot="0">
              <a:off x="0" y="0"/>
              <a:ext cx="812800" cy="826814"/>
            </a:xfrm>
            <a:custGeom>
              <a:avLst/>
              <a:gdLst/>
              <a:ahLst/>
              <a:cxnLst/>
              <a:rect r="r" b="b" t="t" l="l"/>
              <a:pathLst>
                <a:path h="826814" w="812800">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EAE4D2"/>
            </a:solidFill>
          </p:spPr>
        </p:sp>
        <p:sp>
          <p:nvSpPr>
            <p:cNvPr name="TextBox 19" id="19"/>
            <p:cNvSpPr txBox="true"/>
            <p:nvPr/>
          </p:nvSpPr>
          <p:spPr>
            <a:xfrm>
              <a:off x="76200" y="1314"/>
              <a:ext cx="660400" cy="747987"/>
            </a:xfrm>
            <a:prstGeom prst="rect">
              <a:avLst/>
            </a:prstGeom>
          </p:spPr>
          <p:txBody>
            <a:bodyPr anchor="ctr" rtlCol="false" tIns="44470" lIns="44470" bIns="44470" rIns="44470"/>
            <a:lstStyle/>
            <a:p>
              <a:pPr algn="ctr">
                <a:lnSpc>
                  <a:spcPts val="4759"/>
                </a:lnSpc>
              </a:pPr>
              <a:r>
                <a:rPr lang="en-US" b="true" sz="3399">
                  <a:solidFill>
                    <a:srgbClr val="17726D"/>
                  </a:solidFill>
                  <a:latin typeface="Inter Bold"/>
                  <a:ea typeface="Inter Bold"/>
                  <a:cs typeface="Inter Bold"/>
                  <a:sym typeface="Inter Bold"/>
                </a:rPr>
                <a:t>03</a:t>
              </a:r>
            </a:p>
          </p:txBody>
        </p:sp>
      </p:grpSp>
      <p:sp>
        <p:nvSpPr>
          <p:cNvPr name="AutoShape 20" id="20"/>
          <p:cNvSpPr/>
          <p:nvPr/>
        </p:nvSpPr>
        <p:spPr>
          <a:xfrm>
            <a:off x="7664491" y="2633706"/>
            <a:ext cx="6008511" cy="0"/>
          </a:xfrm>
          <a:prstGeom prst="line">
            <a:avLst/>
          </a:prstGeom>
          <a:ln cap="flat" w="76200">
            <a:solidFill>
              <a:srgbClr val="EAE4D2"/>
            </a:solidFill>
            <a:prstDash val="solid"/>
            <a:headEnd type="none" len="sm" w="sm"/>
            <a:tailEnd type="none" len="sm" w="sm"/>
          </a:ln>
        </p:spPr>
      </p:sp>
      <p:sp>
        <p:nvSpPr>
          <p:cNvPr name="TextBox 21" id="21"/>
          <p:cNvSpPr txBox="true"/>
          <p:nvPr/>
        </p:nvSpPr>
        <p:spPr>
          <a:xfrm rot="0">
            <a:off x="7381506" y="648696"/>
            <a:ext cx="7158103" cy="1946910"/>
          </a:xfrm>
          <a:prstGeom prst="rect">
            <a:avLst/>
          </a:prstGeom>
        </p:spPr>
        <p:txBody>
          <a:bodyPr anchor="t" rtlCol="false" tIns="0" lIns="0" bIns="0" rIns="0">
            <a:spAutoFit/>
          </a:bodyPr>
          <a:lstStyle/>
          <a:p>
            <a:pPr algn="l">
              <a:lnSpc>
                <a:spcPts val="7560"/>
              </a:lnSpc>
            </a:pPr>
            <a:r>
              <a:rPr lang="en-US" sz="7200" b="true">
                <a:solidFill>
                  <a:srgbClr val="17726D"/>
                </a:solidFill>
                <a:latin typeface="Inter Bold"/>
                <a:ea typeface="Inter Bold"/>
                <a:cs typeface="Inter Bold"/>
                <a:sym typeface="Inter Bold"/>
              </a:rPr>
              <a:t>TABLE OF CONTENT</a:t>
            </a:r>
          </a:p>
        </p:txBody>
      </p:sp>
      <p:sp>
        <p:nvSpPr>
          <p:cNvPr name="TextBox 22" id="22"/>
          <p:cNvSpPr txBox="true"/>
          <p:nvPr/>
        </p:nvSpPr>
        <p:spPr>
          <a:xfrm rot="0">
            <a:off x="8609061" y="5383729"/>
            <a:ext cx="3614553" cy="497840"/>
          </a:xfrm>
          <a:prstGeom prst="rect">
            <a:avLst/>
          </a:prstGeom>
        </p:spPr>
        <p:txBody>
          <a:bodyPr anchor="t" rtlCol="false" tIns="0" lIns="0" bIns="0" rIns="0">
            <a:spAutoFit/>
          </a:bodyPr>
          <a:lstStyle/>
          <a:p>
            <a:pPr algn="l">
              <a:lnSpc>
                <a:spcPts val="4059"/>
              </a:lnSpc>
            </a:pPr>
            <a:r>
              <a:rPr lang="en-US" sz="2899">
                <a:solidFill>
                  <a:srgbClr val="000000"/>
                </a:solidFill>
                <a:latin typeface="Contrail One"/>
                <a:ea typeface="Contrail One"/>
                <a:cs typeface="Contrail One"/>
                <a:sym typeface="Contrail One"/>
              </a:rPr>
              <a:t>Library and Dataset</a:t>
            </a:r>
          </a:p>
        </p:txBody>
      </p:sp>
      <p:sp>
        <p:nvSpPr>
          <p:cNvPr name="TextBox 23" id="23"/>
          <p:cNvSpPr txBox="true"/>
          <p:nvPr/>
        </p:nvSpPr>
        <p:spPr>
          <a:xfrm rot="0">
            <a:off x="14029764" y="6818941"/>
            <a:ext cx="3614553" cy="455295"/>
          </a:xfrm>
          <a:prstGeom prst="rect">
            <a:avLst/>
          </a:prstGeom>
        </p:spPr>
        <p:txBody>
          <a:bodyPr anchor="t" rtlCol="false" tIns="0" lIns="0" bIns="0" rIns="0">
            <a:spAutoFit/>
          </a:bodyPr>
          <a:lstStyle/>
          <a:p>
            <a:pPr algn="l">
              <a:lnSpc>
                <a:spcPts val="3779"/>
              </a:lnSpc>
            </a:pPr>
            <a:r>
              <a:rPr lang="en-US" sz="2699">
                <a:solidFill>
                  <a:srgbClr val="000000"/>
                </a:solidFill>
                <a:latin typeface="Contrail One"/>
                <a:ea typeface="Contrail One"/>
                <a:cs typeface="Contrail One"/>
                <a:sym typeface="Contrail One"/>
              </a:rPr>
              <a:t>Predict &amp; Evaluate</a:t>
            </a:r>
          </a:p>
        </p:txBody>
      </p:sp>
      <p:sp>
        <p:nvSpPr>
          <p:cNvPr name="TextBox 24" id="24"/>
          <p:cNvSpPr txBox="true"/>
          <p:nvPr/>
        </p:nvSpPr>
        <p:spPr>
          <a:xfrm rot="0">
            <a:off x="8609061" y="6818941"/>
            <a:ext cx="3614553" cy="455295"/>
          </a:xfrm>
          <a:prstGeom prst="rect">
            <a:avLst/>
          </a:prstGeom>
        </p:spPr>
        <p:txBody>
          <a:bodyPr anchor="t" rtlCol="false" tIns="0" lIns="0" bIns="0" rIns="0">
            <a:spAutoFit/>
          </a:bodyPr>
          <a:lstStyle/>
          <a:p>
            <a:pPr algn="l">
              <a:lnSpc>
                <a:spcPts val="3779"/>
              </a:lnSpc>
            </a:pPr>
            <a:r>
              <a:rPr lang="en-US" sz="2699">
                <a:solidFill>
                  <a:srgbClr val="000000"/>
                </a:solidFill>
                <a:latin typeface="Contrail One"/>
                <a:ea typeface="Contrail One"/>
                <a:cs typeface="Contrail One"/>
                <a:sym typeface="Contrail One"/>
              </a:rPr>
              <a:t>Exploratory Data</a:t>
            </a:r>
          </a:p>
        </p:txBody>
      </p:sp>
      <p:sp>
        <p:nvSpPr>
          <p:cNvPr name="TextBox 25" id="25"/>
          <p:cNvSpPr txBox="true"/>
          <p:nvPr/>
        </p:nvSpPr>
        <p:spPr>
          <a:xfrm rot="0">
            <a:off x="14029764" y="5393254"/>
            <a:ext cx="3614553" cy="495300"/>
          </a:xfrm>
          <a:prstGeom prst="rect">
            <a:avLst/>
          </a:prstGeom>
        </p:spPr>
        <p:txBody>
          <a:bodyPr anchor="t" rtlCol="false" tIns="0" lIns="0" bIns="0" rIns="0">
            <a:spAutoFit/>
          </a:bodyPr>
          <a:lstStyle/>
          <a:p>
            <a:pPr algn="l">
              <a:lnSpc>
                <a:spcPts val="4199"/>
              </a:lnSpc>
            </a:pPr>
            <a:r>
              <a:rPr lang="en-US" sz="2999">
                <a:solidFill>
                  <a:srgbClr val="000000"/>
                </a:solidFill>
                <a:latin typeface="Contrail One"/>
                <a:ea typeface="Contrail One"/>
                <a:cs typeface="Contrail One"/>
                <a:sym typeface="Contrail One"/>
              </a:rPr>
              <a:t>Model</a:t>
            </a:r>
          </a:p>
        </p:txBody>
      </p:sp>
      <p:sp>
        <p:nvSpPr>
          <p:cNvPr name="Freeform 26" id="26"/>
          <p:cNvSpPr/>
          <p:nvPr/>
        </p:nvSpPr>
        <p:spPr>
          <a:xfrm flipH="false" flipV="false" rot="0">
            <a:off x="14958156" y="8851227"/>
            <a:ext cx="2686160" cy="814145"/>
          </a:xfrm>
          <a:custGeom>
            <a:avLst/>
            <a:gdLst/>
            <a:ahLst/>
            <a:cxnLst/>
            <a:rect r="r" b="b" t="t" l="l"/>
            <a:pathLst>
              <a:path h="814145" w="2686160">
                <a:moveTo>
                  <a:pt x="0" y="0"/>
                </a:moveTo>
                <a:lnTo>
                  <a:pt x="2686160" y="0"/>
                </a:lnTo>
                <a:lnTo>
                  <a:pt x="2686160" y="814146"/>
                </a:lnTo>
                <a:lnTo>
                  <a:pt x="0" y="814146"/>
                </a:lnTo>
                <a:lnTo>
                  <a:pt x="0" y="0"/>
                </a:lnTo>
                <a:close/>
              </a:path>
            </a:pathLst>
          </a:custGeom>
          <a:blipFill>
            <a:blip r:embed="rId2"/>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634610" y="0"/>
            <a:ext cx="5653390" cy="10287000"/>
            <a:chOff x="0" y="0"/>
            <a:chExt cx="1488959" cy="2709333"/>
          </a:xfrm>
        </p:grpSpPr>
        <p:sp>
          <p:nvSpPr>
            <p:cNvPr name="Freeform 3" id="3"/>
            <p:cNvSpPr/>
            <p:nvPr/>
          </p:nvSpPr>
          <p:spPr>
            <a:xfrm flipH="false" flipV="false" rot="0">
              <a:off x="0" y="0"/>
              <a:ext cx="1488959" cy="2709333"/>
            </a:xfrm>
            <a:custGeom>
              <a:avLst/>
              <a:gdLst/>
              <a:ahLst/>
              <a:cxnLst/>
              <a:rect r="r" b="b" t="t" l="l"/>
              <a:pathLst>
                <a:path h="2709333" w="1488959">
                  <a:moveTo>
                    <a:pt x="0" y="0"/>
                  </a:moveTo>
                  <a:lnTo>
                    <a:pt x="1488959" y="0"/>
                  </a:lnTo>
                  <a:lnTo>
                    <a:pt x="1488959" y="2709333"/>
                  </a:lnTo>
                  <a:lnTo>
                    <a:pt x="0" y="2709333"/>
                  </a:lnTo>
                  <a:close/>
                </a:path>
              </a:pathLst>
            </a:custGeom>
            <a:solidFill>
              <a:srgbClr val="F6F6F6"/>
            </a:solidFill>
          </p:spPr>
        </p:sp>
        <p:sp>
          <p:nvSpPr>
            <p:cNvPr name="TextBox 4" id="4"/>
            <p:cNvSpPr txBox="true"/>
            <p:nvPr/>
          </p:nvSpPr>
          <p:spPr>
            <a:xfrm>
              <a:off x="0" y="-47625"/>
              <a:ext cx="1488959" cy="2756958"/>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17400866" y="0"/>
            <a:ext cx="863406" cy="1914819"/>
            <a:chOff x="0" y="0"/>
            <a:chExt cx="227399" cy="504314"/>
          </a:xfrm>
        </p:grpSpPr>
        <p:sp>
          <p:nvSpPr>
            <p:cNvPr name="Freeform 6" id="6"/>
            <p:cNvSpPr/>
            <p:nvPr/>
          </p:nvSpPr>
          <p:spPr>
            <a:xfrm flipH="false" flipV="false" rot="0">
              <a:off x="0" y="0"/>
              <a:ext cx="227399" cy="504314"/>
            </a:xfrm>
            <a:custGeom>
              <a:avLst/>
              <a:gdLst/>
              <a:ahLst/>
              <a:cxnLst/>
              <a:rect r="r" b="b" t="t" l="l"/>
              <a:pathLst>
                <a:path h="504314" w="227399">
                  <a:moveTo>
                    <a:pt x="0" y="0"/>
                  </a:moveTo>
                  <a:lnTo>
                    <a:pt x="227399" y="0"/>
                  </a:lnTo>
                  <a:lnTo>
                    <a:pt x="227399" y="504314"/>
                  </a:lnTo>
                  <a:lnTo>
                    <a:pt x="0" y="504314"/>
                  </a:lnTo>
                  <a:close/>
                </a:path>
              </a:pathLst>
            </a:custGeom>
            <a:solidFill>
              <a:srgbClr val="17726D"/>
            </a:solidFill>
          </p:spPr>
        </p:sp>
        <p:sp>
          <p:nvSpPr>
            <p:cNvPr name="TextBox 7" id="7"/>
            <p:cNvSpPr txBox="true"/>
            <p:nvPr/>
          </p:nvSpPr>
          <p:spPr>
            <a:xfrm>
              <a:off x="0" y="-47625"/>
              <a:ext cx="227399" cy="551939"/>
            </a:xfrm>
            <a:prstGeom prst="rect">
              <a:avLst/>
            </a:prstGeom>
          </p:spPr>
          <p:txBody>
            <a:bodyPr anchor="ctr" rtlCol="false" tIns="50800" lIns="50800" bIns="50800" rIns="50800"/>
            <a:lstStyle/>
            <a:p>
              <a:pPr algn="ctr">
                <a:lnSpc>
                  <a:spcPts val="2479"/>
                </a:lnSpc>
              </a:pPr>
            </a:p>
          </p:txBody>
        </p:sp>
      </p:grpSp>
      <p:grpSp>
        <p:nvGrpSpPr>
          <p:cNvPr name="Group 8" id="8"/>
          <p:cNvGrpSpPr/>
          <p:nvPr/>
        </p:nvGrpSpPr>
        <p:grpSpPr>
          <a:xfrm rot="0">
            <a:off x="-1061650" y="8036778"/>
            <a:ext cx="3803190" cy="380319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pSp>
        <p:nvGrpSpPr>
          <p:cNvPr name="Group 11" id="11"/>
          <p:cNvGrpSpPr/>
          <p:nvPr/>
        </p:nvGrpSpPr>
        <p:grpSpPr>
          <a:xfrm rot="0">
            <a:off x="0" y="10094695"/>
            <a:ext cx="18264272" cy="192305"/>
            <a:chOff x="0" y="0"/>
            <a:chExt cx="4810343" cy="50648"/>
          </a:xfrm>
        </p:grpSpPr>
        <p:sp>
          <p:nvSpPr>
            <p:cNvPr name="Freeform 12" id="12"/>
            <p:cNvSpPr/>
            <p:nvPr/>
          </p:nvSpPr>
          <p:spPr>
            <a:xfrm flipH="false" flipV="false" rot="0">
              <a:off x="0" y="0"/>
              <a:ext cx="4810343" cy="50648"/>
            </a:xfrm>
            <a:custGeom>
              <a:avLst/>
              <a:gdLst/>
              <a:ahLst/>
              <a:cxnLst/>
              <a:rect r="r" b="b" t="t" l="l"/>
              <a:pathLst>
                <a:path h="50648" w="4810343">
                  <a:moveTo>
                    <a:pt x="0" y="0"/>
                  </a:moveTo>
                  <a:lnTo>
                    <a:pt x="4810343" y="0"/>
                  </a:lnTo>
                  <a:lnTo>
                    <a:pt x="4810343" y="50648"/>
                  </a:lnTo>
                  <a:lnTo>
                    <a:pt x="0" y="50648"/>
                  </a:lnTo>
                  <a:close/>
                </a:path>
              </a:pathLst>
            </a:custGeom>
            <a:solidFill>
              <a:srgbClr val="17726D"/>
            </a:solidFill>
          </p:spPr>
        </p:sp>
        <p:sp>
          <p:nvSpPr>
            <p:cNvPr name="TextBox 13" id="13"/>
            <p:cNvSpPr txBox="true"/>
            <p:nvPr/>
          </p:nvSpPr>
          <p:spPr>
            <a:xfrm>
              <a:off x="0" y="-47625"/>
              <a:ext cx="4810343" cy="98273"/>
            </a:xfrm>
            <a:prstGeom prst="rect">
              <a:avLst/>
            </a:prstGeom>
          </p:spPr>
          <p:txBody>
            <a:bodyPr anchor="ctr" rtlCol="false" tIns="50800" lIns="50800" bIns="50800" rIns="50800"/>
            <a:lstStyle/>
            <a:p>
              <a:pPr algn="ctr">
                <a:lnSpc>
                  <a:spcPts val="2479"/>
                </a:lnSpc>
              </a:pPr>
            </a:p>
          </p:txBody>
        </p:sp>
      </p:grpSp>
      <p:grpSp>
        <p:nvGrpSpPr>
          <p:cNvPr name="Group 14" id="14"/>
          <p:cNvGrpSpPr/>
          <p:nvPr/>
        </p:nvGrpSpPr>
        <p:grpSpPr>
          <a:xfrm rot="0">
            <a:off x="9305688" y="459293"/>
            <a:ext cx="715180" cy="715180"/>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a:solidFill>
                <a:srgbClr val="17726D"/>
              </a:solidFill>
              <a:prstDash val="solid"/>
              <a:miter/>
            </a:ln>
          </p:spPr>
        </p:sp>
        <p:sp>
          <p:nvSpPr>
            <p:cNvPr name="TextBox 16" id="16"/>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Freeform 17" id="17"/>
          <p:cNvSpPr/>
          <p:nvPr/>
        </p:nvSpPr>
        <p:spPr>
          <a:xfrm flipH="false" flipV="false" rot="0">
            <a:off x="1028700" y="2588574"/>
            <a:ext cx="9066997" cy="1961987"/>
          </a:xfrm>
          <a:custGeom>
            <a:avLst/>
            <a:gdLst/>
            <a:ahLst/>
            <a:cxnLst/>
            <a:rect r="r" b="b" t="t" l="l"/>
            <a:pathLst>
              <a:path h="1961987" w="9066997">
                <a:moveTo>
                  <a:pt x="0" y="0"/>
                </a:moveTo>
                <a:lnTo>
                  <a:pt x="9066997" y="0"/>
                </a:lnTo>
                <a:lnTo>
                  <a:pt x="9066997" y="1961988"/>
                </a:lnTo>
                <a:lnTo>
                  <a:pt x="0" y="1961988"/>
                </a:lnTo>
                <a:lnTo>
                  <a:pt x="0" y="0"/>
                </a:lnTo>
                <a:close/>
              </a:path>
            </a:pathLst>
          </a:custGeom>
          <a:blipFill>
            <a:blip r:embed="rId2"/>
            <a:stretch>
              <a:fillRect l="-8421" t="-130056" r="-98670" b="-308017"/>
            </a:stretch>
          </a:blipFill>
        </p:spPr>
      </p:sp>
      <p:sp>
        <p:nvSpPr>
          <p:cNvPr name="TextBox 18" id="18"/>
          <p:cNvSpPr txBox="true"/>
          <p:nvPr/>
        </p:nvSpPr>
        <p:spPr>
          <a:xfrm rot="0">
            <a:off x="912728" y="1250673"/>
            <a:ext cx="8750550" cy="793566"/>
          </a:xfrm>
          <a:prstGeom prst="rect">
            <a:avLst/>
          </a:prstGeom>
        </p:spPr>
        <p:txBody>
          <a:bodyPr anchor="t" rtlCol="false" tIns="0" lIns="0" bIns="0" rIns="0">
            <a:spAutoFit/>
          </a:bodyPr>
          <a:lstStyle/>
          <a:p>
            <a:pPr algn="l">
              <a:lnSpc>
                <a:spcPts val="6034"/>
              </a:lnSpc>
            </a:pPr>
            <a:r>
              <a:rPr lang="en-US" sz="5747" b="true">
                <a:solidFill>
                  <a:srgbClr val="17726D"/>
                </a:solidFill>
                <a:latin typeface="Inter Bold"/>
                <a:ea typeface="Inter Bold"/>
                <a:cs typeface="Inter Bold"/>
                <a:sym typeface="Inter Bold"/>
              </a:rPr>
              <a:t>LIBRARY AND DATASET</a:t>
            </a:r>
          </a:p>
        </p:txBody>
      </p:sp>
      <p:sp>
        <p:nvSpPr>
          <p:cNvPr name="Freeform 19" id="19"/>
          <p:cNvSpPr/>
          <p:nvPr/>
        </p:nvSpPr>
        <p:spPr>
          <a:xfrm flipH="false" flipV="false" rot="0">
            <a:off x="8906706" y="5855872"/>
            <a:ext cx="9118917" cy="2834897"/>
          </a:xfrm>
          <a:custGeom>
            <a:avLst/>
            <a:gdLst/>
            <a:ahLst/>
            <a:cxnLst/>
            <a:rect r="r" b="b" t="t" l="l"/>
            <a:pathLst>
              <a:path h="2834897" w="9118917">
                <a:moveTo>
                  <a:pt x="0" y="0"/>
                </a:moveTo>
                <a:lnTo>
                  <a:pt x="9118917" y="0"/>
                </a:lnTo>
                <a:lnTo>
                  <a:pt x="9118917" y="2834897"/>
                </a:lnTo>
                <a:lnTo>
                  <a:pt x="0" y="2834897"/>
                </a:lnTo>
                <a:lnTo>
                  <a:pt x="0" y="0"/>
                </a:lnTo>
                <a:close/>
              </a:path>
            </a:pathLst>
          </a:custGeom>
          <a:blipFill>
            <a:blip r:embed="rId2"/>
            <a:stretch>
              <a:fillRect l="-9195" t="-172625" r="-67188" b="-46363"/>
            </a:stretch>
          </a:blipFill>
        </p:spPr>
      </p:sp>
      <p:sp>
        <p:nvSpPr>
          <p:cNvPr name="TextBox 20" id="20"/>
          <p:cNvSpPr txBox="true"/>
          <p:nvPr/>
        </p:nvSpPr>
        <p:spPr>
          <a:xfrm rot="0">
            <a:off x="10288751" y="1996615"/>
            <a:ext cx="7736873" cy="3182983"/>
          </a:xfrm>
          <a:prstGeom prst="rect">
            <a:avLst/>
          </a:prstGeom>
        </p:spPr>
        <p:txBody>
          <a:bodyPr anchor="t" rtlCol="false" tIns="0" lIns="0" bIns="0" rIns="0">
            <a:spAutoFit/>
          </a:bodyPr>
          <a:lstStyle/>
          <a:p>
            <a:pPr algn="just" marL="319826" indent="-159913" lvl="1">
              <a:lnSpc>
                <a:spcPts val="2296"/>
              </a:lnSpc>
              <a:buFont typeface="Arial"/>
              <a:buChar char="•"/>
            </a:pPr>
            <a:r>
              <a:rPr lang="en-US" b="true" sz="1481">
                <a:solidFill>
                  <a:srgbClr val="17726D"/>
                </a:solidFill>
                <a:latin typeface="Open Sans 1 Medium"/>
                <a:ea typeface="Open Sans 1 Medium"/>
                <a:cs typeface="Open Sans 1 Medium"/>
                <a:sym typeface="Open Sans 1 Medium"/>
              </a:rPr>
              <a:t>pandas: Used for data manipulation in DataFrame format.</a:t>
            </a:r>
          </a:p>
          <a:p>
            <a:pPr algn="just" marL="319826" indent="-159913" lvl="1">
              <a:lnSpc>
                <a:spcPts val="2296"/>
              </a:lnSpc>
              <a:spcBef>
                <a:spcPct val="0"/>
              </a:spcBef>
              <a:buFont typeface="Arial"/>
              <a:buChar char="•"/>
            </a:pPr>
            <a:r>
              <a:rPr lang="en-US" b="true" sz="1481">
                <a:solidFill>
                  <a:srgbClr val="17726D"/>
                </a:solidFill>
                <a:latin typeface="Open Sans 1 Medium"/>
                <a:ea typeface="Open Sans 1 Medium"/>
                <a:cs typeface="Open Sans 1 Medium"/>
                <a:sym typeface="Open Sans 1 Medium"/>
              </a:rPr>
              <a:t>numpy: Us</a:t>
            </a:r>
            <a:r>
              <a:rPr lang="en-US" b="true" sz="1481">
                <a:solidFill>
                  <a:srgbClr val="17726D"/>
                </a:solidFill>
                <a:latin typeface="Open Sans 1 Medium"/>
                <a:ea typeface="Open Sans 1 Medium"/>
                <a:cs typeface="Open Sans 1 Medium"/>
                <a:sym typeface="Open Sans 1 Medium"/>
              </a:rPr>
              <a:t>ed for numerical operations and array handling.</a:t>
            </a:r>
          </a:p>
          <a:p>
            <a:pPr algn="just" marL="319826" indent="-159913" lvl="1">
              <a:lnSpc>
                <a:spcPts val="2296"/>
              </a:lnSpc>
              <a:spcBef>
                <a:spcPct val="0"/>
              </a:spcBef>
              <a:buFont typeface="Arial"/>
              <a:buChar char="•"/>
            </a:pPr>
            <a:r>
              <a:rPr lang="en-US" b="true" sz="1481">
                <a:solidFill>
                  <a:srgbClr val="17726D"/>
                </a:solidFill>
                <a:latin typeface="Open Sans 1 Medium"/>
                <a:ea typeface="Open Sans 1 Medium"/>
                <a:cs typeface="Open Sans 1 Medium"/>
                <a:sym typeface="Open Sans 1 Medium"/>
              </a:rPr>
              <a:t>sklearn.datasets: For loading predefined datasets provided by scikit-learn.</a:t>
            </a:r>
          </a:p>
          <a:p>
            <a:pPr algn="just" marL="319826" indent="-159913" lvl="1">
              <a:lnSpc>
                <a:spcPts val="2296"/>
              </a:lnSpc>
              <a:spcBef>
                <a:spcPct val="0"/>
              </a:spcBef>
              <a:buFont typeface="Arial"/>
              <a:buChar char="•"/>
            </a:pPr>
            <a:r>
              <a:rPr lang="en-US" b="true" sz="1481">
                <a:solidFill>
                  <a:srgbClr val="17726D"/>
                </a:solidFill>
                <a:latin typeface="Open Sans 1 Medium"/>
                <a:ea typeface="Open Sans 1 Medium"/>
                <a:cs typeface="Open Sans 1 Medium"/>
                <a:sym typeface="Open Sans 1 Medium"/>
              </a:rPr>
              <a:t>sklearn.model_selection.train_test_split: To split data into training and testing sets.</a:t>
            </a:r>
          </a:p>
          <a:p>
            <a:pPr algn="just" marL="319826" indent="-159913" lvl="1">
              <a:lnSpc>
                <a:spcPts val="2296"/>
              </a:lnSpc>
              <a:spcBef>
                <a:spcPct val="0"/>
              </a:spcBef>
              <a:buFont typeface="Arial"/>
              <a:buChar char="•"/>
            </a:pPr>
            <a:r>
              <a:rPr lang="en-US" b="true" sz="1481">
                <a:solidFill>
                  <a:srgbClr val="17726D"/>
                </a:solidFill>
                <a:latin typeface="Open Sans 1 Medium"/>
                <a:ea typeface="Open Sans 1 Medium"/>
                <a:cs typeface="Open Sans 1 Medium"/>
                <a:sym typeface="Open Sans 1 Medium"/>
              </a:rPr>
              <a:t>sklearn.linear_model.LinearRegression: To create and train a linear regression model.</a:t>
            </a:r>
          </a:p>
          <a:p>
            <a:pPr algn="just" marL="319826" indent="-159913" lvl="1">
              <a:lnSpc>
                <a:spcPts val="2296"/>
              </a:lnSpc>
              <a:spcBef>
                <a:spcPct val="0"/>
              </a:spcBef>
              <a:buFont typeface="Arial"/>
              <a:buChar char="•"/>
            </a:pPr>
            <a:r>
              <a:rPr lang="en-US" b="true" sz="1481">
                <a:solidFill>
                  <a:srgbClr val="17726D"/>
                </a:solidFill>
                <a:latin typeface="Open Sans 1 Medium"/>
                <a:ea typeface="Open Sans 1 Medium"/>
                <a:cs typeface="Open Sans 1 Medium"/>
                <a:sym typeface="Open Sans 1 Medium"/>
              </a:rPr>
              <a:t>sklearn.metrics: Used for evaluating the model (Mean Absolute Error, Mean Squared Error, R2 Score).</a:t>
            </a:r>
          </a:p>
          <a:p>
            <a:pPr algn="just" marL="319826" indent="-159913" lvl="1">
              <a:lnSpc>
                <a:spcPts val="2296"/>
              </a:lnSpc>
              <a:spcBef>
                <a:spcPct val="0"/>
              </a:spcBef>
              <a:buFont typeface="Arial"/>
              <a:buChar char="•"/>
            </a:pPr>
            <a:r>
              <a:rPr lang="en-US" b="true" sz="1481">
                <a:solidFill>
                  <a:srgbClr val="17726D"/>
                </a:solidFill>
                <a:latin typeface="Open Sans 1 Medium"/>
                <a:ea typeface="Open Sans 1 Medium"/>
                <a:cs typeface="Open Sans 1 Medium"/>
                <a:sym typeface="Open Sans 1 Medium"/>
              </a:rPr>
              <a:t>matplotlib.pyplot and seaborn: Used for data visualization (heatmaps and scatter plots).</a:t>
            </a:r>
          </a:p>
          <a:p>
            <a:pPr algn="ctr">
              <a:lnSpc>
                <a:spcPts val="2296"/>
              </a:lnSpc>
              <a:spcBef>
                <a:spcPct val="0"/>
              </a:spcBef>
            </a:pPr>
          </a:p>
        </p:txBody>
      </p:sp>
      <p:sp>
        <p:nvSpPr>
          <p:cNvPr name="TextBox 21" id="21"/>
          <p:cNvSpPr txBox="true"/>
          <p:nvPr/>
        </p:nvSpPr>
        <p:spPr>
          <a:xfrm rot="0">
            <a:off x="912728" y="6434871"/>
            <a:ext cx="7736873" cy="1727890"/>
          </a:xfrm>
          <a:prstGeom prst="rect">
            <a:avLst/>
          </a:prstGeom>
        </p:spPr>
        <p:txBody>
          <a:bodyPr anchor="t" rtlCol="false" tIns="0" lIns="0" bIns="0" rIns="0">
            <a:spAutoFit/>
          </a:bodyPr>
          <a:lstStyle/>
          <a:p>
            <a:pPr algn="just" marL="319826" indent="-159913" lvl="1">
              <a:lnSpc>
                <a:spcPts val="2296"/>
              </a:lnSpc>
              <a:buFont typeface="Arial"/>
              <a:buChar char="•"/>
            </a:pPr>
            <a:r>
              <a:rPr lang="en-US" b="true" sz="1481">
                <a:solidFill>
                  <a:srgbClr val="17726D"/>
                </a:solidFill>
                <a:latin typeface="Open Sans 1 Medium"/>
                <a:ea typeface="Open Sans 1 Medium"/>
                <a:cs typeface="Open Sans 1 Medium"/>
                <a:sym typeface="Open Sans 1 Medium"/>
              </a:rPr>
              <a:t>The Linnerud dataset is loaded, which contains physical exercises data used to predict certain health metrics.</a:t>
            </a:r>
          </a:p>
          <a:p>
            <a:pPr algn="just" marL="319826" indent="-159913" lvl="1">
              <a:lnSpc>
                <a:spcPts val="2296"/>
              </a:lnSpc>
              <a:buFont typeface="Arial"/>
              <a:buChar char="•"/>
            </a:pPr>
            <a:r>
              <a:rPr lang="en-US" b="true" sz="1481">
                <a:solidFill>
                  <a:srgbClr val="17726D"/>
                </a:solidFill>
                <a:latin typeface="Open Sans 1 Medium"/>
                <a:ea typeface="Open Sans 1 Medium"/>
                <a:cs typeface="Open Sans 1 Medium"/>
                <a:sym typeface="Open Sans 1 Medium"/>
              </a:rPr>
              <a:t>X: The input features (e.g., exercises like sit-ups, cycling, etc.).</a:t>
            </a:r>
          </a:p>
          <a:p>
            <a:pPr algn="just" marL="319826" indent="-159913" lvl="1">
              <a:lnSpc>
                <a:spcPts val="2296"/>
              </a:lnSpc>
              <a:buFont typeface="Arial"/>
              <a:buChar char="•"/>
            </a:pPr>
            <a:r>
              <a:rPr lang="en-US" b="true" sz="1481">
                <a:solidFill>
                  <a:srgbClr val="17726D"/>
                </a:solidFill>
                <a:latin typeface="Open Sans 1 Medium"/>
                <a:ea typeface="Open Sans 1 Medium"/>
                <a:cs typeface="Open Sans 1 Medium"/>
                <a:sym typeface="Open Sans 1 Medium"/>
              </a:rPr>
              <a:t>y: The target outputs (e.g., variables like body weight, number of sit-ups, etc.).</a:t>
            </a:r>
          </a:p>
          <a:p>
            <a:pPr algn="just" marL="319826" indent="-159913" lvl="1">
              <a:lnSpc>
                <a:spcPts val="2296"/>
              </a:lnSpc>
              <a:buFont typeface="Arial"/>
              <a:buChar char="•"/>
            </a:pPr>
            <a:r>
              <a:rPr lang="en-US" b="true" sz="1481">
                <a:solidFill>
                  <a:srgbClr val="17726D"/>
                </a:solidFill>
                <a:latin typeface="Open Sans 1 Medium"/>
                <a:ea typeface="Open Sans 1 Medium"/>
                <a:cs typeface="Open Sans 1 Medium"/>
                <a:sym typeface="Open Sans 1 Medium"/>
              </a:rPr>
              <a:t>The data is then converted into a DataFrame for easier manipulation.</a:t>
            </a:r>
          </a:p>
          <a:p>
            <a:pPr algn="ctr">
              <a:lnSpc>
                <a:spcPts val="2296"/>
              </a:lnSpc>
              <a:spcBef>
                <a:spcPct val="0"/>
              </a:spcBef>
            </a:pPr>
          </a:p>
        </p:txBody>
      </p:sp>
      <p:sp>
        <p:nvSpPr>
          <p:cNvPr name="Freeform 22" id="22"/>
          <p:cNvSpPr/>
          <p:nvPr/>
        </p:nvSpPr>
        <p:spPr>
          <a:xfrm flipH="false" flipV="false" rot="0">
            <a:off x="14958156" y="8851227"/>
            <a:ext cx="2686160" cy="814145"/>
          </a:xfrm>
          <a:custGeom>
            <a:avLst/>
            <a:gdLst/>
            <a:ahLst/>
            <a:cxnLst/>
            <a:rect r="r" b="b" t="t" l="l"/>
            <a:pathLst>
              <a:path h="814145" w="2686160">
                <a:moveTo>
                  <a:pt x="0" y="0"/>
                </a:moveTo>
                <a:lnTo>
                  <a:pt x="2686160" y="0"/>
                </a:lnTo>
                <a:lnTo>
                  <a:pt x="2686160" y="814146"/>
                </a:lnTo>
                <a:lnTo>
                  <a:pt x="0" y="814146"/>
                </a:lnTo>
                <a:lnTo>
                  <a:pt x="0" y="0"/>
                </a:lnTo>
                <a:close/>
              </a:path>
            </a:pathLst>
          </a:custGeom>
          <a:blipFill>
            <a:blip r:embed="rId3"/>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634610" y="0"/>
            <a:ext cx="5653390" cy="10287000"/>
            <a:chOff x="0" y="0"/>
            <a:chExt cx="1488959" cy="2709333"/>
          </a:xfrm>
        </p:grpSpPr>
        <p:sp>
          <p:nvSpPr>
            <p:cNvPr name="Freeform 3" id="3"/>
            <p:cNvSpPr/>
            <p:nvPr/>
          </p:nvSpPr>
          <p:spPr>
            <a:xfrm flipH="false" flipV="false" rot="0">
              <a:off x="0" y="0"/>
              <a:ext cx="1488959" cy="2709333"/>
            </a:xfrm>
            <a:custGeom>
              <a:avLst/>
              <a:gdLst/>
              <a:ahLst/>
              <a:cxnLst/>
              <a:rect r="r" b="b" t="t" l="l"/>
              <a:pathLst>
                <a:path h="2709333" w="1488959">
                  <a:moveTo>
                    <a:pt x="0" y="0"/>
                  </a:moveTo>
                  <a:lnTo>
                    <a:pt x="1488959" y="0"/>
                  </a:lnTo>
                  <a:lnTo>
                    <a:pt x="1488959" y="2709333"/>
                  </a:lnTo>
                  <a:lnTo>
                    <a:pt x="0" y="2709333"/>
                  </a:lnTo>
                  <a:close/>
                </a:path>
              </a:pathLst>
            </a:custGeom>
            <a:solidFill>
              <a:srgbClr val="F6F6F6"/>
            </a:solidFill>
          </p:spPr>
        </p:sp>
        <p:sp>
          <p:nvSpPr>
            <p:cNvPr name="TextBox 4" id="4"/>
            <p:cNvSpPr txBox="true"/>
            <p:nvPr/>
          </p:nvSpPr>
          <p:spPr>
            <a:xfrm>
              <a:off x="0" y="-47625"/>
              <a:ext cx="1488959" cy="2756958"/>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17400866" y="0"/>
            <a:ext cx="863406" cy="1914819"/>
            <a:chOff x="0" y="0"/>
            <a:chExt cx="227399" cy="504314"/>
          </a:xfrm>
        </p:grpSpPr>
        <p:sp>
          <p:nvSpPr>
            <p:cNvPr name="Freeform 6" id="6"/>
            <p:cNvSpPr/>
            <p:nvPr/>
          </p:nvSpPr>
          <p:spPr>
            <a:xfrm flipH="false" flipV="false" rot="0">
              <a:off x="0" y="0"/>
              <a:ext cx="227399" cy="504314"/>
            </a:xfrm>
            <a:custGeom>
              <a:avLst/>
              <a:gdLst/>
              <a:ahLst/>
              <a:cxnLst/>
              <a:rect r="r" b="b" t="t" l="l"/>
              <a:pathLst>
                <a:path h="504314" w="227399">
                  <a:moveTo>
                    <a:pt x="0" y="0"/>
                  </a:moveTo>
                  <a:lnTo>
                    <a:pt x="227399" y="0"/>
                  </a:lnTo>
                  <a:lnTo>
                    <a:pt x="227399" y="504314"/>
                  </a:lnTo>
                  <a:lnTo>
                    <a:pt x="0" y="504314"/>
                  </a:lnTo>
                  <a:close/>
                </a:path>
              </a:pathLst>
            </a:custGeom>
            <a:solidFill>
              <a:srgbClr val="17726D"/>
            </a:solidFill>
          </p:spPr>
        </p:sp>
        <p:sp>
          <p:nvSpPr>
            <p:cNvPr name="TextBox 7" id="7"/>
            <p:cNvSpPr txBox="true"/>
            <p:nvPr/>
          </p:nvSpPr>
          <p:spPr>
            <a:xfrm>
              <a:off x="0" y="-47625"/>
              <a:ext cx="227399" cy="551939"/>
            </a:xfrm>
            <a:prstGeom prst="rect">
              <a:avLst/>
            </a:prstGeom>
          </p:spPr>
          <p:txBody>
            <a:bodyPr anchor="ctr" rtlCol="false" tIns="50800" lIns="50800" bIns="50800" rIns="50800"/>
            <a:lstStyle/>
            <a:p>
              <a:pPr algn="ctr">
                <a:lnSpc>
                  <a:spcPts val="2479"/>
                </a:lnSpc>
              </a:pPr>
            </a:p>
          </p:txBody>
        </p:sp>
      </p:grpSp>
      <p:grpSp>
        <p:nvGrpSpPr>
          <p:cNvPr name="Group 8" id="8"/>
          <p:cNvGrpSpPr/>
          <p:nvPr/>
        </p:nvGrpSpPr>
        <p:grpSpPr>
          <a:xfrm rot="0">
            <a:off x="-1061650" y="8036778"/>
            <a:ext cx="3803190" cy="380319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pSp>
        <p:nvGrpSpPr>
          <p:cNvPr name="Group 11" id="11"/>
          <p:cNvGrpSpPr/>
          <p:nvPr/>
        </p:nvGrpSpPr>
        <p:grpSpPr>
          <a:xfrm rot="0">
            <a:off x="0" y="10094695"/>
            <a:ext cx="18264272" cy="192305"/>
            <a:chOff x="0" y="0"/>
            <a:chExt cx="4810343" cy="50648"/>
          </a:xfrm>
        </p:grpSpPr>
        <p:sp>
          <p:nvSpPr>
            <p:cNvPr name="Freeform 12" id="12"/>
            <p:cNvSpPr/>
            <p:nvPr/>
          </p:nvSpPr>
          <p:spPr>
            <a:xfrm flipH="false" flipV="false" rot="0">
              <a:off x="0" y="0"/>
              <a:ext cx="4810343" cy="50648"/>
            </a:xfrm>
            <a:custGeom>
              <a:avLst/>
              <a:gdLst/>
              <a:ahLst/>
              <a:cxnLst/>
              <a:rect r="r" b="b" t="t" l="l"/>
              <a:pathLst>
                <a:path h="50648" w="4810343">
                  <a:moveTo>
                    <a:pt x="0" y="0"/>
                  </a:moveTo>
                  <a:lnTo>
                    <a:pt x="4810343" y="0"/>
                  </a:lnTo>
                  <a:lnTo>
                    <a:pt x="4810343" y="50648"/>
                  </a:lnTo>
                  <a:lnTo>
                    <a:pt x="0" y="50648"/>
                  </a:lnTo>
                  <a:close/>
                </a:path>
              </a:pathLst>
            </a:custGeom>
            <a:solidFill>
              <a:srgbClr val="17726D"/>
            </a:solidFill>
          </p:spPr>
        </p:sp>
        <p:sp>
          <p:nvSpPr>
            <p:cNvPr name="TextBox 13" id="13"/>
            <p:cNvSpPr txBox="true"/>
            <p:nvPr/>
          </p:nvSpPr>
          <p:spPr>
            <a:xfrm>
              <a:off x="0" y="-47625"/>
              <a:ext cx="4810343" cy="98273"/>
            </a:xfrm>
            <a:prstGeom prst="rect">
              <a:avLst/>
            </a:prstGeom>
          </p:spPr>
          <p:txBody>
            <a:bodyPr anchor="ctr" rtlCol="false" tIns="50800" lIns="50800" bIns="50800" rIns="50800"/>
            <a:lstStyle/>
            <a:p>
              <a:pPr algn="ctr">
                <a:lnSpc>
                  <a:spcPts val="2479"/>
                </a:lnSpc>
              </a:pPr>
            </a:p>
          </p:txBody>
        </p:sp>
      </p:grpSp>
      <p:grpSp>
        <p:nvGrpSpPr>
          <p:cNvPr name="Group 14" id="14"/>
          <p:cNvGrpSpPr/>
          <p:nvPr/>
        </p:nvGrpSpPr>
        <p:grpSpPr>
          <a:xfrm rot="0">
            <a:off x="9305688" y="459293"/>
            <a:ext cx="715180" cy="715180"/>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a:solidFill>
                <a:srgbClr val="17726D"/>
              </a:solidFill>
              <a:prstDash val="solid"/>
              <a:miter/>
            </a:ln>
          </p:spPr>
        </p:sp>
        <p:sp>
          <p:nvSpPr>
            <p:cNvPr name="TextBox 16" id="16"/>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Freeform 17" id="17"/>
          <p:cNvSpPr/>
          <p:nvPr/>
        </p:nvSpPr>
        <p:spPr>
          <a:xfrm flipH="false" flipV="false" rot="0">
            <a:off x="1077311" y="2284940"/>
            <a:ext cx="5157303" cy="854954"/>
          </a:xfrm>
          <a:custGeom>
            <a:avLst/>
            <a:gdLst/>
            <a:ahLst/>
            <a:cxnLst/>
            <a:rect r="r" b="b" t="t" l="l"/>
            <a:pathLst>
              <a:path h="854954" w="5157303">
                <a:moveTo>
                  <a:pt x="0" y="0"/>
                </a:moveTo>
                <a:lnTo>
                  <a:pt x="5157303" y="0"/>
                </a:lnTo>
                <a:lnTo>
                  <a:pt x="5157303" y="854954"/>
                </a:lnTo>
                <a:lnTo>
                  <a:pt x="0" y="854954"/>
                </a:lnTo>
                <a:lnTo>
                  <a:pt x="0" y="0"/>
                </a:lnTo>
                <a:close/>
              </a:path>
            </a:pathLst>
          </a:custGeom>
          <a:blipFill>
            <a:blip r:embed="rId2"/>
            <a:stretch>
              <a:fillRect l="-18511" t="-300954" r="-281676" b="-956280"/>
            </a:stretch>
          </a:blipFill>
        </p:spPr>
      </p:sp>
      <p:sp>
        <p:nvSpPr>
          <p:cNvPr name="Freeform 18" id="18"/>
          <p:cNvSpPr/>
          <p:nvPr/>
        </p:nvSpPr>
        <p:spPr>
          <a:xfrm flipH="false" flipV="false" rot="0">
            <a:off x="8252577" y="3285051"/>
            <a:ext cx="8764065" cy="2840424"/>
          </a:xfrm>
          <a:custGeom>
            <a:avLst/>
            <a:gdLst/>
            <a:ahLst/>
            <a:cxnLst/>
            <a:rect r="r" b="b" t="t" l="l"/>
            <a:pathLst>
              <a:path h="2840424" w="8764065">
                <a:moveTo>
                  <a:pt x="0" y="0"/>
                </a:moveTo>
                <a:lnTo>
                  <a:pt x="8764065" y="0"/>
                </a:lnTo>
                <a:lnTo>
                  <a:pt x="8764065" y="2840424"/>
                </a:lnTo>
                <a:lnTo>
                  <a:pt x="0" y="2840424"/>
                </a:lnTo>
                <a:lnTo>
                  <a:pt x="0" y="0"/>
                </a:lnTo>
                <a:close/>
              </a:path>
            </a:pathLst>
          </a:custGeom>
          <a:blipFill>
            <a:blip r:embed="rId2"/>
            <a:stretch>
              <a:fillRect l="-9084" t="-197674" r="-78852" b="-28346"/>
            </a:stretch>
          </a:blipFill>
        </p:spPr>
      </p:sp>
      <p:sp>
        <p:nvSpPr>
          <p:cNvPr name="Freeform 19" id="19"/>
          <p:cNvSpPr/>
          <p:nvPr/>
        </p:nvSpPr>
        <p:spPr>
          <a:xfrm flipH="false" flipV="false" rot="0">
            <a:off x="1028700" y="3380595"/>
            <a:ext cx="6554022" cy="2649336"/>
          </a:xfrm>
          <a:custGeom>
            <a:avLst/>
            <a:gdLst/>
            <a:ahLst/>
            <a:cxnLst/>
            <a:rect r="r" b="b" t="t" l="l"/>
            <a:pathLst>
              <a:path h="2649336" w="6554022">
                <a:moveTo>
                  <a:pt x="0" y="0"/>
                </a:moveTo>
                <a:lnTo>
                  <a:pt x="6554022" y="0"/>
                </a:lnTo>
                <a:lnTo>
                  <a:pt x="6554022" y="2649336"/>
                </a:lnTo>
                <a:lnTo>
                  <a:pt x="0" y="2649336"/>
                </a:lnTo>
                <a:lnTo>
                  <a:pt x="0" y="0"/>
                </a:lnTo>
                <a:close/>
              </a:path>
            </a:pathLst>
          </a:custGeom>
          <a:blipFill>
            <a:blip r:embed="rId2"/>
            <a:stretch>
              <a:fillRect l="-8805" t="-89966" r="-117317" b="-124537"/>
            </a:stretch>
          </a:blipFill>
        </p:spPr>
      </p:sp>
      <p:sp>
        <p:nvSpPr>
          <p:cNvPr name="Freeform 20" id="20"/>
          <p:cNvSpPr/>
          <p:nvPr/>
        </p:nvSpPr>
        <p:spPr>
          <a:xfrm flipH="false" flipV="false" rot="0">
            <a:off x="1077311" y="6476511"/>
            <a:ext cx="6370786" cy="3171603"/>
          </a:xfrm>
          <a:custGeom>
            <a:avLst/>
            <a:gdLst/>
            <a:ahLst/>
            <a:cxnLst/>
            <a:rect r="r" b="b" t="t" l="l"/>
            <a:pathLst>
              <a:path h="3171603" w="6370786">
                <a:moveTo>
                  <a:pt x="0" y="0"/>
                </a:moveTo>
                <a:lnTo>
                  <a:pt x="6370786" y="0"/>
                </a:lnTo>
                <a:lnTo>
                  <a:pt x="6370786" y="3171604"/>
                </a:lnTo>
                <a:lnTo>
                  <a:pt x="0" y="3171604"/>
                </a:lnTo>
                <a:lnTo>
                  <a:pt x="0" y="0"/>
                </a:lnTo>
                <a:close/>
              </a:path>
            </a:pathLst>
          </a:custGeom>
          <a:blipFill>
            <a:blip r:embed="rId3"/>
            <a:stretch>
              <a:fillRect l="-11568" t="-64290" r="-87752" b="-60811"/>
            </a:stretch>
          </a:blipFill>
        </p:spPr>
      </p:sp>
      <p:sp>
        <p:nvSpPr>
          <p:cNvPr name="TextBox 21" id="21"/>
          <p:cNvSpPr txBox="true"/>
          <p:nvPr/>
        </p:nvSpPr>
        <p:spPr>
          <a:xfrm rot="0">
            <a:off x="912728" y="1250673"/>
            <a:ext cx="8750550" cy="793566"/>
          </a:xfrm>
          <a:prstGeom prst="rect">
            <a:avLst/>
          </a:prstGeom>
        </p:spPr>
        <p:txBody>
          <a:bodyPr anchor="t" rtlCol="false" tIns="0" lIns="0" bIns="0" rIns="0">
            <a:spAutoFit/>
          </a:bodyPr>
          <a:lstStyle/>
          <a:p>
            <a:pPr algn="l">
              <a:lnSpc>
                <a:spcPts val="6034"/>
              </a:lnSpc>
            </a:pPr>
            <a:r>
              <a:rPr lang="en-US" sz="5747" b="true">
                <a:solidFill>
                  <a:srgbClr val="17726D"/>
                </a:solidFill>
                <a:latin typeface="Inter Bold"/>
                <a:ea typeface="Inter Bold"/>
                <a:cs typeface="Inter Bold"/>
                <a:sym typeface="Inter Bold"/>
              </a:rPr>
              <a:t>EXPLORATORY DATA</a:t>
            </a:r>
          </a:p>
        </p:txBody>
      </p:sp>
      <p:sp>
        <p:nvSpPr>
          <p:cNvPr name="TextBox 22" id="22"/>
          <p:cNvSpPr txBox="true"/>
          <p:nvPr/>
        </p:nvSpPr>
        <p:spPr>
          <a:xfrm rot="0">
            <a:off x="8080137" y="6741426"/>
            <a:ext cx="9563986" cy="1597549"/>
          </a:xfrm>
          <a:prstGeom prst="rect">
            <a:avLst/>
          </a:prstGeom>
        </p:spPr>
        <p:txBody>
          <a:bodyPr anchor="t" rtlCol="false" tIns="0" lIns="0" bIns="0" rIns="0">
            <a:spAutoFit/>
          </a:bodyPr>
          <a:lstStyle/>
          <a:p>
            <a:pPr algn="just" marL="356408" indent="-178204" lvl="1">
              <a:lnSpc>
                <a:spcPts val="2558"/>
              </a:lnSpc>
              <a:spcBef>
                <a:spcPct val="0"/>
              </a:spcBef>
              <a:buFont typeface="Arial"/>
              <a:buChar char="•"/>
            </a:pPr>
            <a:r>
              <a:rPr lang="en-US" b="true" sz="1650">
                <a:solidFill>
                  <a:srgbClr val="17726D"/>
                </a:solidFill>
                <a:latin typeface="Open Sans 1 Medium"/>
                <a:ea typeface="Open Sans 1 Medium"/>
                <a:cs typeface="Open Sans 1 Medium"/>
                <a:sym typeface="Open Sans 1 Medium"/>
              </a:rPr>
              <a:t>d.info() provides details about th</a:t>
            </a:r>
            <a:r>
              <a:rPr lang="en-US" b="true" sz="1650">
                <a:solidFill>
                  <a:srgbClr val="17726D"/>
                </a:solidFill>
                <a:latin typeface="Open Sans 1 Medium"/>
                <a:ea typeface="Open Sans 1 Medium"/>
                <a:cs typeface="Open Sans 1 Medium"/>
                <a:sym typeface="Open Sans 1 Medium"/>
              </a:rPr>
              <a:t>e dataset, including data types and the number of non-null entries.</a:t>
            </a:r>
          </a:p>
          <a:p>
            <a:pPr algn="just" marL="356408" indent="-178204" lvl="1">
              <a:lnSpc>
                <a:spcPts val="2558"/>
              </a:lnSpc>
              <a:spcBef>
                <a:spcPct val="0"/>
              </a:spcBef>
              <a:buFont typeface="Arial"/>
              <a:buChar char="•"/>
            </a:pPr>
            <a:r>
              <a:rPr lang="en-US" b="true" sz="1650">
                <a:solidFill>
                  <a:srgbClr val="17726D"/>
                </a:solidFill>
                <a:latin typeface="Open Sans 1 Medium"/>
                <a:ea typeface="Open Sans 1 Medium"/>
                <a:cs typeface="Open Sans 1 Medium"/>
                <a:sym typeface="Open Sans 1 Medium"/>
              </a:rPr>
              <a:t>.describe() provides statistical summaries (mean, standard deviation, min, max, etc.) for each column.</a:t>
            </a:r>
          </a:p>
          <a:p>
            <a:pPr algn="just">
              <a:lnSpc>
                <a:spcPts val="2558"/>
              </a:lnSpc>
              <a:spcBef>
                <a:spcPct val="0"/>
              </a:spcBef>
            </a:pPr>
          </a:p>
        </p:txBody>
      </p:sp>
      <p:sp>
        <p:nvSpPr>
          <p:cNvPr name="Freeform 23" id="23"/>
          <p:cNvSpPr/>
          <p:nvPr/>
        </p:nvSpPr>
        <p:spPr>
          <a:xfrm flipH="false" flipV="false" rot="0">
            <a:off x="14958156" y="8851227"/>
            <a:ext cx="2686160" cy="814145"/>
          </a:xfrm>
          <a:custGeom>
            <a:avLst/>
            <a:gdLst/>
            <a:ahLst/>
            <a:cxnLst/>
            <a:rect r="r" b="b" t="t" l="l"/>
            <a:pathLst>
              <a:path h="814145" w="2686160">
                <a:moveTo>
                  <a:pt x="0" y="0"/>
                </a:moveTo>
                <a:lnTo>
                  <a:pt x="2686160" y="0"/>
                </a:lnTo>
                <a:lnTo>
                  <a:pt x="2686160" y="814146"/>
                </a:lnTo>
                <a:lnTo>
                  <a:pt x="0" y="814146"/>
                </a:lnTo>
                <a:lnTo>
                  <a:pt x="0" y="0"/>
                </a:lnTo>
                <a:close/>
              </a:path>
            </a:pathLst>
          </a:custGeom>
          <a:blipFill>
            <a:blip r:embed="rId4"/>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634610" y="0"/>
            <a:ext cx="5653390" cy="10287000"/>
            <a:chOff x="0" y="0"/>
            <a:chExt cx="1488959" cy="2709333"/>
          </a:xfrm>
        </p:grpSpPr>
        <p:sp>
          <p:nvSpPr>
            <p:cNvPr name="Freeform 3" id="3"/>
            <p:cNvSpPr/>
            <p:nvPr/>
          </p:nvSpPr>
          <p:spPr>
            <a:xfrm flipH="false" flipV="false" rot="0">
              <a:off x="0" y="0"/>
              <a:ext cx="1488959" cy="2709333"/>
            </a:xfrm>
            <a:custGeom>
              <a:avLst/>
              <a:gdLst/>
              <a:ahLst/>
              <a:cxnLst/>
              <a:rect r="r" b="b" t="t" l="l"/>
              <a:pathLst>
                <a:path h="2709333" w="1488959">
                  <a:moveTo>
                    <a:pt x="0" y="0"/>
                  </a:moveTo>
                  <a:lnTo>
                    <a:pt x="1488959" y="0"/>
                  </a:lnTo>
                  <a:lnTo>
                    <a:pt x="1488959" y="2709333"/>
                  </a:lnTo>
                  <a:lnTo>
                    <a:pt x="0" y="2709333"/>
                  </a:lnTo>
                  <a:close/>
                </a:path>
              </a:pathLst>
            </a:custGeom>
            <a:solidFill>
              <a:srgbClr val="F6F6F6"/>
            </a:solidFill>
          </p:spPr>
        </p:sp>
        <p:sp>
          <p:nvSpPr>
            <p:cNvPr name="TextBox 4" id="4"/>
            <p:cNvSpPr txBox="true"/>
            <p:nvPr/>
          </p:nvSpPr>
          <p:spPr>
            <a:xfrm>
              <a:off x="0" y="-47625"/>
              <a:ext cx="1488959" cy="2756958"/>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17400866" y="0"/>
            <a:ext cx="863406" cy="1914819"/>
            <a:chOff x="0" y="0"/>
            <a:chExt cx="227399" cy="504314"/>
          </a:xfrm>
        </p:grpSpPr>
        <p:sp>
          <p:nvSpPr>
            <p:cNvPr name="Freeform 6" id="6"/>
            <p:cNvSpPr/>
            <p:nvPr/>
          </p:nvSpPr>
          <p:spPr>
            <a:xfrm flipH="false" flipV="false" rot="0">
              <a:off x="0" y="0"/>
              <a:ext cx="227399" cy="504314"/>
            </a:xfrm>
            <a:custGeom>
              <a:avLst/>
              <a:gdLst/>
              <a:ahLst/>
              <a:cxnLst/>
              <a:rect r="r" b="b" t="t" l="l"/>
              <a:pathLst>
                <a:path h="504314" w="227399">
                  <a:moveTo>
                    <a:pt x="0" y="0"/>
                  </a:moveTo>
                  <a:lnTo>
                    <a:pt x="227399" y="0"/>
                  </a:lnTo>
                  <a:lnTo>
                    <a:pt x="227399" y="504314"/>
                  </a:lnTo>
                  <a:lnTo>
                    <a:pt x="0" y="504314"/>
                  </a:lnTo>
                  <a:close/>
                </a:path>
              </a:pathLst>
            </a:custGeom>
            <a:solidFill>
              <a:srgbClr val="17726D"/>
            </a:solidFill>
          </p:spPr>
        </p:sp>
        <p:sp>
          <p:nvSpPr>
            <p:cNvPr name="TextBox 7" id="7"/>
            <p:cNvSpPr txBox="true"/>
            <p:nvPr/>
          </p:nvSpPr>
          <p:spPr>
            <a:xfrm>
              <a:off x="0" y="-47625"/>
              <a:ext cx="227399" cy="551939"/>
            </a:xfrm>
            <a:prstGeom prst="rect">
              <a:avLst/>
            </a:prstGeom>
          </p:spPr>
          <p:txBody>
            <a:bodyPr anchor="ctr" rtlCol="false" tIns="50800" lIns="50800" bIns="50800" rIns="50800"/>
            <a:lstStyle/>
            <a:p>
              <a:pPr algn="ctr">
                <a:lnSpc>
                  <a:spcPts val="2479"/>
                </a:lnSpc>
              </a:pPr>
            </a:p>
          </p:txBody>
        </p:sp>
      </p:grpSp>
      <p:grpSp>
        <p:nvGrpSpPr>
          <p:cNvPr name="Group 8" id="8"/>
          <p:cNvGrpSpPr/>
          <p:nvPr/>
        </p:nvGrpSpPr>
        <p:grpSpPr>
          <a:xfrm rot="0">
            <a:off x="-1061650" y="8036778"/>
            <a:ext cx="3803190" cy="380319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pSp>
        <p:nvGrpSpPr>
          <p:cNvPr name="Group 11" id="11"/>
          <p:cNvGrpSpPr/>
          <p:nvPr/>
        </p:nvGrpSpPr>
        <p:grpSpPr>
          <a:xfrm rot="0">
            <a:off x="0" y="10094695"/>
            <a:ext cx="18264272" cy="192305"/>
            <a:chOff x="0" y="0"/>
            <a:chExt cx="4810343" cy="50648"/>
          </a:xfrm>
        </p:grpSpPr>
        <p:sp>
          <p:nvSpPr>
            <p:cNvPr name="Freeform 12" id="12"/>
            <p:cNvSpPr/>
            <p:nvPr/>
          </p:nvSpPr>
          <p:spPr>
            <a:xfrm flipH="false" flipV="false" rot="0">
              <a:off x="0" y="0"/>
              <a:ext cx="4810343" cy="50648"/>
            </a:xfrm>
            <a:custGeom>
              <a:avLst/>
              <a:gdLst/>
              <a:ahLst/>
              <a:cxnLst/>
              <a:rect r="r" b="b" t="t" l="l"/>
              <a:pathLst>
                <a:path h="50648" w="4810343">
                  <a:moveTo>
                    <a:pt x="0" y="0"/>
                  </a:moveTo>
                  <a:lnTo>
                    <a:pt x="4810343" y="0"/>
                  </a:lnTo>
                  <a:lnTo>
                    <a:pt x="4810343" y="50648"/>
                  </a:lnTo>
                  <a:lnTo>
                    <a:pt x="0" y="50648"/>
                  </a:lnTo>
                  <a:close/>
                </a:path>
              </a:pathLst>
            </a:custGeom>
            <a:solidFill>
              <a:srgbClr val="17726D"/>
            </a:solidFill>
          </p:spPr>
        </p:sp>
        <p:sp>
          <p:nvSpPr>
            <p:cNvPr name="TextBox 13" id="13"/>
            <p:cNvSpPr txBox="true"/>
            <p:nvPr/>
          </p:nvSpPr>
          <p:spPr>
            <a:xfrm>
              <a:off x="0" y="-47625"/>
              <a:ext cx="4810343" cy="98273"/>
            </a:xfrm>
            <a:prstGeom prst="rect">
              <a:avLst/>
            </a:prstGeom>
          </p:spPr>
          <p:txBody>
            <a:bodyPr anchor="ctr" rtlCol="false" tIns="50800" lIns="50800" bIns="50800" rIns="50800"/>
            <a:lstStyle/>
            <a:p>
              <a:pPr algn="ctr">
                <a:lnSpc>
                  <a:spcPts val="2479"/>
                </a:lnSpc>
              </a:pPr>
            </a:p>
          </p:txBody>
        </p:sp>
      </p:grpSp>
      <p:grpSp>
        <p:nvGrpSpPr>
          <p:cNvPr name="Group 14" id="14"/>
          <p:cNvGrpSpPr/>
          <p:nvPr/>
        </p:nvGrpSpPr>
        <p:grpSpPr>
          <a:xfrm rot="0">
            <a:off x="9305688" y="459293"/>
            <a:ext cx="715180" cy="715180"/>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a:solidFill>
                <a:srgbClr val="17726D"/>
              </a:solidFill>
              <a:prstDash val="solid"/>
              <a:miter/>
            </a:ln>
          </p:spPr>
        </p:sp>
        <p:sp>
          <p:nvSpPr>
            <p:cNvPr name="TextBox 16" id="16"/>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Freeform 17" id="17"/>
          <p:cNvSpPr/>
          <p:nvPr/>
        </p:nvSpPr>
        <p:spPr>
          <a:xfrm flipH="false" flipV="false" rot="0">
            <a:off x="14958156" y="8851227"/>
            <a:ext cx="2686160" cy="814145"/>
          </a:xfrm>
          <a:custGeom>
            <a:avLst/>
            <a:gdLst/>
            <a:ahLst/>
            <a:cxnLst/>
            <a:rect r="r" b="b" t="t" l="l"/>
            <a:pathLst>
              <a:path h="814145" w="2686160">
                <a:moveTo>
                  <a:pt x="0" y="0"/>
                </a:moveTo>
                <a:lnTo>
                  <a:pt x="2686160" y="0"/>
                </a:lnTo>
                <a:lnTo>
                  <a:pt x="2686160" y="814146"/>
                </a:lnTo>
                <a:lnTo>
                  <a:pt x="0" y="814146"/>
                </a:lnTo>
                <a:lnTo>
                  <a:pt x="0" y="0"/>
                </a:lnTo>
                <a:close/>
              </a:path>
            </a:pathLst>
          </a:custGeom>
          <a:blipFill>
            <a:blip r:embed="rId2"/>
            <a:stretch>
              <a:fillRect l="0" t="0" r="0" b="0"/>
            </a:stretch>
          </a:blipFill>
        </p:spPr>
      </p:sp>
      <p:sp>
        <p:nvSpPr>
          <p:cNvPr name="Freeform 18" id="18"/>
          <p:cNvSpPr/>
          <p:nvPr/>
        </p:nvSpPr>
        <p:spPr>
          <a:xfrm flipH="false" flipV="false" rot="0">
            <a:off x="1028700" y="2237294"/>
            <a:ext cx="8282216" cy="3245079"/>
          </a:xfrm>
          <a:custGeom>
            <a:avLst/>
            <a:gdLst/>
            <a:ahLst/>
            <a:cxnLst/>
            <a:rect r="r" b="b" t="t" l="l"/>
            <a:pathLst>
              <a:path h="3245079" w="8282216">
                <a:moveTo>
                  <a:pt x="0" y="0"/>
                </a:moveTo>
                <a:lnTo>
                  <a:pt x="8282216" y="0"/>
                </a:lnTo>
                <a:lnTo>
                  <a:pt x="8282216" y="3245078"/>
                </a:lnTo>
                <a:lnTo>
                  <a:pt x="0" y="3245078"/>
                </a:lnTo>
                <a:lnTo>
                  <a:pt x="0" y="0"/>
                </a:lnTo>
                <a:close/>
              </a:path>
            </a:pathLst>
          </a:custGeom>
          <a:blipFill>
            <a:blip r:embed="rId3"/>
            <a:stretch>
              <a:fillRect l="-13289" t="-129752" r="-155969" b="-156616"/>
            </a:stretch>
          </a:blipFill>
        </p:spPr>
      </p:sp>
      <p:sp>
        <p:nvSpPr>
          <p:cNvPr name="TextBox 19" id="19"/>
          <p:cNvSpPr txBox="true"/>
          <p:nvPr/>
        </p:nvSpPr>
        <p:spPr>
          <a:xfrm rot="0">
            <a:off x="912728" y="1250673"/>
            <a:ext cx="8750550" cy="793566"/>
          </a:xfrm>
          <a:prstGeom prst="rect">
            <a:avLst/>
          </a:prstGeom>
        </p:spPr>
        <p:txBody>
          <a:bodyPr anchor="t" rtlCol="false" tIns="0" lIns="0" bIns="0" rIns="0">
            <a:spAutoFit/>
          </a:bodyPr>
          <a:lstStyle/>
          <a:p>
            <a:pPr algn="l">
              <a:lnSpc>
                <a:spcPts val="6034"/>
              </a:lnSpc>
            </a:pPr>
            <a:r>
              <a:rPr lang="en-US" sz="5747" b="true">
                <a:solidFill>
                  <a:srgbClr val="17726D"/>
                </a:solidFill>
                <a:latin typeface="Inter Bold"/>
                <a:ea typeface="Inter Bold"/>
                <a:cs typeface="Inter Bold"/>
                <a:sym typeface="Inter Bold"/>
              </a:rPr>
              <a:t>MODEL </a:t>
            </a:r>
          </a:p>
        </p:txBody>
      </p:sp>
      <p:sp>
        <p:nvSpPr>
          <p:cNvPr name="TextBox 20" id="20"/>
          <p:cNvSpPr txBox="true"/>
          <p:nvPr/>
        </p:nvSpPr>
        <p:spPr>
          <a:xfrm rot="0">
            <a:off x="9663278" y="3077410"/>
            <a:ext cx="6823697" cy="1650758"/>
          </a:xfrm>
          <a:prstGeom prst="rect">
            <a:avLst/>
          </a:prstGeom>
        </p:spPr>
        <p:txBody>
          <a:bodyPr anchor="t" rtlCol="false" tIns="0" lIns="0" bIns="0" rIns="0">
            <a:spAutoFit/>
          </a:bodyPr>
          <a:lstStyle/>
          <a:p>
            <a:pPr algn="just" marL="467410" indent="-233705" lvl="1">
              <a:lnSpc>
                <a:spcPts val="3355"/>
              </a:lnSpc>
              <a:buFont typeface="Arial"/>
              <a:buChar char="•"/>
            </a:pPr>
            <a:r>
              <a:rPr lang="en-US" b="true" sz="2164">
                <a:solidFill>
                  <a:srgbClr val="17726D"/>
                </a:solidFill>
                <a:latin typeface="Open Sans 1 Medium"/>
                <a:ea typeface="Open Sans 1 Medium"/>
                <a:cs typeface="Open Sans 1 Medium"/>
                <a:sym typeface="Open Sans 1 Medium"/>
              </a:rPr>
              <a:t>A LinearRegression model is created.</a:t>
            </a:r>
          </a:p>
          <a:p>
            <a:pPr algn="just" marL="467410" indent="-233705" lvl="1">
              <a:lnSpc>
                <a:spcPts val="3355"/>
              </a:lnSpc>
              <a:buFont typeface="Arial"/>
              <a:buChar char="•"/>
            </a:pPr>
            <a:r>
              <a:rPr lang="en-US" b="true" sz="2164">
                <a:solidFill>
                  <a:srgbClr val="17726D"/>
                </a:solidFill>
                <a:latin typeface="Open Sans 1 Medium"/>
                <a:ea typeface="Open Sans 1 Medium"/>
                <a:cs typeface="Open Sans 1 Medium"/>
                <a:sym typeface="Open Sans 1 Medium"/>
              </a:rPr>
              <a:t>The .fit() method trains the model using the training data (X_train, y_train).</a:t>
            </a:r>
          </a:p>
          <a:p>
            <a:pPr algn="just">
              <a:lnSpc>
                <a:spcPts val="3355"/>
              </a:lnSpc>
              <a:spcBef>
                <a:spcPct val="0"/>
              </a:spcBef>
            </a:pPr>
          </a:p>
        </p:txBody>
      </p:sp>
      <p:sp>
        <p:nvSpPr>
          <p:cNvPr name="TextBox 21" id="21"/>
          <p:cNvSpPr txBox="true"/>
          <p:nvPr/>
        </p:nvSpPr>
        <p:spPr>
          <a:xfrm rot="0">
            <a:off x="5709762" y="6621580"/>
            <a:ext cx="11382007" cy="2257708"/>
          </a:xfrm>
          <a:prstGeom prst="rect">
            <a:avLst/>
          </a:prstGeom>
        </p:spPr>
        <p:txBody>
          <a:bodyPr anchor="t" rtlCol="false" tIns="0" lIns="0" bIns="0" rIns="0">
            <a:spAutoFit/>
          </a:bodyPr>
          <a:lstStyle/>
          <a:p>
            <a:pPr algn="just">
              <a:lnSpc>
                <a:spcPts val="3643"/>
              </a:lnSpc>
              <a:spcBef>
                <a:spcPct val="0"/>
              </a:spcBef>
            </a:pPr>
            <a:r>
              <a:rPr lang="en-US" b="true" sz="2350">
                <a:solidFill>
                  <a:srgbClr val="17726D"/>
                </a:solidFill>
                <a:latin typeface="Open Sans 1 Medium"/>
                <a:ea typeface="Open Sans 1 Medium"/>
                <a:cs typeface="Open Sans 1 Medium"/>
                <a:sym typeface="Open Sans 1 Medium"/>
              </a:rPr>
              <a:t>Linear Regression is a simple yet powerful algorithm used for predicting a continuous target variable based on one or more input features. In the context of the project above, the model is applied to predict multiple target variables from the Linnerud dataset using a linear relationship between the features and the targets.</a:t>
            </a:r>
          </a:p>
        </p:txBody>
      </p:sp>
      <p:sp>
        <p:nvSpPr>
          <p:cNvPr name="TextBox 22" id="22"/>
          <p:cNvSpPr txBox="true"/>
          <p:nvPr/>
        </p:nvSpPr>
        <p:spPr>
          <a:xfrm rot="0">
            <a:off x="-2949464" y="6602530"/>
            <a:ext cx="11382007" cy="1811020"/>
          </a:xfrm>
          <a:prstGeom prst="rect">
            <a:avLst/>
          </a:prstGeom>
        </p:spPr>
        <p:txBody>
          <a:bodyPr anchor="t" rtlCol="false" tIns="0" lIns="0" bIns="0" rIns="0">
            <a:spAutoFit/>
          </a:bodyPr>
          <a:lstStyle/>
          <a:p>
            <a:pPr algn="ctr">
              <a:lnSpc>
                <a:spcPts val="7279"/>
              </a:lnSpc>
            </a:pPr>
            <a:r>
              <a:rPr lang="en-US" sz="5199" b="true">
                <a:solidFill>
                  <a:srgbClr val="17726D"/>
                </a:solidFill>
                <a:latin typeface="Open Sans 2 Bold"/>
                <a:ea typeface="Open Sans 2 Bold"/>
                <a:cs typeface="Open Sans 2 Bold"/>
                <a:sym typeface="Open Sans 2 Bold"/>
              </a:rPr>
              <a:t>Linear</a:t>
            </a:r>
          </a:p>
          <a:p>
            <a:pPr algn="ctr">
              <a:lnSpc>
                <a:spcPts val="7279"/>
              </a:lnSpc>
            </a:pPr>
            <a:r>
              <a:rPr lang="en-US" sz="5199" b="true">
                <a:solidFill>
                  <a:srgbClr val="17726D"/>
                </a:solidFill>
                <a:latin typeface="Open Sans 2 Bold"/>
                <a:ea typeface="Open Sans 2 Bold"/>
                <a:cs typeface="Open Sans 2 Bold"/>
                <a:sym typeface="Open Sans 2 Bold"/>
              </a:rPr>
              <a:t>Regression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634610" y="0"/>
            <a:ext cx="5653390" cy="10287000"/>
            <a:chOff x="0" y="0"/>
            <a:chExt cx="1488959" cy="2709333"/>
          </a:xfrm>
        </p:grpSpPr>
        <p:sp>
          <p:nvSpPr>
            <p:cNvPr name="Freeform 3" id="3"/>
            <p:cNvSpPr/>
            <p:nvPr/>
          </p:nvSpPr>
          <p:spPr>
            <a:xfrm flipH="false" flipV="false" rot="0">
              <a:off x="0" y="0"/>
              <a:ext cx="1488959" cy="2709333"/>
            </a:xfrm>
            <a:custGeom>
              <a:avLst/>
              <a:gdLst/>
              <a:ahLst/>
              <a:cxnLst/>
              <a:rect r="r" b="b" t="t" l="l"/>
              <a:pathLst>
                <a:path h="2709333" w="1488959">
                  <a:moveTo>
                    <a:pt x="0" y="0"/>
                  </a:moveTo>
                  <a:lnTo>
                    <a:pt x="1488959" y="0"/>
                  </a:lnTo>
                  <a:lnTo>
                    <a:pt x="1488959" y="2709333"/>
                  </a:lnTo>
                  <a:lnTo>
                    <a:pt x="0" y="2709333"/>
                  </a:lnTo>
                  <a:close/>
                </a:path>
              </a:pathLst>
            </a:custGeom>
            <a:solidFill>
              <a:srgbClr val="F6F6F6"/>
            </a:solidFill>
          </p:spPr>
        </p:sp>
        <p:sp>
          <p:nvSpPr>
            <p:cNvPr name="TextBox 4" id="4"/>
            <p:cNvSpPr txBox="true"/>
            <p:nvPr/>
          </p:nvSpPr>
          <p:spPr>
            <a:xfrm>
              <a:off x="0" y="-47625"/>
              <a:ext cx="1488959" cy="2756958"/>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17400866" y="0"/>
            <a:ext cx="863406" cy="1914819"/>
            <a:chOff x="0" y="0"/>
            <a:chExt cx="227399" cy="504314"/>
          </a:xfrm>
        </p:grpSpPr>
        <p:sp>
          <p:nvSpPr>
            <p:cNvPr name="Freeform 6" id="6"/>
            <p:cNvSpPr/>
            <p:nvPr/>
          </p:nvSpPr>
          <p:spPr>
            <a:xfrm flipH="false" flipV="false" rot="0">
              <a:off x="0" y="0"/>
              <a:ext cx="227399" cy="504314"/>
            </a:xfrm>
            <a:custGeom>
              <a:avLst/>
              <a:gdLst/>
              <a:ahLst/>
              <a:cxnLst/>
              <a:rect r="r" b="b" t="t" l="l"/>
              <a:pathLst>
                <a:path h="504314" w="227399">
                  <a:moveTo>
                    <a:pt x="0" y="0"/>
                  </a:moveTo>
                  <a:lnTo>
                    <a:pt x="227399" y="0"/>
                  </a:lnTo>
                  <a:lnTo>
                    <a:pt x="227399" y="504314"/>
                  </a:lnTo>
                  <a:lnTo>
                    <a:pt x="0" y="504314"/>
                  </a:lnTo>
                  <a:close/>
                </a:path>
              </a:pathLst>
            </a:custGeom>
            <a:solidFill>
              <a:srgbClr val="17726D"/>
            </a:solidFill>
          </p:spPr>
        </p:sp>
        <p:sp>
          <p:nvSpPr>
            <p:cNvPr name="TextBox 7" id="7"/>
            <p:cNvSpPr txBox="true"/>
            <p:nvPr/>
          </p:nvSpPr>
          <p:spPr>
            <a:xfrm>
              <a:off x="0" y="-47625"/>
              <a:ext cx="227399" cy="551939"/>
            </a:xfrm>
            <a:prstGeom prst="rect">
              <a:avLst/>
            </a:prstGeom>
          </p:spPr>
          <p:txBody>
            <a:bodyPr anchor="ctr" rtlCol="false" tIns="50800" lIns="50800" bIns="50800" rIns="50800"/>
            <a:lstStyle/>
            <a:p>
              <a:pPr algn="ctr">
                <a:lnSpc>
                  <a:spcPts val="2479"/>
                </a:lnSpc>
              </a:pPr>
            </a:p>
          </p:txBody>
        </p:sp>
      </p:grpSp>
      <p:grpSp>
        <p:nvGrpSpPr>
          <p:cNvPr name="Group 8" id="8"/>
          <p:cNvGrpSpPr/>
          <p:nvPr/>
        </p:nvGrpSpPr>
        <p:grpSpPr>
          <a:xfrm rot="0">
            <a:off x="-1061650" y="8036778"/>
            <a:ext cx="3803190" cy="380319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pSp>
        <p:nvGrpSpPr>
          <p:cNvPr name="Group 11" id="11"/>
          <p:cNvGrpSpPr/>
          <p:nvPr/>
        </p:nvGrpSpPr>
        <p:grpSpPr>
          <a:xfrm rot="0">
            <a:off x="0" y="10094695"/>
            <a:ext cx="18264272" cy="192305"/>
            <a:chOff x="0" y="0"/>
            <a:chExt cx="4810343" cy="50648"/>
          </a:xfrm>
        </p:grpSpPr>
        <p:sp>
          <p:nvSpPr>
            <p:cNvPr name="Freeform 12" id="12"/>
            <p:cNvSpPr/>
            <p:nvPr/>
          </p:nvSpPr>
          <p:spPr>
            <a:xfrm flipH="false" flipV="false" rot="0">
              <a:off x="0" y="0"/>
              <a:ext cx="4810343" cy="50648"/>
            </a:xfrm>
            <a:custGeom>
              <a:avLst/>
              <a:gdLst/>
              <a:ahLst/>
              <a:cxnLst/>
              <a:rect r="r" b="b" t="t" l="l"/>
              <a:pathLst>
                <a:path h="50648" w="4810343">
                  <a:moveTo>
                    <a:pt x="0" y="0"/>
                  </a:moveTo>
                  <a:lnTo>
                    <a:pt x="4810343" y="0"/>
                  </a:lnTo>
                  <a:lnTo>
                    <a:pt x="4810343" y="50648"/>
                  </a:lnTo>
                  <a:lnTo>
                    <a:pt x="0" y="50648"/>
                  </a:lnTo>
                  <a:close/>
                </a:path>
              </a:pathLst>
            </a:custGeom>
            <a:solidFill>
              <a:srgbClr val="17726D"/>
            </a:solidFill>
          </p:spPr>
        </p:sp>
        <p:sp>
          <p:nvSpPr>
            <p:cNvPr name="TextBox 13" id="13"/>
            <p:cNvSpPr txBox="true"/>
            <p:nvPr/>
          </p:nvSpPr>
          <p:spPr>
            <a:xfrm>
              <a:off x="0" y="-47625"/>
              <a:ext cx="4810343" cy="98273"/>
            </a:xfrm>
            <a:prstGeom prst="rect">
              <a:avLst/>
            </a:prstGeom>
          </p:spPr>
          <p:txBody>
            <a:bodyPr anchor="ctr" rtlCol="false" tIns="50800" lIns="50800" bIns="50800" rIns="50800"/>
            <a:lstStyle/>
            <a:p>
              <a:pPr algn="ctr">
                <a:lnSpc>
                  <a:spcPts val="2479"/>
                </a:lnSpc>
              </a:pPr>
            </a:p>
          </p:txBody>
        </p:sp>
      </p:grpSp>
      <p:grpSp>
        <p:nvGrpSpPr>
          <p:cNvPr name="Group 14" id="14"/>
          <p:cNvGrpSpPr/>
          <p:nvPr/>
        </p:nvGrpSpPr>
        <p:grpSpPr>
          <a:xfrm rot="0">
            <a:off x="9305688" y="459293"/>
            <a:ext cx="715180" cy="715180"/>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a:solidFill>
                <a:srgbClr val="17726D"/>
              </a:solidFill>
              <a:prstDash val="solid"/>
              <a:miter/>
            </a:ln>
          </p:spPr>
        </p:sp>
        <p:sp>
          <p:nvSpPr>
            <p:cNvPr name="TextBox 16" id="16"/>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Freeform 17" id="17"/>
          <p:cNvSpPr/>
          <p:nvPr/>
        </p:nvSpPr>
        <p:spPr>
          <a:xfrm flipH="false" flipV="false" rot="0">
            <a:off x="14958156" y="8851227"/>
            <a:ext cx="2686160" cy="814145"/>
          </a:xfrm>
          <a:custGeom>
            <a:avLst/>
            <a:gdLst/>
            <a:ahLst/>
            <a:cxnLst/>
            <a:rect r="r" b="b" t="t" l="l"/>
            <a:pathLst>
              <a:path h="814145" w="2686160">
                <a:moveTo>
                  <a:pt x="0" y="0"/>
                </a:moveTo>
                <a:lnTo>
                  <a:pt x="2686160" y="0"/>
                </a:lnTo>
                <a:lnTo>
                  <a:pt x="2686160" y="814146"/>
                </a:lnTo>
                <a:lnTo>
                  <a:pt x="0" y="814146"/>
                </a:lnTo>
                <a:lnTo>
                  <a:pt x="0" y="0"/>
                </a:lnTo>
                <a:close/>
              </a:path>
            </a:pathLst>
          </a:custGeom>
          <a:blipFill>
            <a:blip r:embed="rId2"/>
            <a:stretch>
              <a:fillRect l="0" t="0" r="0" b="0"/>
            </a:stretch>
          </a:blipFill>
        </p:spPr>
      </p:sp>
      <p:sp>
        <p:nvSpPr>
          <p:cNvPr name="Freeform 18" id="18"/>
          <p:cNvSpPr/>
          <p:nvPr/>
        </p:nvSpPr>
        <p:spPr>
          <a:xfrm flipH="false" flipV="false" rot="0">
            <a:off x="1028700" y="3382853"/>
            <a:ext cx="8634578" cy="2097468"/>
          </a:xfrm>
          <a:custGeom>
            <a:avLst/>
            <a:gdLst/>
            <a:ahLst/>
            <a:cxnLst/>
            <a:rect r="r" b="b" t="t" l="l"/>
            <a:pathLst>
              <a:path h="2097468" w="8634578">
                <a:moveTo>
                  <a:pt x="0" y="0"/>
                </a:moveTo>
                <a:lnTo>
                  <a:pt x="8634578" y="0"/>
                </a:lnTo>
                <a:lnTo>
                  <a:pt x="8634578" y="2097468"/>
                </a:lnTo>
                <a:lnTo>
                  <a:pt x="0" y="2097468"/>
                </a:lnTo>
                <a:lnTo>
                  <a:pt x="0" y="0"/>
                </a:lnTo>
                <a:close/>
              </a:path>
            </a:pathLst>
          </a:custGeom>
          <a:blipFill>
            <a:blip r:embed="rId3"/>
            <a:stretch>
              <a:fillRect l="-9604" t="-101556" r="-76805" b="-229888"/>
            </a:stretch>
          </a:blipFill>
        </p:spPr>
      </p:sp>
      <p:sp>
        <p:nvSpPr>
          <p:cNvPr name="Freeform 19" id="19"/>
          <p:cNvSpPr/>
          <p:nvPr/>
        </p:nvSpPr>
        <p:spPr>
          <a:xfrm flipH="false" flipV="false" rot="0">
            <a:off x="10656128" y="1625678"/>
            <a:ext cx="6084427" cy="4570021"/>
          </a:xfrm>
          <a:custGeom>
            <a:avLst/>
            <a:gdLst/>
            <a:ahLst/>
            <a:cxnLst/>
            <a:rect r="r" b="b" t="t" l="l"/>
            <a:pathLst>
              <a:path h="4570021" w="6084427">
                <a:moveTo>
                  <a:pt x="0" y="0"/>
                </a:moveTo>
                <a:lnTo>
                  <a:pt x="6084427" y="0"/>
                </a:lnTo>
                <a:lnTo>
                  <a:pt x="6084427" y="4570022"/>
                </a:lnTo>
                <a:lnTo>
                  <a:pt x="0" y="4570022"/>
                </a:lnTo>
                <a:lnTo>
                  <a:pt x="0" y="0"/>
                </a:lnTo>
                <a:close/>
              </a:path>
            </a:pathLst>
          </a:custGeom>
          <a:blipFill>
            <a:blip r:embed="rId4"/>
            <a:stretch>
              <a:fillRect l="0" t="0" r="0" b="0"/>
            </a:stretch>
          </a:blipFill>
        </p:spPr>
      </p:sp>
      <p:sp>
        <p:nvSpPr>
          <p:cNvPr name="TextBox 20" id="20"/>
          <p:cNvSpPr txBox="true"/>
          <p:nvPr/>
        </p:nvSpPr>
        <p:spPr>
          <a:xfrm rot="0">
            <a:off x="912728" y="1250673"/>
            <a:ext cx="10019192" cy="793566"/>
          </a:xfrm>
          <a:prstGeom prst="rect">
            <a:avLst/>
          </a:prstGeom>
        </p:spPr>
        <p:txBody>
          <a:bodyPr anchor="t" rtlCol="false" tIns="0" lIns="0" bIns="0" rIns="0">
            <a:spAutoFit/>
          </a:bodyPr>
          <a:lstStyle/>
          <a:p>
            <a:pPr algn="l">
              <a:lnSpc>
                <a:spcPts val="6034"/>
              </a:lnSpc>
            </a:pPr>
            <a:r>
              <a:rPr lang="en-US" sz="5747" b="true">
                <a:solidFill>
                  <a:srgbClr val="17726D"/>
                </a:solidFill>
                <a:latin typeface="Inter Bold"/>
                <a:ea typeface="Inter Bold"/>
                <a:cs typeface="Inter Bold"/>
                <a:sym typeface="Inter Bold"/>
              </a:rPr>
              <a:t>PREDICT AND EVALUATE</a:t>
            </a:r>
          </a:p>
        </p:txBody>
      </p:sp>
      <p:sp>
        <p:nvSpPr>
          <p:cNvPr name="TextBox 21" id="21"/>
          <p:cNvSpPr txBox="true"/>
          <p:nvPr/>
        </p:nvSpPr>
        <p:spPr>
          <a:xfrm rot="0">
            <a:off x="1028700" y="6742735"/>
            <a:ext cx="13174652" cy="1800508"/>
          </a:xfrm>
          <a:prstGeom prst="rect">
            <a:avLst/>
          </a:prstGeom>
        </p:spPr>
        <p:txBody>
          <a:bodyPr anchor="t" rtlCol="false" tIns="0" lIns="0" bIns="0" rIns="0">
            <a:spAutoFit/>
          </a:bodyPr>
          <a:lstStyle/>
          <a:p>
            <a:pPr algn="just" marL="507534" indent="-253767" lvl="1">
              <a:lnSpc>
                <a:spcPts val="3643"/>
              </a:lnSpc>
              <a:buFont typeface="Arial"/>
              <a:buChar char="•"/>
            </a:pPr>
            <a:r>
              <a:rPr lang="en-US" b="true" sz="2350">
                <a:solidFill>
                  <a:srgbClr val="17726D"/>
                </a:solidFill>
                <a:latin typeface="Open Sans 1 Medium"/>
                <a:ea typeface="Open Sans 1 Medium"/>
                <a:cs typeface="Open Sans 1 Medium"/>
                <a:sym typeface="Open Sans 1 Medium"/>
              </a:rPr>
              <a:t>The .corr() function calculates the correlation matrix between features and targets.</a:t>
            </a:r>
          </a:p>
          <a:p>
            <a:pPr algn="just" marL="507534" indent="-253767" lvl="1">
              <a:lnSpc>
                <a:spcPts val="3643"/>
              </a:lnSpc>
              <a:spcBef>
                <a:spcPct val="0"/>
              </a:spcBef>
              <a:buFont typeface="Arial"/>
              <a:buChar char="•"/>
            </a:pPr>
            <a:r>
              <a:rPr lang="en-US" b="true" sz="2350">
                <a:solidFill>
                  <a:srgbClr val="17726D"/>
                </a:solidFill>
                <a:latin typeface="Open Sans 1 Medium"/>
                <a:ea typeface="Open Sans 1 Medium"/>
                <a:cs typeface="Open Sans 1 Medium"/>
                <a:sym typeface="Open Sans 1 Medium"/>
              </a:rPr>
              <a:t>sns.heatmap() visualizes the correlation matrix, where the color intensity represents the strength of the correlation.</a:t>
            </a:r>
          </a:p>
          <a:p>
            <a:pPr algn="just">
              <a:lnSpc>
                <a:spcPts val="3643"/>
              </a:lnSpc>
              <a:spcBef>
                <a:spcPct val="0"/>
              </a:spcBef>
            </a:pPr>
          </a:p>
        </p:txBody>
      </p:sp>
      <p:sp>
        <p:nvSpPr>
          <p:cNvPr name="TextBox 22" id="22"/>
          <p:cNvSpPr txBox="true"/>
          <p:nvPr/>
        </p:nvSpPr>
        <p:spPr>
          <a:xfrm rot="0">
            <a:off x="-2683060" y="2322290"/>
            <a:ext cx="11382007" cy="514349"/>
          </a:xfrm>
          <a:prstGeom prst="rect">
            <a:avLst/>
          </a:prstGeom>
        </p:spPr>
        <p:txBody>
          <a:bodyPr anchor="t" rtlCol="false" tIns="0" lIns="0" bIns="0" rIns="0">
            <a:spAutoFit/>
          </a:bodyPr>
          <a:lstStyle/>
          <a:p>
            <a:pPr algn="ctr">
              <a:lnSpc>
                <a:spcPts val="4200"/>
              </a:lnSpc>
            </a:pPr>
            <a:r>
              <a:rPr lang="en-US" sz="3000" b="true">
                <a:solidFill>
                  <a:srgbClr val="17726D"/>
                </a:solidFill>
                <a:latin typeface="Open Sans 2 Bold"/>
                <a:ea typeface="Open Sans 2 Bold"/>
                <a:cs typeface="Open Sans 2 Bold"/>
                <a:sym typeface="Open Sans 2 Bold"/>
              </a:rPr>
              <a:t>Correlation Heatmap</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DAGdptnp0mE</dc:identifier>
  <dcterms:modified xsi:type="dcterms:W3CDTF">2011-08-01T06:04:30Z</dcterms:modified>
  <cp:revision>1</cp:revision>
  <dc:title>Portfolio_DSF_35_0_Data_Science_Linnerud_Dewi Yuliana</dc:title>
</cp:coreProperties>
</file>