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3"/>
  </p:notesMasterIdLst>
  <p:handoutMasterIdLst>
    <p:handoutMasterId r:id="rId34"/>
  </p:handoutMasterIdLst>
  <p:sldIdLst>
    <p:sldId id="312" r:id="rId5"/>
    <p:sldId id="282" r:id="rId6"/>
    <p:sldId id="323" r:id="rId7"/>
    <p:sldId id="336" r:id="rId8"/>
    <p:sldId id="337" r:id="rId9"/>
    <p:sldId id="338" r:id="rId10"/>
    <p:sldId id="325" r:id="rId11"/>
    <p:sldId id="326" r:id="rId12"/>
    <p:sldId id="347" r:id="rId13"/>
    <p:sldId id="355" r:id="rId14"/>
    <p:sldId id="356" r:id="rId15"/>
    <p:sldId id="357" r:id="rId16"/>
    <p:sldId id="327" r:id="rId17"/>
    <p:sldId id="321" r:id="rId18"/>
    <p:sldId id="328" r:id="rId19"/>
    <p:sldId id="359" r:id="rId20"/>
    <p:sldId id="352" r:id="rId21"/>
    <p:sldId id="353" r:id="rId22"/>
    <p:sldId id="354" r:id="rId23"/>
    <p:sldId id="329" r:id="rId24"/>
    <p:sldId id="315" r:id="rId25"/>
    <p:sldId id="330" r:id="rId26"/>
    <p:sldId id="331" r:id="rId27"/>
    <p:sldId id="332" r:id="rId28"/>
    <p:sldId id="335" r:id="rId29"/>
    <p:sldId id="333" r:id="rId30"/>
    <p:sldId id="334" r:id="rId31"/>
    <p:sldId id="297" r:id="rId3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102" d="100"/>
          <a:sy n="102" d="100"/>
        </p:scale>
        <p:origin x="870" y="1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6BF26-350C-894D-C05D-E0A9B5040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DA1A1-3B3B-47FC-11D1-52151F960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3AE48-0A76-8892-2202-8478B158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6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0F17-3FD1-C3A0-8CEE-B358A0412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4BA8B-FFAF-93C1-7929-38CE33D13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773AFC-DABC-C066-CFB0-9BDBC126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7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31FAC-656D-1EEB-F446-5722DDE60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6449C-A119-DA74-262E-ACA2D3FDD4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E978CA-CECB-D6ED-8D33-50C955F7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3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F1814-2AF1-2DC1-43FA-62607DD29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D6C920-5247-C3D3-A9AF-E1CBEC623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68E36-8F35-0643-6EBC-6161CD0B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4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B45DB-505D-22BC-D2F3-9781F71B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1FE6C-8E22-C05B-21D4-36ED568FC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A1547-B779-8234-F926-1F825209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2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Virtualisasi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3A357-D181-F1D2-893E-D11C4E49D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94E-4D2E-01CB-0FE4-D4DD94D4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7F2D0-C52E-C537-5405-73C0CD061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Traditional and Virtual Architecture | Download Scientific Diagram">
            <a:extLst>
              <a:ext uri="{FF2B5EF4-FFF2-40B4-BE49-F238E27FC236}">
                <a16:creationId xmlns:a16="http://schemas.microsoft.com/office/drawing/2014/main" id="{F00C3284-9AF8-474E-F120-9D9F00D2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20" y="2180025"/>
            <a:ext cx="7363218" cy="42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51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7D5D-1F78-16A4-930D-EE101C23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F583-5B2C-ED03-8642-92286E7BE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1567" y="2303029"/>
            <a:ext cx="4544458" cy="349769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di install di CPU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di install</a:t>
            </a:r>
          </a:p>
          <a:p>
            <a:r>
              <a:rPr lang="en-US" dirty="0">
                <a:solidFill>
                  <a:schemeClr val="tx1"/>
                </a:solidFill>
              </a:rPr>
              <a:t>Tidak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system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bersamaan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Jika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OS yang lain, OS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dimatikan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dahulu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4CAF-9FF6-217E-7A4C-703718F8C2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7147E-E02A-0069-16CD-03A1291F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65" y="2637218"/>
            <a:ext cx="272453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6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638E-548E-676D-B97D-327A21FD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0E52-E58A-9BAD-C8FE-3D3CD0EA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8895" y="2303029"/>
            <a:ext cx="4007130" cy="349769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Mengizinkan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menginstall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OS di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Kita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OS yang </a:t>
            </a:r>
            <a:r>
              <a:rPr lang="en-US" dirty="0" err="1">
                <a:solidFill>
                  <a:schemeClr val="tx1"/>
                </a:solidFill>
              </a:rPr>
              <a:t>berbeda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Layer pada </a:t>
            </a:r>
            <a:r>
              <a:rPr lang="en-US" dirty="0" err="1">
                <a:solidFill>
                  <a:schemeClr val="tx1"/>
                </a:solidFill>
              </a:rPr>
              <a:t>virtualisasi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Hypervisor,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pengawas</a:t>
            </a:r>
            <a:r>
              <a:rPr lang="en-US" dirty="0">
                <a:solidFill>
                  <a:schemeClr val="tx1"/>
                </a:solidFill>
              </a:rPr>
              <a:t> pada virtual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macam</a:t>
            </a:r>
            <a:r>
              <a:rPr lang="en-US" dirty="0">
                <a:solidFill>
                  <a:schemeClr val="tx1"/>
                </a:solidFill>
              </a:rPr>
              <a:t> OS yang di install pada layer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berkomunikasi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yang lain.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E9703-A0C3-96D5-1E04-3B1817F55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A32E5-CCCD-B6F5-02F8-A5766B7E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94" y="2505827"/>
            <a:ext cx="255305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0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A19C2-86F4-3A25-651B-7DDE98C7B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2947-229F-B5F0-C5EC-9F18A0A2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&amp; </a:t>
            </a:r>
            <a:r>
              <a:rPr lang="en-US" dirty="0" err="1"/>
              <a:t>Komponen</a:t>
            </a:r>
            <a:r>
              <a:rPr lang="en-US" dirty="0"/>
              <a:t> Utama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6A4E7D04-D31E-624F-43B4-90A1085161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34432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 err="1"/>
              <a:t>HyperVisor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875463" cy="396159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Perangkat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lunak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atau</a:t>
            </a:r>
            <a:r>
              <a:rPr lang="es-ES" dirty="0">
                <a:solidFill>
                  <a:schemeClr val="tx1"/>
                </a:solidFill>
              </a:rPr>
              <a:t> firmware yang </a:t>
            </a:r>
            <a:r>
              <a:rPr lang="es-ES" dirty="0" err="1">
                <a:solidFill>
                  <a:schemeClr val="tx1"/>
                </a:solidFill>
              </a:rPr>
              <a:t>bertugas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menciptakan</a:t>
            </a:r>
            <a:r>
              <a:rPr lang="es-ES" dirty="0">
                <a:solidFill>
                  <a:schemeClr val="tx1"/>
                </a:solidFill>
              </a:rPr>
              <a:t> dan </a:t>
            </a:r>
            <a:r>
              <a:rPr lang="es-ES" dirty="0" err="1">
                <a:solidFill>
                  <a:schemeClr val="tx1"/>
                </a:solidFill>
              </a:rPr>
              <a:t>mengelola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mesin</a:t>
            </a:r>
            <a:r>
              <a:rPr lang="es-ES" dirty="0">
                <a:solidFill>
                  <a:schemeClr val="tx1"/>
                </a:solidFill>
              </a:rPr>
              <a:t> virtual (VM)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Type 1 ( Bare-Metal ) </a:t>
            </a:r>
          </a:p>
          <a:p>
            <a:pPr marL="1138428" lvl="2" indent="-342900"/>
            <a:r>
              <a:rPr lang="en-US" dirty="0">
                <a:solidFill>
                  <a:schemeClr val="tx1"/>
                </a:solidFill>
              </a:rPr>
              <a:t>Hypervisor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lunak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firmware yang </a:t>
            </a:r>
            <a:r>
              <a:rPr lang="en-US" dirty="0" err="1">
                <a:solidFill>
                  <a:schemeClr val="tx1"/>
                </a:solidFill>
              </a:rPr>
              <a:t>bertugas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mengelola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virtual (VM). </a:t>
            </a:r>
            <a:r>
              <a:rPr lang="en-US" dirty="0" err="1">
                <a:solidFill>
                  <a:schemeClr val="tx1"/>
                </a:solidFill>
              </a:rPr>
              <a:t>Berjalan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host. </a:t>
            </a:r>
          </a:p>
          <a:p>
            <a:pPr marL="1138428" lvl="2" indent="-342900"/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ProxMox</a:t>
            </a:r>
            <a:r>
              <a:rPr lang="en-US" dirty="0">
                <a:solidFill>
                  <a:schemeClr val="tx1"/>
                </a:solidFill>
              </a:rPr>
              <a:t>, VMware </a:t>
            </a:r>
            <a:r>
              <a:rPr lang="en-US" dirty="0" err="1">
                <a:solidFill>
                  <a:schemeClr val="tx1"/>
                </a:solidFill>
              </a:rPr>
              <a:t>ESXi</a:t>
            </a:r>
            <a:r>
              <a:rPr lang="en-US" dirty="0">
                <a:solidFill>
                  <a:schemeClr val="tx1"/>
                </a:solidFill>
              </a:rPr>
              <a:t>, Microsoft Hyper-V, KVM.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Type 2( Hosted )</a:t>
            </a:r>
          </a:p>
          <a:p>
            <a:pPr marL="1138428" lvl="2" indent="-342900"/>
            <a:r>
              <a:rPr lang="en-US" dirty="0" err="1">
                <a:solidFill>
                  <a:schemeClr val="tx1"/>
                </a:solidFill>
              </a:rPr>
              <a:t>Berjalan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host (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Windows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Linux). </a:t>
            </a:r>
          </a:p>
          <a:p>
            <a:pPr marL="1138428" lvl="2" indent="-342900"/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: Oracle VirtualBox, VMware Workstation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AB9C-34E7-CEF8-5028-5992DBE2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7D8B-A6FC-2A7E-AE99-831942E0D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875463" cy="3961593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komputasi</a:t>
            </a:r>
            <a:r>
              <a:rPr lang="en-US" dirty="0">
                <a:solidFill>
                  <a:schemeClr val="tx1"/>
                </a:solidFill>
              </a:rPr>
              <a:t> virtual yang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seolah-olah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berjalan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VM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guest ( Windows 11, Linux Ubuntu )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Alokasi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( CPU, RAM, Storage 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603A0-70C9-1371-F2D0-9AE4D7589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4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70EE-30D8-AA9D-FD15-0868D7559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0CE2-6152-23A1-A343-FD9EDFDB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Virtual Machine (VM)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699EB8BD-DBED-0AE7-AAE2-7206FA9EB41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64229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F475C-20D7-BFD9-7A29-2F17AB9E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F0E6-0861-7984-4702-A657105E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Partisi (</a:t>
            </a:r>
            <a:r>
              <a:rPr lang="en-US" dirty="0" err="1"/>
              <a:t>komponen</a:t>
            </a:r>
            <a:r>
              <a:rPr lang="en-US" dirty="0"/>
              <a:t> 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EA7A-BD74-1AB5-5516-BB23D47DB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system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Membagi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virtual yang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Artinya</a:t>
            </a:r>
            <a:r>
              <a:rPr lang="en-US" dirty="0">
                <a:solidFill>
                  <a:schemeClr val="tx1"/>
                </a:solidFill>
              </a:rPr>
              <a:t>: Satu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dipartisi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VM.</a:t>
            </a:r>
          </a:p>
          <a:p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berjalan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bersamaan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F6BAE-DDB8-66AD-0860-D37EE3778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9F988-FBF5-740F-5F49-25977B71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32" y="4644034"/>
            <a:ext cx="200052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A2AE4-EF0E-A543-5AE9-AF1D91ABB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4DED-FDCC-6A14-8819-01523FAD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Isolasi</a:t>
            </a:r>
            <a:r>
              <a:rPr lang="en-US" dirty="0"/>
              <a:t> (</a:t>
            </a:r>
            <a:r>
              <a:rPr lang="en-US" dirty="0" err="1"/>
              <a:t>komponen</a:t>
            </a:r>
            <a:r>
              <a:rPr lang="en-US" dirty="0"/>
              <a:t> 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7869-FFEC-602F-0337-9B71179B27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39725" indent="-339725"/>
            <a:r>
              <a:rPr lang="en-US" dirty="0" err="1">
                <a:solidFill>
                  <a:schemeClr val="tx1"/>
                </a:solidFill>
              </a:rPr>
              <a:t>Kesalahan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isolasi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keamanan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atur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tingkat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keras</a:t>
            </a:r>
            <a:endParaRPr lang="en-US" dirty="0">
              <a:solidFill>
                <a:schemeClr val="tx1"/>
              </a:solidFill>
            </a:endParaRPr>
          </a:p>
          <a:p>
            <a:pPr marL="339725" indent="-339725"/>
            <a:r>
              <a:rPr lang="en-US" dirty="0">
                <a:solidFill>
                  <a:schemeClr val="tx1"/>
                </a:solidFill>
              </a:rPr>
              <a:t>Dapat </a:t>
            </a:r>
            <a:r>
              <a:rPr lang="en-US" dirty="0" err="1">
                <a:solidFill>
                  <a:schemeClr val="tx1"/>
                </a:solidFill>
              </a:rPr>
              <a:t>mengontrol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mempertahankan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kinerja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virtual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39725" lvl="0" indent="-33972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</a:rPr>
              <a:t>Artinya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Setiap</a:t>
            </a:r>
            <a:r>
              <a:rPr lang="en-US" altLang="en-US" dirty="0">
                <a:solidFill>
                  <a:schemeClr val="tx1"/>
                </a:solidFill>
              </a:rPr>
              <a:t> VM </a:t>
            </a:r>
            <a:r>
              <a:rPr lang="en-US" altLang="en-US" dirty="0" err="1">
                <a:solidFill>
                  <a:schemeClr val="tx1"/>
                </a:solidFill>
              </a:rPr>
              <a:t>bekerja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secara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independen</a:t>
            </a:r>
            <a:r>
              <a:rPr lang="en-US" altLang="en-US" dirty="0">
                <a:solidFill>
                  <a:schemeClr val="tx1"/>
                </a:solidFill>
              </a:rPr>
              <a:t> dan </a:t>
            </a:r>
            <a:r>
              <a:rPr lang="en-US" altLang="en-US" dirty="0" err="1">
                <a:solidFill>
                  <a:schemeClr val="tx1"/>
                </a:solidFill>
              </a:rPr>
              <a:t>tidak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memengaruhi</a:t>
            </a:r>
            <a:r>
              <a:rPr lang="en-US" altLang="en-US" dirty="0">
                <a:solidFill>
                  <a:schemeClr val="tx1"/>
                </a:solidFill>
              </a:rPr>
              <a:t> VM lain.</a:t>
            </a:r>
          </a:p>
          <a:p>
            <a:pPr marL="339725" lvl="0" indent="-33972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</a:rPr>
              <a:t>Fungsi</a:t>
            </a:r>
            <a:r>
              <a:rPr lang="en-US" altLang="en-US" dirty="0">
                <a:solidFill>
                  <a:schemeClr val="tx1"/>
                </a:solidFill>
              </a:rPr>
              <a:t>: Jika </a:t>
            </a:r>
            <a:r>
              <a:rPr lang="en-US" altLang="en-US" dirty="0" err="1">
                <a:solidFill>
                  <a:schemeClr val="tx1"/>
                </a:solidFill>
              </a:rPr>
              <a:t>satu</a:t>
            </a:r>
            <a:r>
              <a:rPr lang="en-US" altLang="en-US" dirty="0">
                <a:solidFill>
                  <a:schemeClr val="tx1"/>
                </a:solidFill>
              </a:rPr>
              <a:t> VM crash </a:t>
            </a:r>
            <a:r>
              <a:rPr lang="en-US" altLang="en-US" dirty="0" err="1">
                <a:solidFill>
                  <a:schemeClr val="tx1"/>
                </a:solidFill>
              </a:rPr>
              <a:t>atau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terkena</a:t>
            </a:r>
            <a:r>
              <a:rPr lang="en-US" altLang="en-US" dirty="0">
                <a:solidFill>
                  <a:schemeClr val="tx1"/>
                </a:solidFill>
              </a:rPr>
              <a:t> malware, VM lain </a:t>
            </a:r>
            <a:r>
              <a:rPr lang="en-US" altLang="en-US" dirty="0" err="1">
                <a:solidFill>
                  <a:schemeClr val="tx1"/>
                </a:solidFill>
              </a:rPr>
              <a:t>tetap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aman</a:t>
            </a:r>
            <a:r>
              <a:rPr lang="en-US" altLang="en-US" dirty="0">
                <a:solidFill>
                  <a:schemeClr val="tx1"/>
                </a:solidFill>
              </a:rPr>
              <a:t> dan </a:t>
            </a:r>
            <a:r>
              <a:rPr lang="en-US" altLang="en-US" dirty="0" err="1">
                <a:solidFill>
                  <a:schemeClr val="tx1"/>
                </a:solidFill>
              </a:rPr>
              <a:t>tidak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terganggu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marL="339725" indent="-339725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7BA8E-C082-95AA-F732-8E26289D71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5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7500-BC3C-EEB8-E515-68C54AEF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80F2-050E-E656-8830-59379105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r>
              <a:rPr lang="en-US" dirty="0"/>
              <a:t> (</a:t>
            </a:r>
            <a:r>
              <a:rPr lang="en-US" dirty="0" err="1"/>
              <a:t>komponen</a:t>
            </a:r>
            <a:r>
              <a:rPr lang="en-US" dirty="0"/>
              <a:t> 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8BC-CD33-6800-C46A-1730E262D4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 </a:t>
            </a:r>
            <a:r>
              <a:rPr lang="en-US" dirty="0" err="1">
                <a:solidFill>
                  <a:schemeClr val="tx1"/>
                </a:solidFill>
              </a:rPr>
              <a:t>terakhir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utuh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virtual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r>
              <a:rPr lang="en-US" dirty="0" err="1">
                <a:solidFill>
                  <a:schemeClr val="tx1"/>
                </a:solidFill>
              </a:rPr>
              <a:t>Mengopi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memindahkan</a:t>
            </a:r>
            <a:r>
              <a:rPr lang="en-US" dirty="0">
                <a:solidFill>
                  <a:schemeClr val="tx1"/>
                </a:solidFill>
              </a:rPr>
              <a:t> virtual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semudah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mengopi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memindahkan</a:t>
            </a:r>
            <a:r>
              <a:rPr lang="en-US" dirty="0">
                <a:solidFill>
                  <a:schemeClr val="tx1"/>
                </a:solidFill>
              </a:rPr>
              <a:t> file.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Artinya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status dan </a:t>
            </a:r>
            <a:r>
              <a:rPr lang="en-US" dirty="0" err="1">
                <a:solidFill>
                  <a:schemeClr val="tx1"/>
                </a:solidFill>
              </a:rPr>
              <a:t>konfigurasi</a:t>
            </a:r>
            <a:r>
              <a:rPr lang="en-US" dirty="0">
                <a:solidFill>
                  <a:schemeClr val="tx1"/>
                </a:solidFill>
              </a:rPr>
              <a:t> VM </a:t>
            </a:r>
            <a:r>
              <a:rPr lang="en-US" dirty="0" err="1">
                <a:solidFill>
                  <a:schemeClr val="tx1"/>
                </a:solidFill>
              </a:rPr>
              <a:t>dibungkus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folder.</a:t>
            </a:r>
          </a:p>
          <a:p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Memudahkan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pemindahan</a:t>
            </a:r>
            <a:r>
              <a:rPr lang="en-US" dirty="0">
                <a:solidFill>
                  <a:schemeClr val="tx1"/>
                </a:solidFill>
              </a:rPr>
              <a:t>, backup, dan </a:t>
            </a:r>
            <a:r>
              <a:rPr lang="en-US" dirty="0" err="1">
                <a:solidFill>
                  <a:schemeClr val="tx1"/>
                </a:solidFill>
              </a:rPr>
              <a:t>replikasi</a:t>
            </a:r>
            <a:r>
              <a:rPr lang="en-US" dirty="0">
                <a:solidFill>
                  <a:schemeClr val="tx1"/>
                </a:solidFill>
              </a:rPr>
              <a:t> VM.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61C28-EDE1-098D-0451-0F7FD4EDB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171" name="Picture 3" descr="Windows 11 Drive Icon by kevinrizkipratama124 on DeviantArt">
            <a:extLst>
              <a:ext uri="{FF2B5EF4-FFF2-40B4-BE49-F238E27FC236}">
                <a16:creationId xmlns:a16="http://schemas.microsoft.com/office/drawing/2014/main" id="{BF891183-E852-4632-CE44-2648233EA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339" y="5131632"/>
            <a:ext cx="2139885" cy="213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4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494" y="3925031"/>
            <a:ext cx="7965460" cy="2372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Virtualisasi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pembuatan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entitas</a:t>
            </a:r>
            <a:r>
              <a:rPr lang="en-US" dirty="0">
                <a:solidFill>
                  <a:schemeClr val="tx1"/>
                </a:solidFill>
              </a:rPr>
              <a:t> virtual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kata lain, </a:t>
            </a:r>
            <a:r>
              <a:rPr lang="en-US" dirty="0" err="1">
                <a:solidFill>
                  <a:schemeClr val="tx1"/>
                </a:solidFill>
              </a:rPr>
              <a:t>virtualisasi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versi</a:t>
            </a:r>
            <a:r>
              <a:rPr lang="en-US" dirty="0">
                <a:solidFill>
                  <a:schemeClr val="tx1"/>
                </a:solidFill>
              </a:rPr>
              <a:t> digital (virtual)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sesuatu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biasanya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bersifat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server,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penyimpanan</a:t>
            </a:r>
            <a:r>
              <a:rPr lang="en-US" dirty="0">
                <a:solidFill>
                  <a:schemeClr val="tx1"/>
                </a:solidFill>
              </a:rPr>
              <a:t> (storage),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sv-SE" dirty="0">
                <a:solidFill>
                  <a:schemeClr val="tx1"/>
                </a:solidFill>
              </a:rPr>
              <a:t>Memungkinkan pengguna menjalankan sistem operasi atau aplikasi dalam lingkungan terisolasi tanpa bergantung pada perangkat keras spesifik.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Virtualisasi dalam Komputer: Pengertian dan Fungsi - Teknik Komputer &amp;  Jaringan">
            <a:extLst>
              <a:ext uri="{FF2B5EF4-FFF2-40B4-BE49-F238E27FC236}">
                <a16:creationId xmlns:a16="http://schemas.microsoft.com/office/drawing/2014/main" id="{03AB68CE-4825-604B-8F72-E6728B52E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11" y="2149387"/>
            <a:ext cx="2391266" cy="163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28D8-514A-7D25-23CA-DC6551F10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CC0E-148B-DE07-9549-3EE2D539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pPr algn="ctr"/>
            <a:r>
              <a:rPr lang="en-US" dirty="0" err="1"/>
              <a:t>Tantangan</a:t>
            </a:r>
            <a:r>
              <a:rPr lang="en-US" dirty="0"/>
              <a:t> &amp; Batasan </a:t>
            </a:r>
            <a:r>
              <a:rPr lang="en-US" dirty="0" err="1"/>
              <a:t>Virtualisasi</a:t>
            </a:r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731342CA-88F8-3942-0939-FFFFFECF0A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38689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9F24D9-BECA-D6CC-5095-D1065B05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036" y="763570"/>
            <a:ext cx="8088197" cy="60944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Overhead Performa </a:t>
            </a:r>
          </a:p>
          <a:p>
            <a:r>
              <a:rPr lang="en-US" dirty="0">
                <a:solidFill>
                  <a:schemeClr val="tx1"/>
                </a:solidFill>
              </a:rPr>
              <a:t>Proses </a:t>
            </a:r>
            <a:r>
              <a:rPr lang="en-US" dirty="0" err="1">
                <a:solidFill>
                  <a:schemeClr val="tx1"/>
                </a:solidFill>
              </a:rPr>
              <a:t>virtualisasi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memerlukan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tambahan</a:t>
            </a:r>
            <a:r>
              <a:rPr lang="en-US" dirty="0">
                <a:solidFill>
                  <a:schemeClr val="tx1"/>
                </a:solidFill>
              </a:rPr>
              <a:t> (CPU, RAM)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hypervisor dan </a:t>
            </a:r>
            <a:r>
              <a:rPr lang="en-US" dirty="0" err="1">
                <a:solidFill>
                  <a:schemeClr val="tx1"/>
                </a:solidFill>
              </a:rPr>
              <a:t>mengelola</a:t>
            </a:r>
            <a:r>
              <a:rPr lang="en-US" dirty="0">
                <a:solidFill>
                  <a:schemeClr val="tx1"/>
                </a:solidFill>
              </a:rPr>
              <a:t> VM,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mengurangi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performa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keseluruhan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Kompleksitas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Pengelolaan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Mengatur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infrastruktur</a:t>
            </a:r>
            <a:r>
              <a:rPr lang="en-US" dirty="0">
                <a:solidFill>
                  <a:schemeClr val="tx1"/>
                </a:solidFill>
              </a:rPr>
              <a:t> virtual </a:t>
            </a:r>
            <a:r>
              <a:rPr lang="en-US" dirty="0" err="1">
                <a:solidFill>
                  <a:schemeClr val="tx1"/>
                </a:solidFill>
              </a:rPr>
              <a:t>memerlukan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pengetahuan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tentang</a:t>
            </a:r>
            <a:r>
              <a:rPr lang="en-US" dirty="0">
                <a:solidFill>
                  <a:schemeClr val="tx1"/>
                </a:solidFill>
              </a:rPr>
              <a:t> hypervisor,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, dan </a:t>
            </a:r>
            <a:r>
              <a:rPr lang="en-US" dirty="0" err="1">
                <a:solidFill>
                  <a:schemeClr val="tx1"/>
                </a:solidFill>
              </a:rPr>
              <a:t>alokasi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Ketergantungan</a:t>
            </a:r>
            <a:r>
              <a:rPr lang="en-US" b="1" dirty="0">
                <a:solidFill>
                  <a:schemeClr val="tx1"/>
                </a:solidFill>
              </a:rPr>
              <a:t> Pada Vendor </a:t>
            </a:r>
          </a:p>
          <a:p>
            <a:r>
              <a:rPr lang="en-US" dirty="0" err="1">
                <a:solidFill>
                  <a:schemeClr val="tx1"/>
                </a:solidFill>
              </a:rPr>
              <a:t>Penggunaan</a:t>
            </a:r>
            <a:r>
              <a:rPr lang="en-US" dirty="0">
                <a:solidFill>
                  <a:schemeClr val="tx1"/>
                </a:solidFill>
              </a:rPr>
              <a:t> platform </a:t>
            </a:r>
            <a:r>
              <a:rPr lang="en-US" dirty="0" err="1">
                <a:solidFill>
                  <a:schemeClr val="tx1"/>
                </a:solidFill>
              </a:rPr>
              <a:t>komersial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VMware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Microsoft Hyper-V)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ketergantungan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lisensi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ekosistem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tertentu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migrasi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platform lain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sulit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Resiko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Keamanan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Jika hypervisor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VM </a:t>
            </a:r>
            <a:r>
              <a:rPr lang="en-US" dirty="0" err="1">
                <a:solidFill>
                  <a:schemeClr val="tx1"/>
                </a:solidFill>
              </a:rPr>
              <a:t>rentan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serangan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virtual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terancam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Misalnya</a:t>
            </a:r>
            <a:r>
              <a:rPr lang="en-US" dirty="0">
                <a:solidFill>
                  <a:schemeClr val="tx1"/>
                </a:solidFill>
              </a:rPr>
              <a:t>, malware di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VM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mencoba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mengakses</a:t>
            </a:r>
            <a:r>
              <a:rPr lang="en-US" dirty="0">
                <a:solidFill>
                  <a:schemeClr val="tx1"/>
                </a:solidFill>
              </a:rPr>
              <a:t> VM lain.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DB89-AAAF-78D8-F030-9876FC4DE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12A7-DF0D-B49D-7D35-F0E9AC60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Virtual Machine &amp; Container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C8F04E7E-5CF2-A47E-9645-40014385040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469533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5C13E-443F-C60F-8973-64F31A77C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24EA-93E6-5EF3-5F39-3A3023B9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EADA-E1CC-489E-F29F-FD83B92C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186361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virtualisasi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dependensinya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dikemas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unit </a:t>
            </a:r>
            <a:r>
              <a:rPr lang="en-US" dirty="0" err="1">
                <a:solidFill>
                  <a:schemeClr val="tx1"/>
                </a:solidFill>
              </a:rPr>
              <a:t>terisolasi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namun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tetap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berbagi</a:t>
            </a:r>
            <a:r>
              <a:rPr lang="en-US" dirty="0">
                <a:solidFill>
                  <a:schemeClr val="tx1"/>
                </a:solidFill>
              </a:rPr>
              <a:t> kernel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host. </a:t>
            </a:r>
          </a:p>
          <a:p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dirty="0" err="1">
                <a:solidFill>
                  <a:schemeClr val="tx1"/>
                </a:solidFill>
              </a:rPr>
              <a:t>berjalan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container engine (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Docker) dan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konsisten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menginstal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terpisah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instance.</a:t>
            </a:r>
          </a:p>
          <a:p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: Docker, Kubernetes, Rancher, </a:t>
            </a:r>
            <a:r>
              <a:rPr lang="en-US" dirty="0" err="1">
                <a:solidFill>
                  <a:schemeClr val="tx1"/>
                </a:solidFill>
              </a:rPr>
              <a:t>Redhat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Openshift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Podman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A2C39-592C-63A5-A9CD-D5E261C5B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F8DD1-8339-2C99-99B6-B8EED7E4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13" y="4072379"/>
            <a:ext cx="4208494" cy="26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7C8D4-1991-0C43-6B04-7C88D757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DE3716-8A9A-1FC1-A488-9871C122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Virtual Machine &amp; Container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B30BF-70C2-B59F-08D6-2D08C47E0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9ADBE-BB8F-0C9F-0172-30492BC3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27" y="1657169"/>
            <a:ext cx="5852210" cy="46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2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9C9B-0DF7-7F83-8F08-1B02FE99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3290-0463-AF59-45CB-6BBEE6A1A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4897369" cy="396159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Virtual Machine </a:t>
            </a:r>
          </a:p>
          <a:p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berbeda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misal</a:t>
            </a:r>
            <a:r>
              <a:rPr lang="en-US" dirty="0">
                <a:solidFill>
                  <a:schemeClr val="tx1"/>
                </a:solidFill>
              </a:rPr>
              <a:t> Windows dan Linux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bersamaan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Pengujian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OS </a:t>
            </a:r>
            <a:r>
              <a:rPr lang="en-US" dirty="0" err="1">
                <a:solidFill>
                  <a:schemeClr val="tx1"/>
                </a:solidFill>
              </a:rPr>
              <a:t>berbeda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mengganggu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lama yang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kompatibel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OS </a:t>
            </a:r>
            <a:r>
              <a:rPr lang="en-US" dirty="0" err="1">
                <a:solidFill>
                  <a:schemeClr val="tx1"/>
                </a:solidFill>
              </a:rPr>
              <a:t>terbaru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Disaster recovery: backup dan restore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snapshot VM.</a:t>
            </a:r>
          </a:p>
          <a:p>
            <a:r>
              <a:rPr lang="en-US" dirty="0" err="1">
                <a:solidFill>
                  <a:schemeClr val="tx1"/>
                </a:solidFill>
              </a:rPr>
              <a:t>Infrastruktur</a:t>
            </a:r>
            <a:r>
              <a:rPr lang="en-US" dirty="0">
                <a:solidFill>
                  <a:schemeClr val="tx1"/>
                </a:solidFill>
              </a:rPr>
              <a:t> cloud: </a:t>
            </a:r>
            <a:r>
              <a:rPr lang="en-US" dirty="0" err="1">
                <a:solidFill>
                  <a:schemeClr val="tx1"/>
                </a:solidFill>
              </a:rPr>
              <a:t>penyedia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layanan</a:t>
            </a:r>
            <a:r>
              <a:rPr lang="en-US" dirty="0">
                <a:solidFill>
                  <a:schemeClr val="tx1"/>
                </a:solidFill>
              </a:rPr>
              <a:t> cloud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VM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menyediakan</a:t>
            </a:r>
            <a:r>
              <a:rPr lang="en-US" dirty="0">
                <a:solidFill>
                  <a:schemeClr val="tx1"/>
                </a:solidFill>
              </a:rPr>
              <a:t> server virtual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71A7D-B08F-BE1F-07A6-99EA6FE5C79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47933" y="2303028"/>
            <a:ext cx="4978093" cy="396159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</a:t>
            </a:r>
          </a:p>
          <a:p>
            <a:r>
              <a:rPr lang="en-US" dirty="0">
                <a:solidFill>
                  <a:schemeClr val="tx1"/>
                </a:solidFill>
              </a:rPr>
              <a:t>Deploy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microservices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efisien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di cloud. </a:t>
            </a:r>
          </a:p>
          <a:p>
            <a:r>
              <a:rPr lang="en-US" dirty="0">
                <a:solidFill>
                  <a:schemeClr val="tx1"/>
                </a:solidFill>
              </a:rPr>
              <a:t>Continuous Integration/Continuous Deployment (CI/CD): </a:t>
            </a:r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pipeline build dan test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konsisten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Migrasi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(dev, staging, production)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perubahan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konfigurasi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Menyederhanakan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distribusi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dependensi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misal</a:t>
            </a:r>
            <a:r>
              <a:rPr lang="en-US" dirty="0">
                <a:solidFill>
                  <a:schemeClr val="tx1"/>
                </a:solidFill>
              </a:rPr>
              <a:t> Docker Hub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berbagi</a:t>
            </a:r>
            <a:r>
              <a:rPr lang="en-US" dirty="0">
                <a:solidFill>
                  <a:schemeClr val="tx1"/>
                </a:solidFill>
              </a:rPr>
              <a:t> image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instance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paralel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skala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(web server, API, worker, </a:t>
            </a:r>
            <a:r>
              <a:rPr lang="en-US" dirty="0" err="1">
                <a:solidFill>
                  <a:schemeClr val="tx1"/>
                </a:solidFill>
              </a:rPr>
              <a:t>dsb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3805D-F924-04AF-BA68-59544785F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89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5A00-2774-E994-C774-428F32C3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14DE-E3F9-87C9-A047-61B3AD13B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875463" cy="194846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Virtualisasi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inti di </a:t>
            </a:r>
            <a:r>
              <a:rPr lang="en-US" dirty="0" err="1">
                <a:solidFill>
                  <a:schemeClr val="tx1"/>
                </a:solidFill>
              </a:rPr>
              <a:t>balik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layanan</a:t>
            </a:r>
            <a:r>
              <a:rPr lang="en-US" dirty="0">
                <a:solidFill>
                  <a:schemeClr val="tx1"/>
                </a:solidFill>
              </a:rPr>
              <a:t> cloud computing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AWS, Alibaba, Google Cloud, dan Microsoft Azure.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virtualisasi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penyedia</a:t>
            </a:r>
            <a:r>
              <a:rPr lang="en-US" dirty="0">
                <a:solidFill>
                  <a:schemeClr val="tx1"/>
                </a:solidFill>
              </a:rPr>
              <a:t> cloud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menawarkan</a:t>
            </a:r>
            <a:r>
              <a:rPr lang="en-US" dirty="0">
                <a:solidFill>
                  <a:schemeClr val="tx1"/>
                </a:solidFill>
              </a:rPr>
              <a:t> server virtual (VM)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diakses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dikelola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fleksibel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internet.</a:t>
            </a:r>
          </a:p>
          <a:p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: Google Workspace :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produktivitas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Dokumen</a:t>
            </a:r>
            <a:r>
              <a:rPr lang="en-US" dirty="0">
                <a:solidFill>
                  <a:schemeClr val="tx1"/>
                </a:solidFill>
              </a:rPr>
              <a:t>, Sheet) yang </a:t>
            </a:r>
            <a:r>
              <a:rPr lang="en-US" dirty="0" err="1">
                <a:solidFill>
                  <a:schemeClr val="tx1"/>
                </a:solidFill>
              </a:rPr>
              <a:t>diakses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browser—</a:t>
            </a:r>
            <a:r>
              <a:rPr lang="en-US" dirty="0" err="1">
                <a:solidFill>
                  <a:schemeClr val="tx1"/>
                </a:solidFill>
              </a:rPr>
              <a:t>berjalan</a:t>
            </a:r>
            <a:r>
              <a:rPr lang="en-US" dirty="0">
                <a:solidFill>
                  <a:schemeClr val="tx1"/>
                </a:solidFill>
              </a:rPr>
              <a:t> di server virtual di cloud.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A4DE4-9D03-D8FA-78DD-55F4705EE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7E40E-12F9-AEF0-DF2A-D7A1361AA039}"/>
              </a:ext>
            </a:extLst>
          </p:cNvPr>
          <p:cNvSpPr txBox="1"/>
          <p:nvPr/>
        </p:nvSpPr>
        <p:spPr>
          <a:xfrm>
            <a:off x="1550564" y="3846135"/>
            <a:ext cx="9450516" cy="2035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/>
                </a:solidFill>
                <a:latin typeface="+mj-lt"/>
              </a:rPr>
              <a:t>Virtual Desktop Infrastructure (VDI)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Perusahaan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: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desktop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Sekolah</a:t>
            </a:r>
            <a:r>
              <a:rPr lang="en-US" dirty="0"/>
              <a:t> &amp; </a:t>
            </a:r>
            <a:r>
              <a:rPr lang="en-US" dirty="0" err="1"/>
              <a:t>kampus</a:t>
            </a:r>
            <a:r>
              <a:rPr lang="en-US" dirty="0"/>
              <a:t>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lab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Contoh</a:t>
            </a:r>
            <a:r>
              <a:rPr lang="en-US" dirty="0"/>
              <a:t> platform: VMware Horizon, Citrix Virtual Apps &amp; Desktops.</a:t>
            </a:r>
          </a:p>
        </p:txBody>
      </p:sp>
    </p:spTree>
    <p:extLst>
      <p:ext uri="{BB962C8B-B14F-4D97-AF65-F5344CB8AC3E}">
        <p14:creationId xmlns:p14="http://schemas.microsoft.com/office/powerpoint/2010/main" val="351319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585F-2398-0081-3185-03033DC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Virtualisasi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4204-700A-F9BE-3836-8BE1B068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875463" cy="3961593"/>
          </a:xfrm>
        </p:spPr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virtual yang </a:t>
            </a:r>
            <a:r>
              <a:rPr lang="en-US" dirty="0" err="1">
                <a:solidFill>
                  <a:schemeClr val="tx1"/>
                </a:solidFill>
              </a:rPr>
              <a:t>sepenuhnya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dipisahkan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pembuatan</a:t>
            </a:r>
            <a:r>
              <a:rPr lang="en-US" dirty="0">
                <a:solidFill>
                  <a:schemeClr val="tx1"/>
                </a:solidFill>
              </a:rPr>
              <a:t> firewall, router, switch virtual. Cloud provider: </a:t>
            </a:r>
            <a:r>
              <a:rPr lang="en-US" dirty="0" err="1">
                <a:solidFill>
                  <a:schemeClr val="tx1"/>
                </a:solidFill>
              </a:rPr>
              <a:t>Menyediakan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virtual </a:t>
            </a:r>
            <a:r>
              <a:rPr lang="en-US" dirty="0" err="1">
                <a:solidFill>
                  <a:schemeClr val="tx1"/>
                </a:solidFill>
              </a:rPr>
              <a:t>terisolasi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klien</a:t>
            </a:r>
            <a:r>
              <a:rPr lang="en-US" dirty="0">
                <a:solidFill>
                  <a:schemeClr val="tx1"/>
                </a:solidFill>
              </a:rPr>
              <a:t>. DevOps: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uji </a:t>
            </a:r>
            <a:r>
              <a:rPr lang="en-US" dirty="0" err="1">
                <a:solidFill>
                  <a:schemeClr val="tx1"/>
                </a:solidFill>
              </a:rPr>
              <a:t>coba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simulasi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produksi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0B4-4789-7AFF-DB38-B831A5A3E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20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virtualisasi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virtualbox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5CB1-30AA-E0C6-30B4-7B46E4BB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4872-DB01-A080-DB71-B561B786A6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Efisiensi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Sumber</a:t>
            </a:r>
            <a:r>
              <a:rPr lang="en-US" b="1" dirty="0">
                <a:solidFill>
                  <a:schemeClr val="tx1"/>
                </a:solidFill>
              </a:rPr>
              <a:t> Daya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Memaksimalkan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penggunaan</a:t>
            </a:r>
            <a:r>
              <a:rPr lang="en-US" dirty="0">
                <a:solidFill>
                  <a:schemeClr val="tx1"/>
                </a:solidFill>
              </a:rPr>
              <a:t> CPU, RAM, dan storage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VM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server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Isolasi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Lingkungan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Membatasi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dampak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kesalahan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serangan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VM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memengaruhi</a:t>
            </a:r>
            <a:r>
              <a:rPr lang="en-US" dirty="0">
                <a:solidFill>
                  <a:schemeClr val="tx1"/>
                </a:solidFill>
              </a:rPr>
              <a:t> VM lain.</a:t>
            </a:r>
          </a:p>
          <a:p>
            <a:r>
              <a:rPr lang="en-US" b="1" dirty="0">
                <a:solidFill>
                  <a:schemeClr val="tx1"/>
                </a:solidFill>
              </a:rPr>
              <a:t>Fleksibilitas </a:t>
            </a:r>
            <a:r>
              <a:rPr lang="en-US" b="1" dirty="0" err="1">
                <a:solidFill>
                  <a:schemeClr val="tx1"/>
                </a:solidFill>
              </a:rPr>
              <a:t>Operasional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Memudahkan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risiko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kerusakan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infrastruktur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80A5-D62E-477E-5AEC-2405E87953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0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8031-4D8B-7E3A-AEC5-8E603C66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 dan </a:t>
            </a:r>
            <a:r>
              <a:rPr lang="en-US" dirty="0" err="1"/>
              <a:t>virtualisasi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78C3-23AE-35BF-8206-68066BD40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8209819" cy="349769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Emulator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program yang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dijalankan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system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platform </a:t>
            </a:r>
            <a:r>
              <a:rPr lang="en-US" dirty="0" err="1">
                <a:solidFill>
                  <a:schemeClr val="tx1"/>
                </a:solidFill>
              </a:rPr>
              <a:t>tertentu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dijalankan</a:t>
            </a:r>
            <a:r>
              <a:rPr lang="en-US" dirty="0">
                <a:solidFill>
                  <a:schemeClr val="tx1"/>
                </a:solidFill>
              </a:rPr>
              <a:t> pada system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platform </a:t>
            </a:r>
            <a:r>
              <a:rPr lang="en-US" dirty="0" err="1">
                <a:solidFill>
                  <a:schemeClr val="tx1"/>
                </a:solidFill>
              </a:rPr>
              <a:t>lainnya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benar-benar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berbeda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140-74FD-D551-C38C-A3ACFC2FF5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Konsep Dasar Virtualisasi – School of Information Systems">
            <a:extLst>
              <a:ext uri="{FF2B5EF4-FFF2-40B4-BE49-F238E27FC236}">
                <a16:creationId xmlns:a16="http://schemas.microsoft.com/office/drawing/2014/main" id="{7A2937ED-A89F-0702-7F96-1499F8282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49" y="3309496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7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2645-0477-48DB-3947-B24D9F89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7524-383B-D3B4-D155-C1B0B88D09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Kelebihan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Tidak Mahal ( Jika </a:t>
            </a:r>
            <a:r>
              <a:rPr lang="en-US" dirty="0" err="1">
                <a:solidFill>
                  <a:schemeClr val="tx1"/>
                </a:solidFill>
              </a:rPr>
              <a:t>dibandingkan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aslinya</a:t>
            </a:r>
            <a:r>
              <a:rPr lang="en-US" dirty="0">
                <a:solidFill>
                  <a:schemeClr val="tx1"/>
                </a:solidFill>
              </a:rPr>
              <a:t>),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Fleksibel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konfigurasi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Hardware / Software </a:t>
            </a:r>
            <a:r>
              <a:rPr lang="en-US" dirty="0" err="1">
                <a:solidFill>
                  <a:schemeClr val="tx1"/>
                </a:solidFill>
              </a:rPr>
              <a:t>aslinya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Cukup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akurat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didapatkan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diunduh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Kekurangan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Lambat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Hardware </a:t>
            </a:r>
            <a:r>
              <a:rPr lang="en-US" dirty="0" err="1">
                <a:solidFill>
                  <a:schemeClr val="tx1"/>
                </a:solidFill>
              </a:rPr>
              <a:t>aslinya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umumnya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Kurang </a:t>
            </a:r>
            <a:r>
              <a:rPr lang="en-US" dirty="0" err="1">
                <a:solidFill>
                  <a:schemeClr val="tx1"/>
                </a:solidFill>
              </a:rPr>
              <a:t>akurat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BF4BD-0E02-21C9-2C3F-0A57A53AA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2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6F66F-B87A-F72C-648F-6B99F1485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225F-9493-03E7-82BC-1A7B50D1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Emulator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25DDA-5520-3671-CDC0-3D8A27EEA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4" name="Picture 10" descr="How to Download and Install BlueStacks on Windows 7, 8, 10">
            <a:extLst>
              <a:ext uri="{FF2B5EF4-FFF2-40B4-BE49-F238E27FC236}">
                <a16:creationId xmlns:a16="http://schemas.microsoft.com/office/drawing/2014/main" id="{F11084F3-8981-58BB-ACCC-1E439741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926" y="2205278"/>
            <a:ext cx="4375101" cy="248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tting Started with GNS3 | GNS3 Documentation">
            <a:extLst>
              <a:ext uri="{FF2B5EF4-FFF2-40B4-BE49-F238E27FC236}">
                <a16:creationId xmlns:a16="http://schemas.microsoft.com/office/drawing/2014/main" id="{81F4AEFC-6A3B-D9C7-F8E8-550FBD0B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50" y="2158628"/>
            <a:ext cx="4860847" cy="26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E66A-4791-9907-58F8-B0F7754A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– Jenis </a:t>
            </a:r>
            <a:r>
              <a:rPr lang="en-US" dirty="0" err="1"/>
              <a:t>Virtualisasi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786C-F1A9-AFE4-242E-C82F8B8AA2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Server Virtualization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server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virtual (VM)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optimalisasi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server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VM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berbeda</a:t>
            </a:r>
            <a:r>
              <a:rPr lang="en-US" dirty="0">
                <a:solidFill>
                  <a:schemeClr val="tx1"/>
                </a:solidFill>
              </a:rPr>
              <a:t> (Windows, Linux)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bersamaan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dirty="0">
                <a:solidFill>
                  <a:schemeClr val="tx1"/>
                </a:solidFill>
              </a:rPr>
              <a:t>Desktop Virtualization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Menyediakan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desktop virtual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diakses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pun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mengakses</a:t>
            </a:r>
            <a:r>
              <a:rPr lang="en-US" dirty="0">
                <a:solidFill>
                  <a:schemeClr val="tx1"/>
                </a:solidFill>
              </a:rPr>
              <a:t> lab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virtual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laptop </a:t>
            </a:r>
            <a:r>
              <a:rPr lang="en-US" dirty="0" err="1">
                <a:solidFill>
                  <a:schemeClr val="tx1"/>
                </a:solidFill>
              </a:rPr>
              <a:t>pribadi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praktikum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dirty="0">
                <a:solidFill>
                  <a:schemeClr val="tx1"/>
                </a:solidFill>
              </a:rPr>
              <a:t>Network Virtualization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logis</a:t>
            </a:r>
            <a:r>
              <a:rPr lang="en-US" dirty="0">
                <a:solidFill>
                  <a:schemeClr val="tx1"/>
                </a:solidFill>
              </a:rPr>
              <a:t> (virtual) di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infrastruktur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: Software-Defined Networking (SDN)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mengelola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dinamis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B4F0C-13CC-8B40-EB28-5B865188D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3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D766-12CB-720D-46F6-AE32FED7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– Jenis </a:t>
            </a:r>
            <a:r>
              <a:rPr lang="en-US" dirty="0" err="1"/>
              <a:t>Virtualisasi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CD25-2ADD-B42D-24B0-2BF9BFE82A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Application Virtualization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menginstalnya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host, </a:t>
            </a:r>
            <a:r>
              <a:rPr lang="en-US" dirty="0" err="1">
                <a:solidFill>
                  <a:schemeClr val="tx1"/>
                </a:solidFill>
              </a:rPr>
              <a:t>melainkan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terisolasi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22059-E619-2087-D954-E0FF0A675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1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5B4-5CA3-DA34-0977-F2F8A0AB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dual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7F1C-8324-4C7A-9BB3-616C6101A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dual boot, computer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system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bersamaan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pada system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sedang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dijalankan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BCFD0-32BE-969C-D30C-5C4399D6DA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 descr="How to Set Up a Dual Boot with Ubuntu and Windows | Step-by-step Guide">
            <a:extLst>
              <a:ext uri="{FF2B5EF4-FFF2-40B4-BE49-F238E27FC236}">
                <a16:creationId xmlns:a16="http://schemas.microsoft.com/office/drawing/2014/main" id="{6CE46997-9A25-BCB6-9DAF-FB3D1E74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87" y="3497345"/>
            <a:ext cx="3595167" cy="26963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4642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{335B7837-CD2F-4496-85C3-F55C3B775BD0}tf78438558_win32</Template>
  <TotalTime>2047</TotalTime>
  <Words>1269</Words>
  <Application>Microsoft Office PowerPoint</Application>
  <PresentationFormat>Widescreen</PresentationFormat>
  <Paragraphs>134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Sabon Next LT</vt:lpstr>
      <vt:lpstr>Custom</vt:lpstr>
      <vt:lpstr>Virtualisasi</vt:lpstr>
      <vt:lpstr>Introduction</vt:lpstr>
      <vt:lpstr>Tujuan</vt:lpstr>
      <vt:lpstr>Emulator dan virtualisasi </vt:lpstr>
      <vt:lpstr>Kelebihan dan kekurangan Emulator</vt:lpstr>
      <vt:lpstr>Contoh Emulator</vt:lpstr>
      <vt:lpstr>Jenis – Jenis Virtualisasi</vt:lpstr>
      <vt:lpstr>Jenis – Jenis Virtualisasi (2)</vt:lpstr>
      <vt:lpstr>Perbedaan dengan dual boot?</vt:lpstr>
      <vt:lpstr>Arsitektur </vt:lpstr>
      <vt:lpstr>Traditional architecture</vt:lpstr>
      <vt:lpstr>Virtual architecture</vt:lpstr>
      <vt:lpstr>Arsitektur &amp; Komponen Utama</vt:lpstr>
      <vt:lpstr>HyperVisor</vt:lpstr>
      <vt:lpstr>Virtual Machine</vt:lpstr>
      <vt:lpstr>Komponen Virtual Machine (VM)</vt:lpstr>
      <vt:lpstr>Partisi (komponen VM)</vt:lpstr>
      <vt:lpstr>Isolasi (komponen VM)</vt:lpstr>
      <vt:lpstr>Enkapsulasi (komponen VM)</vt:lpstr>
      <vt:lpstr>Tantangan &amp; Batasan Virtualisasi</vt:lpstr>
      <vt:lpstr>PowerPoint Presentation</vt:lpstr>
      <vt:lpstr>Perbandingan Virtual Machine &amp; Container</vt:lpstr>
      <vt:lpstr>Container</vt:lpstr>
      <vt:lpstr>Karakteristik Virtual Machine &amp; Container</vt:lpstr>
      <vt:lpstr>Contoh Penggunaan</vt:lpstr>
      <vt:lpstr>Cloud Computing</vt:lpstr>
      <vt:lpstr>Virtualisasi Jaringan</vt:lpstr>
      <vt:lpstr>Penerapan virtualisasi menggunakan virtualbox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 so</dc:creator>
  <cp:lastModifiedBy>ja so</cp:lastModifiedBy>
  <cp:revision>2</cp:revision>
  <dcterms:created xsi:type="dcterms:W3CDTF">2025-06-03T15:52:49Z</dcterms:created>
  <dcterms:modified xsi:type="dcterms:W3CDTF">2025-06-05T03:30:20Z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