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3E408-DC56-4353-85F1-B0E593BFA18C}" type="doc">
      <dgm:prSet loTypeId="urn:microsoft.com/office/officeart/2005/8/layout/b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EAB30A-5C8C-450F-9B49-C21EB5A546B0}">
      <dgm:prSet/>
      <dgm:spPr/>
      <dgm:t>
        <a:bodyPr/>
        <a:lstStyle/>
        <a:p>
          <a:r>
            <a:rPr lang="en-US" b="1"/>
            <a:t>Snow</a:t>
          </a:r>
          <a:r>
            <a:rPr lang="en-US"/>
            <a:t> As expected from EDA, compared to no snow conditions, odds of over 8min response time is increased 24% by 0~50mm snow and 47% by over 50mm snow.</a:t>
          </a:r>
        </a:p>
      </dgm:t>
    </dgm:pt>
    <dgm:pt modelId="{66D63D44-30E7-49D4-8E46-D40081B62FBA}" type="parTrans" cxnId="{3671ACE0-8186-4D90-9062-9D0AC1A85BE2}">
      <dgm:prSet/>
      <dgm:spPr/>
      <dgm:t>
        <a:bodyPr/>
        <a:lstStyle/>
        <a:p>
          <a:endParaRPr lang="en-US"/>
        </a:p>
      </dgm:t>
    </dgm:pt>
    <dgm:pt modelId="{400F00B6-D119-4831-A4ED-770F8A285C0A}" type="sibTrans" cxnId="{3671ACE0-8186-4D90-9062-9D0AC1A85BE2}">
      <dgm:prSet/>
      <dgm:spPr/>
      <dgm:t>
        <a:bodyPr/>
        <a:lstStyle/>
        <a:p>
          <a:endParaRPr lang="en-US"/>
        </a:p>
      </dgm:t>
    </dgm:pt>
    <dgm:pt modelId="{3B7D04AE-A0AB-455D-93C7-6786E31D9E1F}">
      <dgm:prSet/>
      <dgm:spPr/>
      <dgm:t>
        <a:bodyPr/>
        <a:lstStyle/>
        <a:p>
          <a:r>
            <a:rPr lang="en-US" b="1"/>
            <a:t>Season</a:t>
          </a:r>
          <a:r>
            <a:rPr lang="en-US"/>
            <a:t> Compared to Spring, Summer does not affect odds of over 8min response time but odds is increased in Fall by 6% and in Winter by 7%.</a:t>
          </a:r>
        </a:p>
      </dgm:t>
    </dgm:pt>
    <dgm:pt modelId="{C72A6FC8-30C2-438F-94E1-E702447A515A}" type="parTrans" cxnId="{816AAEAB-DABC-4C59-9C8E-84C624A124A4}">
      <dgm:prSet/>
      <dgm:spPr/>
      <dgm:t>
        <a:bodyPr/>
        <a:lstStyle/>
        <a:p>
          <a:endParaRPr lang="en-US"/>
        </a:p>
      </dgm:t>
    </dgm:pt>
    <dgm:pt modelId="{C412D028-E800-47BA-ABF3-8886A9B47548}" type="sibTrans" cxnId="{816AAEAB-DABC-4C59-9C8E-84C624A124A4}">
      <dgm:prSet/>
      <dgm:spPr/>
      <dgm:t>
        <a:bodyPr/>
        <a:lstStyle/>
        <a:p>
          <a:endParaRPr lang="en-US"/>
        </a:p>
      </dgm:t>
    </dgm:pt>
    <dgm:pt modelId="{0FAA7B4F-A979-41E5-B638-042B15885B18}">
      <dgm:prSet/>
      <dgm:spPr/>
      <dgm:t>
        <a:bodyPr/>
        <a:lstStyle/>
        <a:p>
          <a:r>
            <a:rPr lang="en-US" b="1"/>
            <a:t>Rain</a:t>
          </a:r>
          <a:r>
            <a:rPr lang="en-US"/>
            <a:t> Statistically significant result was not obtained from rain variable and it matches the result of EDA.</a:t>
          </a:r>
        </a:p>
      </dgm:t>
    </dgm:pt>
    <dgm:pt modelId="{494EC3EA-5CCF-4B84-8BE2-0847F4B68D14}" type="parTrans" cxnId="{3CBE1E36-A1D5-49EF-B868-6C46CFA8FABE}">
      <dgm:prSet/>
      <dgm:spPr/>
      <dgm:t>
        <a:bodyPr/>
        <a:lstStyle/>
        <a:p>
          <a:endParaRPr lang="en-US"/>
        </a:p>
      </dgm:t>
    </dgm:pt>
    <dgm:pt modelId="{51C0E9FB-22C0-4A68-9A1A-9A8523C72872}" type="sibTrans" cxnId="{3CBE1E36-A1D5-49EF-B868-6C46CFA8FABE}">
      <dgm:prSet/>
      <dgm:spPr/>
      <dgm:t>
        <a:bodyPr/>
        <a:lstStyle/>
        <a:p>
          <a:endParaRPr lang="en-US"/>
        </a:p>
      </dgm:t>
    </dgm:pt>
    <dgm:pt modelId="{D0DA9F38-51BA-4B6D-83BB-64084D9D1917}">
      <dgm:prSet/>
      <dgm:spPr/>
      <dgm:t>
        <a:bodyPr/>
        <a:lstStyle/>
        <a:p>
          <a:r>
            <a:rPr lang="en-US" b="1"/>
            <a:t>Hour of the day</a:t>
          </a:r>
          <a:r>
            <a:rPr lang="en-US"/>
            <a:t> In reference to night, odds of over 8min response time is increased at dawn by 26%, in the morning by 37% and in the afternoon by 35%.</a:t>
          </a:r>
        </a:p>
      </dgm:t>
    </dgm:pt>
    <dgm:pt modelId="{76524B48-F40B-4AE3-9B90-A9EF97B101CF}" type="parTrans" cxnId="{9F0EB42F-3BDB-477B-B7E9-8267E96DCF7D}">
      <dgm:prSet/>
      <dgm:spPr/>
      <dgm:t>
        <a:bodyPr/>
        <a:lstStyle/>
        <a:p>
          <a:endParaRPr lang="en-US"/>
        </a:p>
      </dgm:t>
    </dgm:pt>
    <dgm:pt modelId="{539ED463-F22C-48A3-BAC9-21BC9320A245}" type="sibTrans" cxnId="{9F0EB42F-3BDB-477B-B7E9-8267E96DCF7D}">
      <dgm:prSet/>
      <dgm:spPr/>
      <dgm:t>
        <a:bodyPr/>
        <a:lstStyle/>
        <a:p>
          <a:endParaRPr lang="en-US"/>
        </a:p>
      </dgm:t>
    </dgm:pt>
    <dgm:pt modelId="{7D25F4A3-F616-4D6D-B129-0E7DA227E28D}" type="pres">
      <dgm:prSet presAssocID="{AD93E408-DC56-4353-85F1-B0E593BFA18C}" presName="Name0" presStyleCnt="0">
        <dgm:presLayoutVars>
          <dgm:dir/>
          <dgm:resizeHandles/>
        </dgm:presLayoutVars>
      </dgm:prSet>
      <dgm:spPr/>
    </dgm:pt>
    <dgm:pt modelId="{7BD08586-8E50-447A-B2F4-A6D2C239CEA7}" type="pres">
      <dgm:prSet presAssocID="{DAEAB30A-5C8C-450F-9B49-C21EB5A546B0}" presName="compNode" presStyleCnt="0"/>
      <dgm:spPr/>
    </dgm:pt>
    <dgm:pt modelId="{257D95D4-CDD9-4922-8319-F0DFB9E10935}" type="pres">
      <dgm:prSet presAssocID="{DAEAB30A-5C8C-450F-9B49-C21EB5A546B0}" presName="dummyConnPt" presStyleCnt="0"/>
      <dgm:spPr/>
    </dgm:pt>
    <dgm:pt modelId="{1FD402EC-9024-4320-92A8-7F55C4AE6421}" type="pres">
      <dgm:prSet presAssocID="{DAEAB30A-5C8C-450F-9B49-C21EB5A546B0}" presName="node" presStyleLbl="node1" presStyleIdx="0" presStyleCnt="4">
        <dgm:presLayoutVars>
          <dgm:bulletEnabled val="1"/>
        </dgm:presLayoutVars>
      </dgm:prSet>
      <dgm:spPr/>
    </dgm:pt>
    <dgm:pt modelId="{EFEFB002-BCEB-4FB1-ABEE-1D37B2EBD162}" type="pres">
      <dgm:prSet presAssocID="{400F00B6-D119-4831-A4ED-770F8A285C0A}" presName="sibTrans" presStyleLbl="bgSibTrans2D1" presStyleIdx="0" presStyleCnt="3"/>
      <dgm:spPr/>
    </dgm:pt>
    <dgm:pt modelId="{7042B4E3-81A3-4295-AF18-6264D7F263C7}" type="pres">
      <dgm:prSet presAssocID="{3B7D04AE-A0AB-455D-93C7-6786E31D9E1F}" presName="compNode" presStyleCnt="0"/>
      <dgm:spPr/>
    </dgm:pt>
    <dgm:pt modelId="{69CE3AD5-7059-458C-8F6E-F7183FA25971}" type="pres">
      <dgm:prSet presAssocID="{3B7D04AE-A0AB-455D-93C7-6786E31D9E1F}" presName="dummyConnPt" presStyleCnt="0"/>
      <dgm:spPr/>
    </dgm:pt>
    <dgm:pt modelId="{0A27FBAB-B11B-4477-9953-EEB88BFD8B28}" type="pres">
      <dgm:prSet presAssocID="{3B7D04AE-A0AB-455D-93C7-6786E31D9E1F}" presName="node" presStyleLbl="node1" presStyleIdx="1" presStyleCnt="4">
        <dgm:presLayoutVars>
          <dgm:bulletEnabled val="1"/>
        </dgm:presLayoutVars>
      </dgm:prSet>
      <dgm:spPr/>
    </dgm:pt>
    <dgm:pt modelId="{5ED18587-4C3E-49AF-A991-557950F26A3C}" type="pres">
      <dgm:prSet presAssocID="{C412D028-E800-47BA-ABF3-8886A9B47548}" presName="sibTrans" presStyleLbl="bgSibTrans2D1" presStyleIdx="1" presStyleCnt="3"/>
      <dgm:spPr/>
    </dgm:pt>
    <dgm:pt modelId="{84F5E86A-3FD8-4481-8677-1EAC714A0EF7}" type="pres">
      <dgm:prSet presAssocID="{0FAA7B4F-A979-41E5-B638-042B15885B18}" presName="compNode" presStyleCnt="0"/>
      <dgm:spPr/>
    </dgm:pt>
    <dgm:pt modelId="{0C850808-2159-43AC-8747-1AB2C7009D00}" type="pres">
      <dgm:prSet presAssocID="{0FAA7B4F-A979-41E5-B638-042B15885B18}" presName="dummyConnPt" presStyleCnt="0"/>
      <dgm:spPr/>
    </dgm:pt>
    <dgm:pt modelId="{F63C4D6F-1066-490B-B55B-94FC2F79CAF9}" type="pres">
      <dgm:prSet presAssocID="{0FAA7B4F-A979-41E5-B638-042B15885B18}" presName="node" presStyleLbl="node1" presStyleIdx="2" presStyleCnt="4">
        <dgm:presLayoutVars>
          <dgm:bulletEnabled val="1"/>
        </dgm:presLayoutVars>
      </dgm:prSet>
      <dgm:spPr/>
    </dgm:pt>
    <dgm:pt modelId="{E1FC16C2-367A-40BB-AB49-64BD226C14A7}" type="pres">
      <dgm:prSet presAssocID="{51C0E9FB-22C0-4A68-9A1A-9A8523C72872}" presName="sibTrans" presStyleLbl="bgSibTrans2D1" presStyleIdx="2" presStyleCnt="3"/>
      <dgm:spPr/>
    </dgm:pt>
    <dgm:pt modelId="{BBA36430-6691-49C8-9A39-134D8986FA7F}" type="pres">
      <dgm:prSet presAssocID="{D0DA9F38-51BA-4B6D-83BB-64084D9D1917}" presName="compNode" presStyleCnt="0"/>
      <dgm:spPr/>
    </dgm:pt>
    <dgm:pt modelId="{A19D1297-AB73-4098-8375-3E55047DB16E}" type="pres">
      <dgm:prSet presAssocID="{D0DA9F38-51BA-4B6D-83BB-64084D9D1917}" presName="dummyConnPt" presStyleCnt="0"/>
      <dgm:spPr/>
    </dgm:pt>
    <dgm:pt modelId="{6B6CF0F2-B7AE-4618-ADA7-B5D17BC8C8C7}" type="pres">
      <dgm:prSet presAssocID="{D0DA9F38-51BA-4B6D-83BB-64084D9D1917}" presName="node" presStyleLbl="node1" presStyleIdx="3" presStyleCnt="4">
        <dgm:presLayoutVars>
          <dgm:bulletEnabled val="1"/>
        </dgm:presLayoutVars>
      </dgm:prSet>
      <dgm:spPr/>
    </dgm:pt>
  </dgm:ptLst>
  <dgm:cxnLst>
    <dgm:cxn modelId="{32E53B14-1A8D-4C07-9459-0763B3FC4107}" type="presOf" srcId="{51C0E9FB-22C0-4A68-9A1A-9A8523C72872}" destId="{E1FC16C2-367A-40BB-AB49-64BD226C14A7}" srcOrd="0" destOrd="0" presId="urn:microsoft.com/office/officeart/2005/8/layout/bProcess4"/>
    <dgm:cxn modelId="{6473F619-52EC-43E8-BFD0-80525BD4EC61}" type="presOf" srcId="{AD93E408-DC56-4353-85F1-B0E593BFA18C}" destId="{7D25F4A3-F616-4D6D-B129-0E7DA227E28D}" srcOrd="0" destOrd="0" presId="urn:microsoft.com/office/officeart/2005/8/layout/bProcess4"/>
    <dgm:cxn modelId="{3DF66E23-9F74-41D9-A457-E23BE10F187C}" type="presOf" srcId="{0FAA7B4F-A979-41E5-B638-042B15885B18}" destId="{F63C4D6F-1066-490B-B55B-94FC2F79CAF9}" srcOrd="0" destOrd="0" presId="urn:microsoft.com/office/officeart/2005/8/layout/bProcess4"/>
    <dgm:cxn modelId="{9F0EB42F-3BDB-477B-B7E9-8267E96DCF7D}" srcId="{AD93E408-DC56-4353-85F1-B0E593BFA18C}" destId="{D0DA9F38-51BA-4B6D-83BB-64084D9D1917}" srcOrd="3" destOrd="0" parTransId="{76524B48-F40B-4AE3-9B90-A9EF97B101CF}" sibTransId="{539ED463-F22C-48A3-BAC9-21BC9320A245}"/>
    <dgm:cxn modelId="{3CBE1E36-A1D5-49EF-B868-6C46CFA8FABE}" srcId="{AD93E408-DC56-4353-85F1-B0E593BFA18C}" destId="{0FAA7B4F-A979-41E5-B638-042B15885B18}" srcOrd="2" destOrd="0" parTransId="{494EC3EA-5CCF-4B84-8BE2-0847F4B68D14}" sibTransId="{51C0E9FB-22C0-4A68-9A1A-9A8523C72872}"/>
    <dgm:cxn modelId="{4E280242-E67B-427C-8733-145EF00DC26C}" type="presOf" srcId="{3B7D04AE-A0AB-455D-93C7-6786E31D9E1F}" destId="{0A27FBAB-B11B-4477-9953-EEB88BFD8B28}" srcOrd="0" destOrd="0" presId="urn:microsoft.com/office/officeart/2005/8/layout/bProcess4"/>
    <dgm:cxn modelId="{38359D48-976A-4B26-BB1C-F31D06D90E0E}" type="presOf" srcId="{D0DA9F38-51BA-4B6D-83BB-64084D9D1917}" destId="{6B6CF0F2-B7AE-4618-ADA7-B5D17BC8C8C7}" srcOrd="0" destOrd="0" presId="urn:microsoft.com/office/officeart/2005/8/layout/bProcess4"/>
    <dgm:cxn modelId="{67A74272-657C-42C6-A787-18E778DD4E8E}" type="presOf" srcId="{400F00B6-D119-4831-A4ED-770F8A285C0A}" destId="{EFEFB002-BCEB-4FB1-ABEE-1D37B2EBD162}" srcOrd="0" destOrd="0" presId="urn:microsoft.com/office/officeart/2005/8/layout/bProcess4"/>
    <dgm:cxn modelId="{16E1D55A-BA2B-4B9E-9EDD-78E83534EBDD}" type="presOf" srcId="{C412D028-E800-47BA-ABF3-8886A9B47548}" destId="{5ED18587-4C3E-49AF-A991-557950F26A3C}" srcOrd="0" destOrd="0" presId="urn:microsoft.com/office/officeart/2005/8/layout/bProcess4"/>
    <dgm:cxn modelId="{D67F599B-5892-46B4-B845-129748375ED7}" type="presOf" srcId="{DAEAB30A-5C8C-450F-9B49-C21EB5A546B0}" destId="{1FD402EC-9024-4320-92A8-7F55C4AE6421}" srcOrd="0" destOrd="0" presId="urn:microsoft.com/office/officeart/2005/8/layout/bProcess4"/>
    <dgm:cxn modelId="{816AAEAB-DABC-4C59-9C8E-84C624A124A4}" srcId="{AD93E408-DC56-4353-85F1-B0E593BFA18C}" destId="{3B7D04AE-A0AB-455D-93C7-6786E31D9E1F}" srcOrd="1" destOrd="0" parTransId="{C72A6FC8-30C2-438F-94E1-E702447A515A}" sibTransId="{C412D028-E800-47BA-ABF3-8886A9B47548}"/>
    <dgm:cxn modelId="{3671ACE0-8186-4D90-9062-9D0AC1A85BE2}" srcId="{AD93E408-DC56-4353-85F1-B0E593BFA18C}" destId="{DAEAB30A-5C8C-450F-9B49-C21EB5A546B0}" srcOrd="0" destOrd="0" parTransId="{66D63D44-30E7-49D4-8E46-D40081B62FBA}" sibTransId="{400F00B6-D119-4831-A4ED-770F8A285C0A}"/>
    <dgm:cxn modelId="{94908143-0749-4B3D-A524-F6D8BB10D723}" type="presParOf" srcId="{7D25F4A3-F616-4D6D-B129-0E7DA227E28D}" destId="{7BD08586-8E50-447A-B2F4-A6D2C239CEA7}" srcOrd="0" destOrd="0" presId="urn:microsoft.com/office/officeart/2005/8/layout/bProcess4"/>
    <dgm:cxn modelId="{B06E4651-35EE-49F9-9470-962DE0CC34AA}" type="presParOf" srcId="{7BD08586-8E50-447A-B2F4-A6D2C239CEA7}" destId="{257D95D4-CDD9-4922-8319-F0DFB9E10935}" srcOrd="0" destOrd="0" presId="urn:microsoft.com/office/officeart/2005/8/layout/bProcess4"/>
    <dgm:cxn modelId="{671E3FB2-84D2-4A47-9288-6D67731842F8}" type="presParOf" srcId="{7BD08586-8E50-447A-B2F4-A6D2C239CEA7}" destId="{1FD402EC-9024-4320-92A8-7F55C4AE6421}" srcOrd="1" destOrd="0" presId="urn:microsoft.com/office/officeart/2005/8/layout/bProcess4"/>
    <dgm:cxn modelId="{30844E59-D7D8-438A-ACAA-891DDD9B2736}" type="presParOf" srcId="{7D25F4A3-F616-4D6D-B129-0E7DA227E28D}" destId="{EFEFB002-BCEB-4FB1-ABEE-1D37B2EBD162}" srcOrd="1" destOrd="0" presId="urn:microsoft.com/office/officeart/2005/8/layout/bProcess4"/>
    <dgm:cxn modelId="{EEF9AD13-9B9E-4AF6-8670-56AABD18867D}" type="presParOf" srcId="{7D25F4A3-F616-4D6D-B129-0E7DA227E28D}" destId="{7042B4E3-81A3-4295-AF18-6264D7F263C7}" srcOrd="2" destOrd="0" presId="urn:microsoft.com/office/officeart/2005/8/layout/bProcess4"/>
    <dgm:cxn modelId="{6D66AEE7-A3A1-4CC4-8374-421714856B19}" type="presParOf" srcId="{7042B4E3-81A3-4295-AF18-6264D7F263C7}" destId="{69CE3AD5-7059-458C-8F6E-F7183FA25971}" srcOrd="0" destOrd="0" presId="urn:microsoft.com/office/officeart/2005/8/layout/bProcess4"/>
    <dgm:cxn modelId="{4EF30C1B-C0FA-47B4-889F-214573217983}" type="presParOf" srcId="{7042B4E3-81A3-4295-AF18-6264D7F263C7}" destId="{0A27FBAB-B11B-4477-9953-EEB88BFD8B28}" srcOrd="1" destOrd="0" presId="urn:microsoft.com/office/officeart/2005/8/layout/bProcess4"/>
    <dgm:cxn modelId="{E17EE174-08F1-4F1D-9BF0-86622689F05E}" type="presParOf" srcId="{7D25F4A3-F616-4D6D-B129-0E7DA227E28D}" destId="{5ED18587-4C3E-49AF-A991-557950F26A3C}" srcOrd="3" destOrd="0" presId="urn:microsoft.com/office/officeart/2005/8/layout/bProcess4"/>
    <dgm:cxn modelId="{9FECB409-24BD-41F6-8094-A89336D34021}" type="presParOf" srcId="{7D25F4A3-F616-4D6D-B129-0E7DA227E28D}" destId="{84F5E86A-3FD8-4481-8677-1EAC714A0EF7}" srcOrd="4" destOrd="0" presId="urn:microsoft.com/office/officeart/2005/8/layout/bProcess4"/>
    <dgm:cxn modelId="{EB9001F0-6A32-4E20-A205-C7444529F434}" type="presParOf" srcId="{84F5E86A-3FD8-4481-8677-1EAC714A0EF7}" destId="{0C850808-2159-43AC-8747-1AB2C7009D00}" srcOrd="0" destOrd="0" presId="urn:microsoft.com/office/officeart/2005/8/layout/bProcess4"/>
    <dgm:cxn modelId="{DB248B39-E3D6-4AF0-A23C-D5B44D46574B}" type="presParOf" srcId="{84F5E86A-3FD8-4481-8677-1EAC714A0EF7}" destId="{F63C4D6F-1066-490B-B55B-94FC2F79CAF9}" srcOrd="1" destOrd="0" presId="urn:microsoft.com/office/officeart/2005/8/layout/bProcess4"/>
    <dgm:cxn modelId="{A50BAB60-B64C-423E-B70B-97C991A81C57}" type="presParOf" srcId="{7D25F4A3-F616-4D6D-B129-0E7DA227E28D}" destId="{E1FC16C2-367A-40BB-AB49-64BD226C14A7}" srcOrd="5" destOrd="0" presId="urn:microsoft.com/office/officeart/2005/8/layout/bProcess4"/>
    <dgm:cxn modelId="{9A1093F1-D76E-46A5-9A18-C7C019D0A939}" type="presParOf" srcId="{7D25F4A3-F616-4D6D-B129-0E7DA227E28D}" destId="{BBA36430-6691-49C8-9A39-134D8986FA7F}" srcOrd="6" destOrd="0" presId="urn:microsoft.com/office/officeart/2005/8/layout/bProcess4"/>
    <dgm:cxn modelId="{B6763114-379A-4ABE-9F02-1E3731FEF4B6}" type="presParOf" srcId="{BBA36430-6691-49C8-9A39-134D8986FA7F}" destId="{A19D1297-AB73-4098-8375-3E55047DB16E}" srcOrd="0" destOrd="0" presId="urn:microsoft.com/office/officeart/2005/8/layout/bProcess4"/>
    <dgm:cxn modelId="{1123D053-90E3-4F41-B580-6495417D55F1}" type="presParOf" srcId="{BBA36430-6691-49C8-9A39-134D8986FA7F}" destId="{6B6CF0F2-B7AE-4618-ADA7-B5D17BC8C8C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AA13F5-8D23-4EFB-94BE-DC015C2E0D06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F37219-B34A-4569-B4FF-3E7AACDB666C}">
      <dgm:prSet/>
      <dgm:spPr/>
      <dgm:t>
        <a:bodyPr/>
        <a:lstStyle/>
        <a:p>
          <a:r>
            <a:rPr lang="en-US"/>
            <a:t>Street closure: not predictive to the outcome variable, the response time</a:t>
          </a:r>
        </a:p>
      </dgm:t>
    </dgm:pt>
    <dgm:pt modelId="{1A238AF2-6C58-47A3-857E-71A043875303}" type="parTrans" cxnId="{4E1182B3-FC35-46C0-A36C-5ECEE49DE05C}">
      <dgm:prSet/>
      <dgm:spPr/>
      <dgm:t>
        <a:bodyPr/>
        <a:lstStyle/>
        <a:p>
          <a:endParaRPr lang="en-US"/>
        </a:p>
      </dgm:t>
    </dgm:pt>
    <dgm:pt modelId="{9636252D-3456-45AD-80B1-37F09AEC13B5}" type="sibTrans" cxnId="{4E1182B3-FC35-46C0-A36C-5ECEE49DE05C}">
      <dgm:prSet/>
      <dgm:spPr/>
      <dgm:t>
        <a:bodyPr/>
        <a:lstStyle/>
        <a:p>
          <a:endParaRPr lang="en-US"/>
        </a:p>
      </dgm:t>
    </dgm:pt>
    <dgm:pt modelId="{7F475CE8-3DBB-48B0-921A-75DE102FA395}">
      <dgm:prSet/>
      <dgm:spPr/>
      <dgm:t>
        <a:bodyPr/>
        <a:lstStyle/>
        <a:p>
          <a:r>
            <a:rPr lang="en-US"/>
            <a:t>Neighborhood: Washington Heights had 1.05 times the odds of response time greater than 8 minutes compared to the Upper West Side; Not statistically significant</a:t>
          </a:r>
        </a:p>
      </dgm:t>
    </dgm:pt>
    <dgm:pt modelId="{BC046B94-FD47-4ED3-8FA9-3FB876BEF831}" type="parTrans" cxnId="{D26945C4-58D5-49B8-BB28-A3913640F901}">
      <dgm:prSet/>
      <dgm:spPr/>
      <dgm:t>
        <a:bodyPr/>
        <a:lstStyle/>
        <a:p>
          <a:endParaRPr lang="en-US"/>
        </a:p>
      </dgm:t>
    </dgm:pt>
    <dgm:pt modelId="{5F4A41B5-BD8D-4477-AA33-BC6C394301A1}" type="sibTrans" cxnId="{D26945C4-58D5-49B8-BB28-A3913640F901}">
      <dgm:prSet/>
      <dgm:spPr/>
      <dgm:t>
        <a:bodyPr/>
        <a:lstStyle/>
        <a:p>
          <a:endParaRPr lang="en-US"/>
        </a:p>
      </dgm:t>
    </dgm:pt>
    <dgm:pt modelId="{EA0F8EE9-782E-4A4C-8AA1-3EEC4156C933}" type="pres">
      <dgm:prSet presAssocID="{D4AA13F5-8D23-4EFB-94BE-DC015C2E0D0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5BD803-BCE4-46D6-9F32-ED846ED8A67C}" type="pres">
      <dgm:prSet presAssocID="{45F37219-B34A-4569-B4FF-3E7AACDB666C}" presName="hierRoot1" presStyleCnt="0">
        <dgm:presLayoutVars>
          <dgm:hierBranch val="init"/>
        </dgm:presLayoutVars>
      </dgm:prSet>
      <dgm:spPr/>
    </dgm:pt>
    <dgm:pt modelId="{7E1953ED-4CD5-428C-8E85-27063D503872}" type="pres">
      <dgm:prSet presAssocID="{45F37219-B34A-4569-B4FF-3E7AACDB666C}" presName="rootComposite1" presStyleCnt="0"/>
      <dgm:spPr/>
    </dgm:pt>
    <dgm:pt modelId="{617E2C41-488A-4DB5-8CFA-2FB4DE2E38E4}" type="pres">
      <dgm:prSet presAssocID="{45F37219-B34A-4569-B4FF-3E7AACDB666C}" presName="rootText1" presStyleLbl="node0" presStyleIdx="0" presStyleCnt="2">
        <dgm:presLayoutVars>
          <dgm:chPref val="3"/>
        </dgm:presLayoutVars>
      </dgm:prSet>
      <dgm:spPr/>
    </dgm:pt>
    <dgm:pt modelId="{1A5223A1-B434-48D5-BD55-8A1C4C029664}" type="pres">
      <dgm:prSet presAssocID="{45F37219-B34A-4569-B4FF-3E7AACDB666C}" presName="rootConnector1" presStyleLbl="node1" presStyleIdx="0" presStyleCnt="0"/>
      <dgm:spPr/>
    </dgm:pt>
    <dgm:pt modelId="{B0777251-3C84-499A-BE07-C773FB9BBB0F}" type="pres">
      <dgm:prSet presAssocID="{45F37219-B34A-4569-B4FF-3E7AACDB666C}" presName="hierChild2" presStyleCnt="0"/>
      <dgm:spPr/>
    </dgm:pt>
    <dgm:pt modelId="{4F2B344D-09C9-4A56-A61D-4676C84F619A}" type="pres">
      <dgm:prSet presAssocID="{45F37219-B34A-4569-B4FF-3E7AACDB666C}" presName="hierChild3" presStyleCnt="0"/>
      <dgm:spPr/>
    </dgm:pt>
    <dgm:pt modelId="{2C8165B2-F682-41FA-9632-3ED74EE58507}" type="pres">
      <dgm:prSet presAssocID="{7F475CE8-3DBB-48B0-921A-75DE102FA395}" presName="hierRoot1" presStyleCnt="0">
        <dgm:presLayoutVars>
          <dgm:hierBranch val="init"/>
        </dgm:presLayoutVars>
      </dgm:prSet>
      <dgm:spPr/>
    </dgm:pt>
    <dgm:pt modelId="{D017F1A8-C6ED-4294-8DDA-F838775EA8D9}" type="pres">
      <dgm:prSet presAssocID="{7F475CE8-3DBB-48B0-921A-75DE102FA395}" presName="rootComposite1" presStyleCnt="0"/>
      <dgm:spPr/>
    </dgm:pt>
    <dgm:pt modelId="{5862A408-527F-4936-894E-C0A3E56A6BDF}" type="pres">
      <dgm:prSet presAssocID="{7F475CE8-3DBB-48B0-921A-75DE102FA395}" presName="rootText1" presStyleLbl="node0" presStyleIdx="1" presStyleCnt="2">
        <dgm:presLayoutVars>
          <dgm:chPref val="3"/>
        </dgm:presLayoutVars>
      </dgm:prSet>
      <dgm:spPr/>
    </dgm:pt>
    <dgm:pt modelId="{DD4EDF52-DDAF-4DE1-99AB-D6C7BD384C58}" type="pres">
      <dgm:prSet presAssocID="{7F475CE8-3DBB-48B0-921A-75DE102FA395}" presName="rootConnector1" presStyleLbl="node1" presStyleIdx="0" presStyleCnt="0"/>
      <dgm:spPr/>
    </dgm:pt>
    <dgm:pt modelId="{D7993924-AAA3-4CDB-8A8E-B0B60C3E1963}" type="pres">
      <dgm:prSet presAssocID="{7F475CE8-3DBB-48B0-921A-75DE102FA395}" presName="hierChild2" presStyleCnt="0"/>
      <dgm:spPr/>
    </dgm:pt>
    <dgm:pt modelId="{98757015-F8F2-4F79-A2AF-C43A73452C59}" type="pres">
      <dgm:prSet presAssocID="{7F475CE8-3DBB-48B0-921A-75DE102FA395}" presName="hierChild3" presStyleCnt="0"/>
      <dgm:spPr/>
    </dgm:pt>
  </dgm:ptLst>
  <dgm:cxnLst>
    <dgm:cxn modelId="{F5F45C2B-C029-4B7B-8E58-E78F9B2E19B1}" type="presOf" srcId="{45F37219-B34A-4569-B4FF-3E7AACDB666C}" destId="{1A5223A1-B434-48D5-BD55-8A1C4C029664}" srcOrd="1" destOrd="0" presId="urn:microsoft.com/office/officeart/2009/3/layout/HorizontalOrganizationChart"/>
    <dgm:cxn modelId="{08A84E5F-2BB4-4739-8886-DB575985DCE4}" type="presOf" srcId="{7F475CE8-3DBB-48B0-921A-75DE102FA395}" destId="{DD4EDF52-DDAF-4DE1-99AB-D6C7BD384C58}" srcOrd="1" destOrd="0" presId="urn:microsoft.com/office/officeart/2009/3/layout/HorizontalOrganizationChart"/>
    <dgm:cxn modelId="{C5AC3083-6D1A-41D8-BDEE-7B095231A7D3}" type="presOf" srcId="{45F37219-B34A-4569-B4FF-3E7AACDB666C}" destId="{617E2C41-488A-4DB5-8CFA-2FB4DE2E38E4}" srcOrd="0" destOrd="0" presId="urn:microsoft.com/office/officeart/2009/3/layout/HorizontalOrganizationChart"/>
    <dgm:cxn modelId="{15E36EA8-DF56-431E-8346-86D14597120D}" type="presOf" srcId="{7F475CE8-3DBB-48B0-921A-75DE102FA395}" destId="{5862A408-527F-4936-894E-C0A3E56A6BDF}" srcOrd="0" destOrd="0" presId="urn:microsoft.com/office/officeart/2009/3/layout/HorizontalOrganizationChart"/>
    <dgm:cxn modelId="{DA0C17AD-08F4-45C3-B939-3737C53BCB19}" type="presOf" srcId="{D4AA13F5-8D23-4EFB-94BE-DC015C2E0D06}" destId="{EA0F8EE9-782E-4A4C-8AA1-3EEC4156C933}" srcOrd="0" destOrd="0" presId="urn:microsoft.com/office/officeart/2009/3/layout/HorizontalOrganizationChart"/>
    <dgm:cxn modelId="{4E1182B3-FC35-46C0-A36C-5ECEE49DE05C}" srcId="{D4AA13F5-8D23-4EFB-94BE-DC015C2E0D06}" destId="{45F37219-B34A-4569-B4FF-3E7AACDB666C}" srcOrd="0" destOrd="0" parTransId="{1A238AF2-6C58-47A3-857E-71A043875303}" sibTransId="{9636252D-3456-45AD-80B1-37F09AEC13B5}"/>
    <dgm:cxn modelId="{D26945C4-58D5-49B8-BB28-A3913640F901}" srcId="{D4AA13F5-8D23-4EFB-94BE-DC015C2E0D06}" destId="{7F475CE8-3DBB-48B0-921A-75DE102FA395}" srcOrd="1" destOrd="0" parTransId="{BC046B94-FD47-4ED3-8FA9-3FB876BEF831}" sibTransId="{5F4A41B5-BD8D-4477-AA33-BC6C394301A1}"/>
    <dgm:cxn modelId="{8F6A43B9-D221-4772-A923-A0A97FEBECEA}" type="presParOf" srcId="{EA0F8EE9-782E-4A4C-8AA1-3EEC4156C933}" destId="{035BD803-BCE4-46D6-9F32-ED846ED8A67C}" srcOrd="0" destOrd="0" presId="urn:microsoft.com/office/officeart/2009/3/layout/HorizontalOrganizationChart"/>
    <dgm:cxn modelId="{9F5D4855-312B-44F9-9834-E466CC2E5A36}" type="presParOf" srcId="{035BD803-BCE4-46D6-9F32-ED846ED8A67C}" destId="{7E1953ED-4CD5-428C-8E85-27063D503872}" srcOrd="0" destOrd="0" presId="urn:microsoft.com/office/officeart/2009/3/layout/HorizontalOrganizationChart"/>
    <dgm:cxn modelId="{63E57574-C10F-4B2A-AB42-79EA6D3F85A7}" type="presParOf" srcId="{7E1953ED-4CD5-428C-8E85-27063D503872}" destId="{617E2C41-488A-4DB5-8CFA-2FB4DE2E38E4}" srcOrd="0" destOrd="0" presId="urn:microsoft.com/office/officeart/2009/3/layout/HorizontalOrganizationChart"/>
    <dgm:cxn modelId="{E463A666-B0E1-486B-8EAF-9E4D69291CD4}" type="presParOf" srcId="{7E1953ED-4CD5-428C-8E85-27063D503872}" destId="{1A5223A1-B434-48D5-BD55-8A1C4C029664}" srcOrd="1" destOrd="0" presId="urn:microsoft.com/office/officeart/2009/3/layout/HorizontalOrganizationChart"/>
    <dgm:cxn modelId="{CF353573-86F1-468F-A75B-30A166B8E69E}" type="presParOf" srcId="{035BD803-BCE4-46D6-9F32-ED846ED8A67C}" destId="{B0777251-3C84-499A-BE07-C773FB9BBB0F}" srcOrd="1" destOrd="0" presId="urn:microsoft.com/office/officeart/2009/3/layout/HorizontalOrganizationChart"/>
    <dgm:cxn modelId="{0F9B5606-AB89-4921-B48C-6975AFEF0069}" type="presParOf" srcId="{035BD803-BCE4-46D6-9F32-ED846ED8A67C}" destId="{4F2B344D-09C9-4A56-A61D-4676C84F619A}" srcOrd="2" destOrd="0" presId="urn:microsoft.com/office/officeart/2009/3/layout/HorizontalOrganizationChart"/>
    <dgm:cxn modelId="{EEBCA5FF-C964-45C7-895E-52F4EEB865F9}" type="presParOf" srcId="{EA0F8EE9-782E-4A4C-8AA1-3EEC4156C933}" destId="{2C8165B2-F682-41FA-9632-3ED74EE58507}" srcOrd="1" destOrd="0" presId="urn:microsoft.com/office/officeart/2009/3/layout/HorizontalOrganizationChart"/>
    <dgm:cxn modelId="{05ECD591-8BD2-4F74-8D34-BF039E29126F}" type="presParOf" srcId="{2C8165B2-F682-41FA-9632-3ED74EE58507}" destId="{D017F1A8-C6ED-4294-8DDA-F838775EA8D9}" srcOrd="0" destOrd="0" presId="urn:microsoft.com/office/officeart/2009/3/layout/HorizontalOrganizationChart"/>
    <dgm:cxn modelId="{EE618D4E-8985-43F2-9B58-C71D75F4EDDB}" type="presParOf" srcId="{D017F1A8-C6ED-4294-8DDA-F838775EA8D9}" destId="{5862A408-527F-4936-894E-C0A3E56A6BDF}" srcOrd="0" destOrd="0" presId="urn:microsoft.com/office/officeart/2009/3/layout/HorizontalOrganizationChart"/>
    <dgm:cxn modelId="{6BE12CF5-054D-4220-8F98-6583B8AA3B59}" type="presParOf" srcId="{D017F1A8-C6ED-4294-8DDA-F838775EA8D9}" destId="{DD4EDF52-DDAF-4DE1-99AB-D6C7BD384C58}" srcOrd="1" destOrd="0" presId="urn:microsoft.com/office/officeart/2009/3/layout/HorizontalOrganizationChart"/>
    <dgm:cxn modelId="{D7A84F9D-890E-4825-97F5-F51D8520BBEB}" type="presParOf" srcId="{2C8165B2-F682-41FA-9632-3ED74EE58507}" destId="{D7993924-AAA3-4CDB-8A8E-B0B60C3E1963}" srcOrd="1" destOrd="0" presId="urn:microsoft.com/office/officeart/2009/3/layout/HorizontalOrganizationChart"/>
    <dgm:cxn modelId="{C54218C5-C3F8-437E-86D2-B9C034E2AC57}" type="presParOf" srcId="{2C8165B2-F682-41FA-9632-3ED74EE58507}" destId="{98757015-F8F2-4F79-A2AF-C43A73452C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FB002-BCEB-4FB1-ABEE-1D37B2EBD162}">
      <dsp:nvSpPr>
        <dsp:cNvPr id="0" name=""/>
        <dsp:cNvSpPr/>
      </dsp:nvSpPr>
      <dsp:spPr>
        <a:xfrm rot="5400000">
          <a:off x="-478231" y="1929139"/>
          <a:ext cx="2115946" cy="2557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D402EC-9024-4320-92A8-7F55C4AE6421}">
      <dsp:nvSpPr>
        <dsp:cNvPr id="0" name=""/>
        <dsp:cNvSpPr/>
      </dsp:nvSpPr>
      <dsp:spPr>
        <a:xfrm>
          <a:off x="3657" y="571547"/>
          <a:ext cx="2841840" cy="17051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Snow</a:t>
          </a:r>
          <a:r>
            <a:rPr lang="en-US" sz="1500" kern="1200"/>
            <a:t> As expected from EDA, compared to no snow conditions, odds of over 8min response time is increased 24% by 0~50mm snow and 47% by over 50mm snow.</a:t>
          </a:r>
        </a:p>
      </dsp:txBody>
      <dsp:txXfrm>
        <a:off x="53598" y="621488"/>
        <a:ext cx="2741958" cy="1605222"/>
      </dsp:txXfrm>
    </dsp:sp>
    <dsp:sp modelId="{5ED18587-4C3E-49AF-A991-557950F26A3C}">
      <dsp:nvSpPr>
        <dsp:cNvPr id="0" name=""/>
        <dsp:cNvSpPr/>
      </dsp:nvSpPr>
      <dsp:spPr>
        <a:xfrm>
          <a:off x="587459" y="2994829"/>
          <a:ext cx="3764214" cy="255765"/>
        </a:xfrm>
        <a:prstGeom prst="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27FBAB-B11B-4477-9953-EEB88BFD8B28}">
      <dsp:nvSpPr>
        <dsp:cNvPr id="0" name=""/>
        <dsp:cNvSpPr/>
      </dsp:nvSpPr>
      <dsp:spPr>
        <a:xfrm>
          <a:off x="3657" y="2702928"/>
          <a:ext cx="2841840" cy="1705104"/>
        </a:xfrm>
        <a:prstGeom prst="roundRect">
          <a:avLst>
            <a:gd name="adj" fmla="val 10000"/>
          </a:avLst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Season</a:t>
          </a:r>
          <a:r>
            <a:rPr lang="en-US" sz="1500" kern="1200"/>
            <a:t> Compared to Spring, Summer does not affect odds of over 8min response time but odds is increased in Fall by 6% and in Winter by 7%.</a:t>
          </a:r>
        </a:p>
      </dsp:txBody>
      <dsp:txXfrm>
        <a:off x="53598" y="2752869"/>
        <a:ext cx="2741958" cy="1605222"/>
      </dsp:txXfrm>
    </dsp:sp>
    <dsp:sp modelId="{E1FC16C2-367A-40BB-AB49-64BD226C14A7}">
      <dsp:nvSpPr>
        <dsp:cNvPr id="0" name=""/>
        <dsp:cNvSpPr/>
      </dsp:nvSpPr>
      <dsp:spPr>
        <a:xfrm rot="16200000">
          <a:off x="3301417" y="1929139"/>
          <a:ext cx="2115946" cy="255765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3C4D6F-1066-490B-B55B-94FC2F79CAF9}">
      <dsp:nvSpPr>
        <dsp:cNvPr id="0" name=""/>
        <dsp:cNvSpPr/>
      </dsp:nvSpPr>
      <dsp:spPr>
        <a:xfrm>
          <a:off x="3783305" y="2702928"/>
          <a:ext cx="2841840" cy="1705104"/>
        </a:xfrm>
        <a:prstGeom prst="roundRect">
          <a:avLst>
            <a:gd name="adj" fmla="val 10000"/>
          </a:avLst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Rain</a:t>
          </a:r>
          <a:r>
            <a:rPr lang="en-US" sz="1500" kern="1200"/>
            <a:t> Statistically significant result was not obtained from rain variable and it matches the result of EDA.</a:t>
          </a:r>
        </a:p>
      </dsp:txBody>
      <dsp:txXfrm>
        <a:off x="3833246" y="2752869"/>
        <a:ext cx="2741958" cy="1605222"/>
      </dsp:txXfrm>
    </dsp:sp>
    <dsp:sp modelId="{6B6CF0F2-B7AE-4618-ADA7-B5D17BC8C8C7}">
      <dsp:nvSpPr>
        <dsp:cNvPr id="0" name=""/>
        <dsp:cNvSpPr/>
      </dsp:nvSpPr>
      <dsp:spPr>
        <a:xfrm>
          <a:off x="3783305" y="571547"/>
          <a:ext cx="2841840" cy="1705104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Hour of the day</a:t>
          </a:r>
          <a:r>
            <a:rPr lang="en-US" sz="1500" kern="1200"/>
            <a:t> In reference to night, odds of over 8min response time is increased at dawn by 26%, in the morning by 37% and in the afternoon by 35%.</a:t>
          </a:r>
        </a:p>
      </dsp:txBody>
      <dsp:txXfrm>
        <a:off x="3833246" y="621488"/>
        <a:ext cx="2741958" cy="1605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E2C41-488A-4DB5-8CFA-2FB4DE2E38E4}">
      <dsp:nvSpPr>
        <dsp:cNvPr id="0" name=""/>
        <dsp:cNvSpPr/>
      </dsp:nvSpPr>
      <dsp:spPr>
        <a:xfrm>
          <a:off x="809" y="54299"/>
          <a:ext cx="6627185" cy="2021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Street closure: not predictive to the outcome variable, the response time</a:t>
          </a:r>
        </a:p>
      </dsp:txBody>
      <dsp:txXfrm>
        <a:off x="809" y="54299"/>
        <a:ext cx="6627185" cy="2021291"/>
      </dsp:txXfrm>
    </dsp:sp>
    <dsp:sp modelId="{5862A408-527F-4936-894E-C0A3E56A6BDF}">
      <dsp:nvSpPr>
        <dsp:cNvPr id="0" name=""/>
        <dsp:cNvSpPr/>
      </dsp:nvSpPr>
      <dsp:spPr>
        <a:xfrm>
          <a:off x="809" y="2903989"/>
          <a:ext cx="6627185" cy="2021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Neighborhood: Washington Heights had 1.05 times the odds of response time greater than 8 minutes compared to the Upper West Side; Not statistically significant</a:t>
          </a:r>
        </a:p>
      </dsp:txBody>
      <dsp:txXfrm>
        <a:off x="809" y="2903989"/>
        <a:ext cx="6627185" cy="2021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6CF9B-69D9-44F1-8BF5-118ABF9CDA3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53E90-9F70-4DA9-9CAF-D45102DF9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preparation: we merged the first two dataset into one “</a:t>
            </a:r>
            <a:r>
              <a:rPr lang="en-US" dirty="0" err="1"/>
              <a:t>finaldat</a:t>
            </a:r>
            <a:r>
              <a:rPr lang="en-US" dirty="0"/>
              <a:t>”, and filtered it with two neighborhood and merged with the third dataset to create a “subset”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53E90-9F70-4DA9-9CAF-D45102DF91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7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subset analysis OR visualization.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53E90-9F70-4DA9-9CAF-D45102DF91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B255-4BC7-4B14-8342-F857E1155DF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14F-638B-4252-A1D2-D16BF3ED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B255-4BC7-4B14-8342-F857E1155DF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14F-638B-4252-A1D2-D16BF3ED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2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B255-4BC7-4B14-8342-F857E1155DF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14F-638B-4252-A1D2-D16BF3ED5B5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203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B255-4BC7-4B14-8342-F857E1155DF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14F-638B-4252-A1D2-D16BF3ED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2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B255-4BC7-4B14-8342-F857E1155DF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14F-638B-4252-A1D2-D16BF3ED5B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8207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B255-4BC7-4B14-8342-F857E1155DF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14F-638B-4252-A1D2-D16BF3ED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73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B255-4BC7-4B14-8342-F857E1155DF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14F-638B-4252-A1D2-D16BF3ED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43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B255-4BC7-4B14-8342-F857E1155DF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14F-638B-4252-A1D2-D16BF3ED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9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B255-4BC7-4B14-8342-F857E1155DF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14F-638B-4252-A1D2-D16BF3ED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B255-4BC7-4B14-8342-F857E1155DF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14F-638B-4252-A1D2-D16BF3ED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B255-4BC7-4B14-8342-F857E1155DF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14F-638B-4252-A1D2-D16BF3ED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B255-4BC7-4B14-8342-F857E1155DF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14F-638B-4252-A1D2-D16BF3ED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3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B255-4BC7-4B14-8342-F857E1155DF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14F-638B-4252-A1D2-D16BF3ED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1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B255-4BC7-4B14-8342-F857E1155DF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14F-638B-4252-A1D2-D16BF3ED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1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B255-4BC7-4B14-8342-F857E1155DF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14F-638B-4252-A1D2-D16BF3ED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B255-4BC7-4B14-8342-F857E1155DF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14F-638B-4252-A1D2-D16BF3ED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1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1B255-4BC7-4B14-8342-F857E1155DF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1A214F-638B-4252-A1D2-D16BF3ED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Public-Safety/Incidents-Responded-to-by-Fire-Companies/tm6d-hbz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cityofnewyork.us/Transportation/Street-Closures-due-to-construction-activities-by-/478a-yykk" TargetMode="External"/><Relationship Id="rId4" Type="http://schemas.openxmlformats.org/officeDocument/2006/relationships/hyperlink" Target="https://www.ncdc.noaa.gov/cdo-web/dataset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1B4F0-49EF-42CE-92EB-8BF42CD36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800">
                <a:solidFill>
                  <a:srgbClr val="FFFFFF"/>
                </a:solidFill>
              </a:rPr>
              <a:t>Factors Associated with Response Time of Emergency Medical Service(EMS) in New York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C6312-15FA-4948-9D55-02F4B9042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Youn Kyeong Chang (yc3242), Pengxuan Chen(pc2853), Anusorn Thanataveerat (at2710), Apoorva Srinivasan (as5697), Abhishek Ajay (aa4266)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67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910B8-256A-4BF0-9AB5-A934515B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conclusion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D7EC3CD0-ACA1-42C5-8FDE-9784E1FE56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40476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503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A9EAC-F8B7-4A96-ADB9-D94BC954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Conclusion-subset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FE8064-5E4B-4E71-86C7-13549C5FA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66263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08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C71AD2-684D-4059-9D8E-A05D00CE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Questions that drove our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1DEF-D255-4A6C-A2DB-163F65AC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* How is the response time affected by the weather specifically when it is snowing or raining or by seasons?</a:t>
            </a:r>
          </a:p>
          <a:p>
            <a:r>
              <a:rPr lang="en-US" dirty="0"/>
              <a:t>* How often does the EMS arrive within ideal time(8mins)?</a:t>
            </a:r>
          </a:p>
          <a:p>
            <a:r>
              <a:rPr lang="en-US" dirty="0"/>
              <a:t>* How is different during different times of the day?</a:t>
            </a:r>
          </a:p>
          <a:p>
            <a:r>
              <a:rPr lang="en-US" dirty="0"/>
              <a:t>* What is the relationship in emergency response time between a economically well off area - Upper West Side and a relatively poorer area such as Washington </a:t>
            </a:r>
            <a:r>
              <a:rPr lang="en-US" dirty="0" err="1"/>
              <a:t>Heigths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6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BF19-39AC-4B84-886B-D3D964D3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4D3C-D701-4CED-AE5F-C4F58BEE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Incidents Responded to by Fire Companies:</a:t>
            </a:r>
            <a:r>
              <a:rPr lang="en-US" dirty="0"/>
              <a:t> [</a:t>
            </a:r>
            <a:r>
              <a:rPr lang="en-US" dirty="0">
                <a:hlinkClick r:id="rId3"/>
              </a:rPr>
              <a:t>https://data.cityofnewyork.us/Public-Safety/Incidents-Responded-to-by-Fire-Companies/tm6d-hbzd</a:t>
            </a:r>
            <a:r>
              <a:rPr lang="en-US" dirty="0"/>
              <a:t>]</a:t>
            </a:r>
          </a:p>
          <a:p>
            <a:r>
              <a:rPr lang="en-US" b="1" dirty="0"/>
              <a:t>The New York City Weather Data</a:t>
            </a:r>
            <a:r>
              <a:rPr lang="en-US" dirty="0"/>
              <a:t> [</a:t>
            </a:r>
            <a:r>
              <a:rPr lang="en-US" dirty="0">
                <a:hlinkClick r:id="rId4"/>
              </a:rPr>
              <a:t>https://www.ncdc.noaa.gov/cdo-web/datasets</a:t>
            </a:r>
            <a:r>
              <a:rPr lang="en-US" dirty="0"/>
              <a:t>]</a:t>
            </a:r>
          </a:p>
          <a:p>
            <a:r>
              <a:rPr lang="en-US" b="1" dirty="0"/>
              <a:t>Street Closure due to Construction data</a:t>
            </a:r>
            <a:r>
              <a:rPr lang="en-US" dirty="0"/>
              <a:t> : [</a:t>
            </a:r>
            <a:r>
              <a:rPr lang="en-US" dirty="0">
                <a:hlinkClick r:id="rId5"/>
              </a:rPr>
              <a:t>https://data.cityofnewyork.us/Transportation/Street-Closures-due-to-construction-activities-by-/478a-yykk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626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268D9F-80CE-432D-AC01-1AD65D1AE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524" y="1131994"/>
            <a:ext cx="643082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A0490F-2FBB-4042-9D05-0A5412CE5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180" y="783771"/>
            <a:ext cx="7400799" cy="542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26461-C6E2-4E40-A657-F354EED2A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21" y="765109"/>
            <a:ext cx="7821248" cy="531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0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EE3F63-DB7F-4334-BB45-CAABE6F08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9" y="714339"/>
            <a:ext cx="6755362" cy="540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2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0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2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work\R_WP_2018\Biostatistics MS\P8105\fp\p8105_final_project_site\OR_all.png">
            <a:extLst>
              <a:ext uri="{FF2B5EF4-FFF2-40B4-BE49-F238E27FC236}">
                <a16:creationId xmlns:a16="http://schemas.microsoft.com/office/drawing/2014/main" id="{0589D185-3600-4D68-8216-7FDF046C37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654" y="727787"/>
            <a:ext cx="9792282" cy="543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98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DF8F5F-64E9-4A0F-BE40-9EFCC7DC3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979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225</Words>
  <Application>Microsoft Office PowerPoint</Application>
  <PresentationFormat>Widescreen</PresentationFormat>
  <Paragraphs>23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Factors Associated with Response Time of Emergency Medical Service(EMS) in New York City</vt:lpstr>
      <vt:lpstr>Questions that drove our analysis:</vt:lpstr>
      <vt:lpstr>Data sources and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Conclusion-subset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Associated with Response Time of Emergency Medical Service(EMS) in New York City</dc:title>
  <dc:creator>Chen Pengxuan</dc:creator>
  <cp:lastModifiedBy>Chen Pengxuan</cp:lastModifiedBy>
  <cp:revision>3</cp:revision>
  <dcterms:created xsi:type="dcterms:W3CDTF">2018-12-05T21:02:32Z</dcterms:created>
  <dcterms:modified xsi:type="dcterms:W3CDTF">2018-12-05T21:10:58Z</dcterms:modified>
</cp:coreProperties>
</file>