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8" r:id="rId6"/>
    <p:sldId id="259" r:id="rId7"/>
    <p:sldId id="261" r:id="rId8"/>
    <p:sldId id="267" r:id="rId9"/>
    <p:sldId id="270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3A92-86D8-F270-C40D-65E6BE7C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8210-DED0-254D-9359-A63CAD76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FB2B-42CF-BBCC-CD66-F2E6CA6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CD3-08F9-8C7F-1F01-819E9DA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EEE-2045-09C2-EBB3-CCEE218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A04A-7375-9A89-465C-8710CCFB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670C-10FE-A289-E584-42083736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6A14-0851-CC34-5DB0-71E9D46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1896-97CA-4C88-7C45-CC1B476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824D-902A-6D06-6962-9D054D3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0BD5-766F-5196-BDE5-C3A18628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6EFF-F0DA-9EB3-34D8-F2955F2F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CD-472A-EC23-8A6E-F46BC76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664F-0A96-0FBD-FBF7-34F3F6DB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8E6-173B-2439-1CA6-820BD95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397-2D92-EB8B-B186-2A6AC72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92F4-728D-29F1-3E6A-01E08508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3B8-0209-4B30-2C6F-179BDB5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AEA0-CAC8-CBC3-8B78-8E15E74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7642-71D4-ACC2-1F3E-9CD2EB3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B908-6DF8-1FCB-67DB-D4C942C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0CA8-9B2B-C19F-B910-2492826F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6AB4-BD58-87EF-4EAA-D937616E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2809-E745-F7C2-6A01-BC8F6B70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E8E4-6D8B-78E8-2F14-2BB6B91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D1C9-1CC3-7FB3-A237-5B66A8D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8A5-7D8E-6E43-B5A9-4FF7A871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7264-E4E6-D981-052C-0DEBCE66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7FD2-9EB8-87E3-4536-329064C6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1988-64D6-18A0-C06B-6906365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3ACB-1015-9737-CB84-6CD79AF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5957-610B-1FA8-33A1-21AA1F08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4B68-FBC8-3B10-7A46-9BC1DAAE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A7A9-404A-3973-5D77-68ABACAA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A909-3E94-8941-8704-1F1A6CBB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A87C4-9EB4-7EA7-FDCF-2E6959AB9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0EC0D-6631-72AD-D41E-8F4E4E11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0D36D-F4A6-803E-B571-B8C086DE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6852-B339-61A5-289C-8D7BB16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C899-F595-98B5-34AB-445F8E4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2222-716C-BAA8-1750-0C05597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2E02-5B08-5EDA-33BB-3C303DE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514D-1B04-26B1-F22A-042E1DB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04C8-2BAE-9849-5F70-9E400CA2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8F1E-D2C7-ED7B-8A5E-8E2AE2C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471C-B9E9-F0D6-6B57-65A4011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307-F6C1-2E59-6E21-7D6E8FDE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EA03-CAA3-5197-8A90-FE0DF1B8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F38A-009D-280B-ED9B-4724A75E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A297-1B5E-319E-4621-F4E414D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0FBC-59F7-C727-3DBF-C24C998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830C-09EE-0399-4A59-0F41F5A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98D5-7B6D-8F5A-713C-A40E2A7D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1CA0C-C6B4-128B-B882-DEA2AFF5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A70E-114A-C610-17B7-5464121B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79CB-9BA5-C74A-9EB3-1C1C7A24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573E-DC7B-4E5A-050C-0A885D1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75DD-277F-8B43-84EC-3CC52D5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E82E1-AEE7-C28D-8A9A-CE7D198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63C3-ADA2-F126-9715-1CC6FB8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68EC-4765-2B9C-1173-1C62E8C7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48C3-D768-145C-06D7-5C195AE6A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74A-E301-B8D7-E62A-5F534542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4" y="0"/>
            <a:ext cx="9144000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dirty="0"/>
              <a:t>Project Presentation</a:t>
            </a:r>
            <a:br>
              <a:rPr lang="en-IN" sz="4900" dirty="0"/>
            </a:br>
            <a:r>
              <a:rPr lang="en-IN" sz="4900" dirty="0"/>
              <a:t>Mobile Application for AICTE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dirty="0"/>
              <a:t>Guide Name: Mr. Amit K. Sanger</a:t>
            </a:r>
          </a:p>
          <a:p>
            <a:pPr algn="l"/>
            <a:r>
              <a:rPr lang="en-IN" dirty="0"/>
              <a:t>Project Members </a:t>
            </a:r>
          </a:p>
          <a:p>
            <a:pPr marL="457200" indent="-457200" algn="l">
              <a:buAutoNum type="arabicPeriod"/>
            </a:pPr>
            <a:r>
              <a:rPr lang="en-IN" dirty="0"/>
              <a:t>Gauri Chugh, 2100290120081</a:t>
            </a:r>
          </a:p>
          <a:p>
            <a:pPr marL="457200" indent="-457200" algn="l">
              <a:buAutoNum type="arabicPeriod"/>
            </a:pPr>
            <a:r>
              <a:rPr lang="en-IN" dirty="0"/>
              <a:t>Dhruv </a:t>
            </a:r>
            <a:r>
              <a:rPr lang="en-IN" dirty="0" err="1"/>
              <a:t>Gajwani</a:t>
            </a:r>
            <a:r>
              <a:rPr lang="en-IN" dirty="0"/>
              <a:t>, 2100290120072</a:t>
            </a:r>
          </a:p>
        </p:txBody>
      </p:sp>
      <p:pic>
        <p:nvPicPr>
          <p:cNvPr id="2049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9C1EB33F-6C7A-B47B-2E93-BD229C27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2.jpeg" descr="Logo, company name  Description automatically generated">
            <a:extLst>
              <a:ext uri="{FF2B5EF4-FFF2-40B4-BE49-F238E27FC236}">
                <a16:creationId xmlns:a16="http://schemas.microsoft.com/office/drawing/2014/main" id="{77C69760-3BB0-8C8D-F3D3-1717219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96" y="217141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2" y="331858"/>
            <a:ext cx="81650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1BE9C-A2F5-7FA7-5C96-BBF78533E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9E42-842F-73EB-DB20-276EAF17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 Status on Yukti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AB807-CF1F-C360-DE7A-351A6476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1743337" cy="113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47274E35-BC54-45E8-D2BA-37BC3C12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90688"/>
            <a:ext cx="5940425" cy="40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1A09ED-76CA-C013-C7C1-93626427C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5" t="850" r="1966" b="6299"/>
          <a:stretch/>
        </p:blipFill>
        <p:spPr>
          <a:xfrm>
            <a:off x="6683374" y="2153841"/>
            <a:ext cx="4848226" cy="25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70A-0FBE-5C45-B43F-5165573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EDF1-E847-732B-B515-11B953BE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Gazzawe</a:t>
            </a:r>
            <a:r>
              <a:rPr lang="en-IN" dirty="0"/>
              <a:t>, </a:t>
            </a:r>
            <a:r>
              <a:rPr lang="en-IN" dirty="0" err="1"/>
              <a:t>Foziah</a:t>
            </a:r>
            <a:r>
              <a:rPr lang="en-IN" dirty="0"/>
              <a:t>. (2017). Comparison of Websites and Mobile Applications for E-learning. </a:t>
            </a:r>
          </a:p>
          <a:p>
            <a:r>
              <a:rPr lang="en-IN" dirty="0"/>
              <a:t>H. M. Naveen, " AICTE Initiatives for Quality Enhancement in Technical Education, International Journal of Scientific Research in Science and Technology(IJSRST), Online ISSN : 2395-602X, Print ISSN : 2395-6011, Volume 8, Issue 4, pp.382-390, July-August-2021.</a:t>
            </a:r>
          </a:p>
          <a:p>
            <a:r>
              <a:rPr lang="en-IN" dirty="0"/>
              <a:t>Frank, Edwin &amp; </a:t>
            </a:r>
            <a:r>
              <a:rPr lang="en-IN" dirty="0" err="1"/>
              <a:t>Oluwaseyi</a:t>
            </a:r>
            <a:r>
              <a:rPr lang="en-IN" dirty="0"/>
              <a:t>, Joseph &amp; Olaoye, Godwin. (2024). Introduction to Business Intelligence (BI) and data extraction. </a:t>
            </a:r>
          </a:p>
          <a:p>
            <a:r>
              <a:rPr lang="en-IN" dirty="0" err="1"/>
              <a:t>Suhas</a:t>
            </a:r>
            <a:r>
              <a:rPr lang="en-IN" dirty="0"/>
              <a:t> Holla, Mahima M </a:t>
            </a:r>
            <a:r>
              <a:rPr lang="en-IN" dirty="0" err="1"/>
              <a:t>Katti."Android</a:t>
            </a:r>
            <a:r>
              <a:rPr lang="en-IN" dirty="0"/>
              <a:t> Based Mobile Application Development And Its Security "International Journal of Computer Trends and Technology (IJCTT),V3(3):1077-1080 Issue 2012</a:t>
            </a:r>
          </a:p>
          <a:p>
            <a:r>
              <a:rPr lang="en-IN" dirty="0"/>
              <a:t>Ehsan, A.; </a:t>
            </a:r>
            <a:r>
              <a:rPr lang="en-IN" dirty="0" err="1"/>
              <a:t>Abuhaliqa</a:t>
            </a:r>
            <a:r>
              <a:rPr lang="en-IN" dirty="0"/>
              <a:t>, M.A.M.E.; </a:t>
            </a:r>
            <a:r>
              <a:rPr lang="en-IN" dirty="0" err="1"/>
              <a:t>Catal</a:t>
            </a:r>
            <a:r>
              <a:rPr lang="en-IN" dirty="0"/>
              <a:t>, C.; Mishra, D. RESTful API Testing Methodologies: Rationale, Challenges, and Solution Directions. Appl. Sci. 2022, 12, 4369. https://doi.org/10.3390/ app12094369</a:t>
            </a:r>
          </a:p>
        </p:txBody>
      </p:sp>
    </p:spTree>
    <p:extLst>
      <p:ext uri="{BB962C8B-B14F-4D97-AF65-F5344CB8AC3E}">
        <p14:creationId xmlns:p14="http://schemas.microsoft.com/office/powerpoint/2010/main" val="27368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AICTE website contains extensive data on approved institutions, government schemes, and regulations in various fields.</a:t>
            </a:r>
          </a:p>
          <a:p>
            <a:r>
              <a:rPr lang="en-US" dirty="0"/>
              <a:t>Accessing this information on the website can be difficult due to its complexity.</a:t>
            </a:r>
          </a:p>
          <a:p>
            <a:r>
              <a:rPr lang="en-US" dirty="0"/>
              <a:t>A mobile app is proposed to simplify access to key information for stakeholders.</a:t>
            </a:r>
          </a:p>
          <a:p>
            <a:r>
              <a:rPr lang="en-US" dirty="0"/>
              <a:t>The app will centralize critical resources and improve the user experience.</a:t>
            </a:r>
          </a:p>
          <a:p>
            <a:r>
              <a:rPr lang="en-US" dirty="0"/>
              <a:t>It aims to provide quick access to frequently needed information while boosting user engagement and compliance.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32092-BA60-5AB5-BF09-968285A1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E75E-AE6C-9C78-E38B-3A24167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– AICTE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6C10-C7DD-D21E-A4A5-D7F6589F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Dedicated Mobile Platform</a:t>
            </a:r>
          </a:p>
          <a:p>
            <a:r>
              <a:rPr lang="en-US" dirty="0"/>
              <a:t>Curated Statistical Dashboard</a:t>
            </a:r>
          </a:p>
          <a:p>
            <a:r>
              <a:rPr lang="en-US" dirty="0"/>
              <a:t>Streamlined Access to Initiatives &amp; Schemes</a:t>
            </a:r>
          </a:p>
          <a:p>
            <a:r>
              <a:rPr lang="en-US" dirty="0"/>
              <a:t>Centralized Resource Hub</a:t>
            </a:r>
          </a:p>
          <a:p>
            <a:r>
              <a:rPr lang="en-US" dirty="0"/>
              <a:t>Enhanced Transparency &amp; Engagement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3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Enhanced Information Accessibility</a:t>
            </a:r>
          </a:p>
          <a:p>
            <a:r>
              <a:rPr lang="en-IN" dirty="0"/>
              <a:t>Improved User Experience</a:t>
            </a:r>
          </a:p>
          <a:p>
            <a:r>
              <a:rPr lang="en-IN" dirty="0"/>
              <a:t>Increased Awareness</a:t>
            </a:r>
          </a:p>
          <a:p>
            <a:r>
              <a:rPr lang="en-IN" dirty="0"/>
              <a:t>Streamlined Resource Access</a:t>
            </a:r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1FA8-556C-23B0-8DC7-F2416B50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29C8-BFF9-C5BA-63AE-994CE0B2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with UN Sustainable Development Goals (SDGs)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8DEF59-A20D-9C42-FA36-B04639844B93}"/>
              </a:ext>
            </a:extLst>
          </p:cNvPr>
          <p:cNvSpPr/>
          <p:nvPr/>
        </p:nvSpPr>
        <p:spPr>
          <a:xfrm>
            <a:off x="1017037" y="2090057"/>
            <a:ext cx="4096139" cy="17914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F3E93-398D-70AE-4EC1-886FD03C06FF}"/>
              </a:ext>
            </a:extLst>
          </p:cNvPr>
          <p:cNvSpPr/>
          <p:nvPr/>
        </p:nvSpPr>
        <p:spPr>
          <a:xfrm>
            <a:off x="6926426" y="2083836"/>
            <a:ext cx="4096139" cy="17914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DF7718-E9AE-DD57-39E5-88F5631794FA}"/>
              </a:ext>
            </a:extLst>
          </p:cNvPr>
          <p:cNvSpPr/>
          <p:nvPr/>
        </p:nvSpPr>
        <p:spPr>
          <a:xfrm>
            <a:off x="1017036" y="4280904"/>
            <a:ext cx="4096139" cy="17914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A077C2-1FEF-E34A-43B2-B3FB6C85CB4F}"/>
              </a:ext>
            </a:extLst>
          </p:cNvPr>
          <p:cNvSpPr/>
          <p:nvPr/>
        </p:nvSpPr>
        <p:spPr>
          <a:xfrm>
            <a:off x="6926425" y="4280904"/>
            <a:ext cx="4096139" cy="179147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99571-BBCA-83E0-47B5-EC6FC80334FC}"/>
              </a:ext>
            </a:extLst>
          </p:cNvPr>
          <p:cNvSpPr txBox="1"/>
          <p:nvPr/>
        </p:nvSpPr>
        <p:spPr>
          <a:xfrm>
            <a:off x="1169435" y="2199305"/>
            <a:ext cx="2754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SDG 4: Quality 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B1752-18A9-E075-0466-94F3BF8706AE}"/>
              </a:ext>
            </a:extLst>
          </p:cNvPr>
          <p:cNvSpPr txBox="1"/>
          <p:nvPr/>
        </p:nvSpPr>
        <p:spPr>
          <a:xfrm>
            <a:off x="7078823" y="2199305"/>
            <a:ext cx="4096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SDG 9: Industry, Innovation, Infrastructure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6796B-85A1-BF43-F6A3-99AD96748922}"/>
              </a:ext>
            </a:extLst>
          </p:cNvPr>
          <p:cNvSpPr txBox="1"/>
          <p:nvPr/>
        </p:nvSpPr>
        <p:spPr>
          <a:xfrm>
            <a:off x="1169435" y="4385975"/>
            <a:ext cx="2754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SDG 16: Strong Institutions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738F0-8AC1-7438-E1DC-C77627F7353B}"/>
              </a:ext>
            </a:extLst>
          </p:cNvPr>
          <p:cNvSpPr txBox="1"/>
          <p:nvPr/>
        </p:nvSpPr>
        <p:spPr>
          <a:xfrm>
            <a:off x="7078822" y="4389280"/>
            <a:ext cx="3791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SDG 17: Partnerships for the goals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59C97-2C0B-DDB5-12BE-A3565E293AB6}"/>
              </a:ext>
            </a:extLst>
          </p:cNvPr>
          <p:cNvSpPr txBox="1"/>
          <p:nvPr/>
        </p:nvSpPr>
        <p:spPr>
          <a:xfrm>
            <a:off x="1169434" y="2616464"/>
            <a:ext cx="3822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Access to Educational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for Skill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ECEDB-CC87-9873-C292-4D26B268A716}"/>
              </a:ext>
            </a:extLst>
          </p:cNvPr>
          <p:cNvSpPr txBox="1"/>
          <p:nvPr/>
        </p:nvSpPr>
        <p:spPr>
          <a:xfrm>
            <a:off x="7047719" y="2777119"/>
            <a:ext cx="3822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Centralized Educational Resource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Innovation in Information Access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754FC-36C6-7C9C-4793-16BF50640431}"/>
              </a:ext>
            </a:extLst>
          </p:cNvPr>
          <p:cNvSpPr txBox="1"/>
          <p:nvPr/>
        </p:nvSpPr>
        <p:spPr>
          <a:xfrm>
            <a:off x="1169434" y="4860378"/>
            <a:ext cx="3822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Transparency in Educational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Improved Accountability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D07840-9703-980C-0F42-475B5D9ADC39}"/>
              </a:ext>
            </a:extLst>
          </p:cNvPr>
          <p:cNvSpPr txBox="1"/>
          <p:nvPr/>
        </p:nvSpPr>
        <p:spPr>
          <a:xfrm>
            <a:off x="7078822" y="4860378"/>
            <a:ext cx="3822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Between Institutions and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 for Policy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7621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Languages: Kotlin, XML</a:t>
            </a:r>
          </a:p>
          <a:p>
            <a:r>
              <a:rPr lang="en-IN" dirty="0"/>
              <a:t>Development Environment: Android Studio</a:t>
            </a:r>
          </a:p>
          <a:p>
            <a:r>
              <a:rPr lang="en-IN" dirty="0"/>
              <a:t>Framework: </a:t>
            </a:r>
            <a:r>
              <a:rPr lang="en-IN" dirty="0" err="1"/>
              <a:t>MPAndroidChart</a:t>
            </a:r>
            <a:r>
              <a:rPr lang="en-IN" dirty="0"/>
              <a:t>, Android XML Layouts </a:t>
            </a:r>
          </a:p>
          <a:p>
            <a:r>
              <a:rPr lang="en-IN" dirty="0"/>
              <a:t>User Interface: Figma, XML</a:t>
            </a:r>
          </a:p>
          <a:p>
            <a:r>
              <a:rPr lang="en-IN" dirty="0"/>
              <a:t>Database: AICTE Power BI dashboard, Firebase </a:t>
            </a:r>
          </a:p>
        </p:txBody>
      </p:sp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35C03-49A1-D2ED-5804-749120BA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1743337" cy="113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4E3C1B60-9F6C-DAC2-EED8-A1423ACF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4" y="1690688"/>
            <a:ext cx="10879551" cy="387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755D8-689C-8283-32F4-B14A84FF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EEB0-7030-63B9-7EEE-089662BF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of Working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D525CF-CCEE-7C65-E037-87A921CAA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1743337" cy="113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 descr="A black and white text&#10;&#10;AI-generated content may be incorrect.">
            <a:extLst>
              <a:ext uri="{FF2B5EF4-FFF2-40B4-BE49-F238E27FC236}">
                <a16:creationId xmlns:a16="http://schemas.microsoft.com/office/drawing/2014/main" id="{1C61A580-3F71-E957-201A-8CE82987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499783"/>
            <a:ext cx="2219325" cy="4931833"/>
          </a:xfrm>
          <a:prstGeom prst="rect">
            <a:avLst/>
          </a:prstGeom>
        </p:spPr>
      </p:pic>
      <p:pic>
        <p:nvPicPr>
          <p:cNvPr id="8" name="Picture 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B4F71CA-2FF3-001D-2B02-5C62C2BD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6" y="1498927"/>
            <a:ext cx="2219325" cy="4931833"/>
          </a:xfrm>
          <a:prstGeom prst="rect">
            <a:avLst/>
          </a:prstGeom>
        </p:spPr>
      </p:pic>
      <p:pic>
        <p:nvPicPr>
          <p:cNvPr id="10" name="Picture 9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170FBB2B-03D3-3C1C-0D69-612E2AA08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7" y="1498927"/>
            <a:ext cx="2219325" cy="4931833"/>
          </a:xfrm>
          <a:prstGeom prst="rect">
            <a:avLst/>
          </a:prstGeom>
        </p:spPr>
      </p:pic>
      <p:pic>
        <p:nvPicPr>
          <p:cNvPr id="12" name="Picture 11" descr="A screenshot of a phone&#10;&#10;AI-generated content may be incorrect.">
            <a:extLst>
              <a:ext uri="{FF2B5EF4-FFF2-40B4-BE49-F238E27FC236}">
                <a16:creationId xmlns:a16="http://schemas.microsoft.com/office/drawing/2014/main" id="{2A54B26C-3F9A-3D20-B765-7BEC6E3F8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8" y="1498927"/>
            <a:ext cx="2219325" cy="49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C1CE5-841B-EBD6-A2C0-E9A197B6C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5390-6748-D1AB-6503-4F0B3A1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96AE-99BE-1C1C-374E-807FEB1D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Real-time API Integration – With AICTE official Power BI Dashboards</a:t>
            </a:r>
          </a:p>
          <a:p>
            <a:r>
              <a:rPr lang="en-US" dirty="0"/>
              <a:t>Multi-Language Support</a:t>
            </a:r>
          </a:p>
          <a:p>
            <a:r>
              <a:rPr lang="en-US" dirty="0"/>
              <a:t>Predictive Analytics</a:t>
            </a:r>
          </a:p>
          <a:p>
            <a:r>
              <a:rPr lang="en-IN" dirty="0"/>
              <a:t>Offline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6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482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     Project Presentation Mobile Application for AICTE</vt:lpstr>
      <vt:lpstr>Problem Statement</vt:lpstr>
      <vt:lpstr>Solution – AICTE App</vt:lpstr>
      <vt:lpstr>Outcomes</vt:lpstr>
      <vt:lpstr>Alignment with UN Sustainable Development Goals (SDGs)</vt:lpstr>
      <vt:lpstr>Technology Used </vt:lpstr>
      <vt:lpstr>Dataflow Diagram</vt:lpstr>
      <vt:lpstr>Screenshots of Working Project</vt:lpstr>
      <vt:lpstr>Future Scope</vt:lpstr>
      <vt:lpstr>Patent Status on Yukti Portal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aditya chugh</cp:lastModifiedBy>
  <cp:revision>8</cp:revision>
  <dcterms:created xsi:type="dcterms:W3CDTF">2023-09-23T09:10:50Z</dcterms:created>
  <dcterms:modified xsi:type="dcterms:W3CDTF">2025-05-25T20:53:46Z</dcterms:modified>
</cp:coreProperties>
</file>