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9" r:id="rId3"/>
    <p:sldId id="261" r:id="rId4"/>
    <p:sldId id="260" r:id="rId5"/>
    <p:sldId id="262" r:id="rId6"/>
    <p:sldId id="263" r:id="rId7"/>
    <p:sldId id="265" r:id="rId8"/>
    <p:sldId id="268" r:id="rId9"/>
    <p:sldId id="267" r:id="rId10"/>
    <p:sldId id="270" r:id="rId11"/>
    <p:sldId id="271" r:id="rId12"/>
    <p:sldId id="272" r:id="rId13"/>
    <p:sldId id="264" r:id="rId14"/>
    <p:sldId id="273" r:id="rId15"/>
    <p:sldId id="266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4ACA0-1BED-436F-B893-17FB1DB0711E}" v="373" dt="2025-06-04T21:41:09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7F35AE-5826-4457-B24A-19C705F098BE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F90D2-60C2-44BC-8039-AC2405A88F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509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F299E-BC29-4E8C-81AD-DAA5C8B84D4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558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799A3-1EFB-28ED-FE1A-940591D7F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939FFE-A636-3155-560F-E7E2A28B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32E303-72FB-FFDC-908F-E6CD962B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A4CE7E-14B5-74B9-F581-00CCB94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D88FF-099E-28D8-5096-64FC628D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76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C9CEB-AF46-D3DB-A276-30ADE12E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7B8B1C-220D-D4F8-5E32-9D32883AB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7E65EC-C12E-6324-8E2F-1B1EC9B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287F00-FBEF-6D09-31CD-09F301D6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B2D09-EE7D-2420-1C54-D3B430C2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29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71F04A-424E-AD13-9E38-E1B7A9160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575823-EA7C-7EC0-32B4-D3FB25C23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11697-28C8-5ED0-B55B-669E5733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5B72D-04DC-4C8A-63A5-15178EA0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6D0F0E-0BFB-C559-D86B-27E231CE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E46C0-D0BB-B242-8CBB-C4888DB3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2E5AA-6365-7706-4FF6-E9FF987E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3C9F66-36BB-F8D1-A480-F6D69FF3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2DB0E9-4056-16E3-736C-39A97035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FFA79-E98F-451F-A3F4-B487455C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02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D97C6-D953-12FD-42A4-793C7283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8A8422-E4C9-0A7E-0DC3-51BAAE39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622E70-2482-789A-27FD-CE57C981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BAC9A6-D7AD-1F74-2B72-440415ED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D4DF74-71AE-607C-EBFA-14F94B72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49C57-8554-A8CC-CB95-A73869EA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88607-D587-1E09-615A-FF03A5642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168B51-B8CF-71DD-CAC7-D6B07C76C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8BC170-582B-8BDF-9FCE-F0F66BFF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85560-8C72-645D-B81D-4809DC7B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72F1CD-1064-8433-ECCD-41768FDF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75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FAB69-A40E-790C-75E2-4CB69179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945FAB-77D9-8FDF-8220-166EDE82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B9C945-6998-36F2-94B7-5C1C6501D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F1D33D-FD5D-DE8C-5B81-48BF20241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D39E30-00DB-C056-1D3D-897D97AB6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867F10-4A7E-0397-22AC-74AA19F2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838038-0C68-821D-D233-DA565A19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4FD522-8150-8B4E-F566-067DD3C0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46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F1EAF-638A-DFC2-C8D5-0E7AA97F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838A25-0A83-2980-2177-2F9647D1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920BEE-6F83-1066-C5D2-D621E483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E3D806-71C7-0413-6CF0-D5E2365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18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8A0587-821C-16DE-0D46-C510776E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F4A001-6877-35AE-3838-9504432C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7022F5-0A43-29C5-240C-5C4E2E67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70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79651-2A24-CAA7-058F-DBAB3A0E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DAD14-C7A7-DA06-7500-99DDE1B0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51A4E7-A73B-BEB4-2BD0-46B8E5EA7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C13511-1D1B-2D80-1EE8-0E9C3709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7785AE-FAAA-31EC-7CB8-58EB0E4E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050A87-3D4C-C410-438B-A7116CAA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0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CC582-3A62-20BC-DE8A-2B951447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8BCAD3-19D0-214B-D72A-6430FCFFF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9D461D-9FF3-EFDE-3FE9-F913B34BD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BBD67D-F197-7FD4-2711-72FBB513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3587A3-C504-E00E-3E6F-AEA2BB71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F2755B-CFD8-9C23-490F-0807606F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8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4027A-E159-FD8D-B81C-99722CDE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B5DBD8-A976-C1D9-A2AD-CB03AFD8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A278A3-504C-B652-8C8D-49FB8902D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93D9-F444-4FAD-BC44-82FCF8E2D7DB}" type="datetimeFigureOut">
              <a:rPr lang="ru-RU" smtClean="0"/>
              <a:t>05.06.2025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9BDFBF-9382-6666-81E8-D8CE23979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033557-600E-B5BC-2F9F-E7A442A61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4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40536" y="2083872"/>
            <a:ext cx="10801200" cy="829687"/>
          </a:xfrm>
        </p:spPr>
        <p:txBody>
          <a:bodyPr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ОТЧЕТ ПО УЧЕБНОЙ ПРАКТИКЕ</a:t>
            </a:r>
            <a:b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ПМ 02 Осуществление интеграции программных модулей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935778" y="2997247"/>
            <a:ext cx="8466749" cy="379565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Специальность 09.02.07 Информационные системы и программирование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695400" y="310458"/>
            <a:ext cx="9021907" cy="1462956"/>
            <a:chOff x="-2290800" y="119449"/>
            <a:chExt cx="9021907" cy="14629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90800" y="119449"/>
              <a:ext cx="1872208" cy="1462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06" y="488052"/>
              <a:ext cx="6234501" cy="72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Прямоугольник 8"/>
          <p:cNvSpPr/>
          <p:nvPr/>
        </p:nvSpPr>
        <p:spPr>
          <a:xfrm>
            <a:off x="7039047" y="4474710"/>
            <a:ext cx="49314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Выполнили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Арзамасова Дарья, Белов Дмитрий, Селехова Ярослава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группа  31П курс 3 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Руководители: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Мамшева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Ю.С., Голубева Е.П.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2953" y="6065051"/>
            <a:ext cx="1886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Нижний Новгород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2025 г.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Рамка 4">
            <a:extLst>
              <a:ext uri="{FF2B5EF4-FFF2-40B4-BE49-F238E27FC236}">
                <a16:creationId xmlns:a16="http://schemas.microsoft.com/office/drawing/2014/main" id="{EDF0C921-35C8-C31A-141E-8E28C14C84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1062FFE9-7A16-1C0B-6B06-77297C21D8EA}"/>
              </a:ext>
            </a:extLst>
          </p:cNvPr>
          <p:cNvSpPr txBox="1">
            <a:spLocks/>
          </p:cNvSpPr>
          <p:nvPr/>
        </p:nvSpPr>
        <p:spPr>
          <a:xfrm>
            <a:off x="2493492" y="3345999"/>
            <a:ext cx="7095288" cy="336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Создание сайта пользовательских рецептов АМ-НЯМ</a:t>
            </a:r>
          </a:p>
        </p:txBody>
      </p:sp>
    </p:spTree>
    <p:extLst>
      <p:ext uri="{BB962C8B-B14F-4D97-AF65-F5344CB8AC3E}">
        <p14:creationId xmlns:p14="http://schemas.microsoft.com/office/powerpoint/2010/main" val="178322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AFF42-AC00-FA0F-4FA4-CB21C4B43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26E1818D-2E7E-2509-0DC4-49BF8AB7C5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829483EA-8117-E717-5FA0-73E43AD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46" y="475816"/>
            <a:ext cx="9120218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UML-ДИАГРАММЫ ДЛЯ АВТОРИЗАЦИИ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диаграмм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D288F2F-6A63-FF0D-942F-98A384C6B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80" y="1716196"/>
            <a:ext cx="5348745" cy="303939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иаграмм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E5AF5C3-C019-1255-2CFD-F7AD1D1B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925" y="4172341"/>
            <a:ext cx="7092342" cy="2072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98D324-8A45-AAD0-5AEF-DA4FF798D941}"/>
              </a:ext>
            </a:extLst>
          </p:cNvPr>
          <p:cNvSpPr txBox="1"/>
          <p:nvPr/>
        </p:nvSpPr>
        <p:spPr>
          <a:xfrm>
            <a:off x="6284344" y="1718300"/>
            <a:ext cx="30485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Calibri"/>
                <a:cs typeface="Calibri"/>
              </a:rPr>
              <a:t>Диаграмма коммуникации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83E40-B25B-A824-F6B0-D5A1ECDDDC64}"/>
              </a:ext>
            </a:extLst>
          </p:cNvPr>
          <p:cNvSpPr txBox="1"/>
          <p:nvPr/>
        </p:nvSpPr>
        <p:spPr>
          <a:xfrm>
            <a:off x="2317769" y="5048134"/>
            <a:ext cx="24117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Calibri"/>
                <a:cs typeface="Calibri"/>
              </a:rPr>
              <a:t>Диаграмма состояний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34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A6140-0CD1-4499-B2CD-CDF9270C9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07640BC6-50E8-82BD-00D5-94182A55D8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A2BD21AF-60B4-E501-C632-1BE66AE1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46" y="475816"/>
            <a:ext cx="9120218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ЗАДАЧА ДЖОНСОНА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8F751-E376-E58B-0F9E-C5050C7AB62D}"/>
              </a:ext>
            </a:extLst>
          </p:cNvPr>
          <p:cNvSpPr txBox="1"/>
          <p:nvPr/>
        </p:nvSpPr>
        <p:spPr>
          <a:xfrm>
            <a:off x="643003" y="1133606"/>
            <a:ext cx="503963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Имеется </a:t>
            </a:r>
            <a:r>
              <a:rPr lang="en-US" sz="2000" dirty="0"/>
              <a:t>n </a:t>
            </a:r>
            <a:r>
              <a:rPr lang="ru-RU" sz="2000" dirty="0"/>
              <a:t>деталей и два станка. Каждая деталь должна сначала пройти обработку на первом станке, затем – на втором. При этом 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ru-RU" sz="2000" dirty="0" err="1"/>
              <a:t>ая</a:t>
            </a:r>
            <a:r>
              <a:rPr lang="ru-RU" sz="2000" dirty="0"/>
              <a:t> деталь обрабатывается на первом станке за </a:t>
            </a:r>
            <a:r>
              <a:rPr lang="en-US" sz="2000" dirty="0"/>
              <a:t>ai</a:t>
            </a:r>
            <a:r>
              <a:rPr lang="ru-RU" sz="2000" dirty="0"/>
              <a:t> времени, а на втором – за </a:t>
            </a:r>
            <a:r>
              <a:rPr lang="en-US" sz="2000" dirty="0"/>
              <a:t>bi</a:t>
            </a:r>
            <a:r>
              <a:rPr lang="ru-RU" sz="2000" dirty="0"/>
              <a:t> времени. Каждый станок в каждый момент времени может работать только с одной деталью. Требуется составить такой порядок подачи деталей на станки, чтобы итоговое время обработки всех деталей было бы минимальным.</a:t>
            </a: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4F0B58A-4970-285A-F093-07A411C7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08" y="1106466"/>
            <a:ext cx="5562139" cy="50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2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B08F8-2832-EAA0-D926-779D3B8E8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33083CDE-9FAC-26AE-EC4C-E5376BD9F7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A709D679-A40A-58BA-A205-236F1CDD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46" y="475816"/>
            <a:ext cx="9120218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ДВИЖЕНИЕ ТЕЛА С СОПРОТИВЛЕНИЕМ И БЕЗ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F2E9647-A596-C4B3-D110-9740863D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71" y="1211828"/>
            <a:ext cx="3971925" cy="176212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линия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7A09C1B-656F-9B03-D931-7EE87342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67" y="1098441"/>
            <a:ext cx="4705350" cy="5057775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BED9F9C-A403-1209-E3D2-84090D269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46" y="3439438"/>
            <a:ext cx="4676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96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A73DB-1D6B-E53B-88EF-735F17FFB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E445C8AA-A29F-1A51-A57D-A3E265D4FF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BA365844-923A-D917-776C-D7484F1F6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5272" y="306448"/>
            <a:ext cx="33764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КОД ПРЮФЕРА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60369-45CE-2446-A65E-1911A3907ADB}"/>
              </a:ext>
            </a:extLst>
          </p:cNvPr>
          <p:cNvSpPr txBox="1"/>
          <p:nvPr/>
        </p:nvSpPr>
        <p:spPr>
          <a:xfrm>
            <a:off x="403860" y="1464097"/>
            <a:ext cx="5692140" cy="4796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buNone/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Что делает: 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преобразует дерево (заданное списком рёбер) в уникальную числовую последовательность.</a:t>
            </a:r>
          </a:p>
          <a:p>
            <a:pPr indent="450215" algn="just">
              <a:lnSpc>
                <a:spcPct val="150000"/>
              </a:lnSpc>
              <a:buNone/>
            </a:pP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0215" algn="just">
              <a:lnSpc>
                <a:spcPct val="150000"/>
              </a:lnSpc>
              <a:buNone/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 работает:</a:t>
            </a:r>
          </a:p>
          <a:p>
            <a:pPr indent="450215" algn="just">
              <a:lnSpc>
                <a:spcPct val="150000"/>
              </a:lnSpc>
              <a:buNone/>
            </a:pPr>
            <a:endParaRPr lang="ru-RU" sz="1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l">
              <a:spcAft>
                <a:spcPts val="800"/>
              </a:spcAft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Строит список смежности дерева (для каждой вершины хранит список соседей).</a:t>
            </a:r>
          </a:p>
          <a:p>
            <a:pPr marL="342900" lvl="0" indent="-342900" algn="l">
              <a:spcAft>
                <a:spcPts val="800"/>
              </a:spcAft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каждом шаге находит лист с минимальным номером (вершину с одной связью).</a:t>
            </a:r>
          </a:p>
          <a:p>
            <a:pPr marL="342900" lvl="0" indent="-342900" algn="l">
              <a:spcAft>
                <a:spcPts val="800"/>
              </a:spcAft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Добавляет в код </a:t>
            </a:r>
            <a:r>
              <a:rPr lang="ru-RU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Прюфера</a:t>
            </a: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номер соседа этого листа.</a:t>
            </a:r>
          </a:p>
          <a:p>
            <a:pPr marL="342900" lvl="0" indent="-342900" algn="l">
              <a:spcAft>
                <a:spcPts val="800"/>
              </a:spcAft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Удаляет лист из дерева.</a:t>
            </a:r>
          </a:p>
          <a:p>
            <a:pPr marL="342900" lvl="0" indent="-342900" algn="l">
              <a:buSzPts val="1400"/>
              <a:buFont typeface="+mj-lt"/>
              <a:buAutoNum type="arabicPeriod"/>
              <a:tabLst>
                <a:tab pos="457200" algn="l"/>
              </a:tabLst>
            </a:pPr>
            <a:r>
              <a:rPr lang="ru-RU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Повторяет, пока не останется 2 вершины.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B752C-B781-9003-6825-A0D6FF78B027}"/>
              </a:ext>
            </a:extLst>
          </p:cNvPr>
          <p:cNvSpPr txBox="1"/>
          <p:nvPr/>
        </p:nvSpPr>
        <p:spPr>
          <a:xfrm>
            <a:off x="1393698" y="940529"/>
            <a:ext cx="371246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Кодирование </a:t>
            </a:r>
            <a:r>
              <a:rPr lang="ru-RU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Прюфера</a:t>
            </a:r>
            <a:endParaRPr lang="ru-R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9BB9E7-04E2-66AA-502D-0EE075162807}"/>
              </a:ext>
            </a:extLst>
          </p:cNvPr>
          <p:cNvSpPr txBox="1"/>
          <p:nvPr/>
        </p:nvSpPr>
        <p:spPr>
          <a:xfrm>
            <a:off x="7516368" y="957514"/>
            <a:ext cx="371246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Декодирование </a:t>
            </a:r>
            <a:r>
              <a:rPr lang="ru-RU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Прюфера</a:t>
            </a:r>
            <a:endParaRPr lang="ru-R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F4D343-83E3-8ADA-2E9B-C7D33A5963F1}"/>
              </a:ext>
            </a:extLst>
          </p:cNvPr>
          <p:cNvSpPr txBox="1"/>
          <p:nvPr/>
        </p:nvSpPr>
        <p:spPr>
          <a:xfrm>
            <a:off x="6398514" y="1464097"/>
            <a:ext cx="5490972" cy="4934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buNone/>
            </a:pP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Что делает: 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восстанавливает исходное дерево по коду </a:t>
            </a:r>
            <a:r>
              <a:rPr lang="ru-RU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Прюфера</a:t>
            </a: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indent="450215" algn="just">
              <a:buNone/>
            </a:pP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450215" algn="just">
              <a:buNone/>
            </a:pPr>
            <a:r>
              <a:rPr lang="ru-RU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Как работает:</a:t>
            </a:r>
          </a:p>
          <a:p>
            <a:pPr indent="450215" algn="just">
              <a:buNone/>
            </a:pPr>
            <a:endParaRPr lang="ru-RU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Определяет количество вершин (длина кода + 2).</a:t>
            </a:r>
          </a:p>
          <a:p>
            <a:pPr marL="742950" lvl="1" indent="-285750" algn="l"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Вычисляет степени вершин (сколько раз каждая встречается в коде + 1).</a:t>
            </a:r>
          </a:p>
          <a:p>
            <a:pPr marL="742950" lvl="1" indent="-285750" algn="l"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 каждом шаге соединяет наименьший доступный лист с текущей вершиной из кода.</a:t>
            </a:r>
          </a:p>
          <a:p>
            <a:pPr marL="742950" lvl="1" indent="-285750" algn="l">
              <a:spcAft>
                <a:spcPts val="800"/>
              </a:spcAft>
              <a:buSzPts val="1400"/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Уменьшает степени вершин и обновляет список листьев.</a:t>
            </a:r>
          </a:p>
          <a:p>
            <a:pPr marL="742950" lvl="1" indent="-285750" algn="l">
              <a:buSzPts val="1400"/>
              <a:buFont typeface="+mj-lt"/>
              <a:buAutoNum type="arabicPeriod"/>
            </a:pPr>
            <a:r>
              <a:rPr lang="ru-RU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конце соединяет две оставшиеся вершины.</a:t>
            </a:r>
          </a:p>
        </p:txBody>
      </p:sp>
    </p:spTree>
    <p:extLst>
      <p:ext uri="{BB962C8B-B14F-4D97-AF65-F5344CB8AC3E}">
        <p14:creationId xmlns:p14="http://schemas.microsoft.com/office/powerpoint/2010/main" val="170641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0D6A4-FF77-CBB4-F693-3217FD612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5F803ECF-79D4-0F95-7F47-E85A2B8483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41A9F986-5973-365E-8F3F-DEBEFC780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15" y="318443"/>
            <a:ext cx="4885552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МОНТЕ КАРЛО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7A4A22-2432-07CA-6DE8-C60235C38464}"/>
              </a:ext>
            </a:extLst>
          </p:cNvPr>
          <p:cNvSpPr txBox="1"/>
          <p:nvPr/>
        </p:nvSpPr>
        <p:spPr>
          <a:xfrm>
            <a:off x="4386959" y="814433"/>
            <a:ext cx="3712464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Нахождение числа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</a:t>
            </a:r>
            <a:endParaRPr lang="ru-R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DF60F9-AE85-B1EE-A178-D17B74E73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275" y="1448515"/>
            <a:ext cx="9545449" cy="483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49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9C7EC-1BB0-DC0B-2588-441C2CE34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AD8AC6EE-0A17-F1C7-D904-ADC0646DFD8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98FA1511-A553-1EC5-41F3-EA046E4E9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0415" y="353461"/>
            <a:ext cx="4885552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 МОНТЕ КАРЛО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0114B9-9A3A-23A4-E5BB-2822D776894D}"/>
              </a:ext>
            </a:extLst>
          </p:cNvPr>
          <p:cNvSpPr txBox="1"/>
          <p:nvPr/>
        </p:nvSpPr>
        <p:spPr>
          <a:xfrm>
            <a:off x="4239768" y="877929"/>
            <a:ext cx="3712464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  <a:buNone/>
            </a:pPr>
            <a:r>
              <a:rPr lang="ru-RU" b="1" dirty="0"/>
              <a:t>Вычисление площади фигуры </a:t>
            </a:r>
            <a:endParaRPr lang="ru-RU" sz="1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CF2EC5B-3F45-9B74-0034-771707F037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0" r="1"/>
          <a:stretch>
            <a:fillRect/>
          </a:stretch>
        </p:blipFill>
        <p:spPr>
          <a:xfrm>
            <a:off x="779526" y="1582677"/>
            <a:ext cx="10632948" cy="389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25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409173" y="483060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 УЧЕБНОЙ ПРАКТИКИ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79376" y="1600201"/>
            <a:ext cx="11103024" cy="452627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  <a:r>
              <a:rPr lang="ru-RU" sz="2600" dirty="0"/>
              <a:t>приобретение первичных профессиональных навыков в области интеграции программных компонентов, их тестирования и отладки, а также освоение общих и профессиональных компетенций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Изучить принципы интеграции программных модулей в единую систему.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Освоить методы тестирования и отладки программного обеспечения.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Изучить инструменты для контроля версий и совместной разработки (</a:t>
            </a:r>
            <a:r>
              <a:rPr lang="ru-RU" sz="2600" dirty="0" err="1"/>
              <a:t>Git</a:t>
            </a:r>
            <a:r>
              <a:rPr lang="ru-RU" sz="2600" dirty="0"/>
              <a:t>, </a:t>
            </a:r>
            <a:r>
              <a:rPr lang="ru-RU" sz="2600" dirty="0" err="1"/>
              <a:t>GitHub</a:t>
            </a:r>
            <a:r>
              <a:rPr lang="ru-RU" sz="2600" dirty="0"/>
              <a:t>/</a:t>
            </a:r>
            <a:r>
              <a:rPr lang="ru-RU" sz="2600" dirty="0" err="1"/>
              <a:t>GitLab</a:t>
            </a:r>
            <a:r>
              <a:rPr lang="ru-RU" sz="2600" dirty="0"/>
              <a:t>).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Ознакомиться с подходами к оптимизации кода и повышению производительности приложений.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Выполнить практические задания по интеграции модулей, их тестированию и документированию.</a:t>
            </a: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CE6F4F78-68BA-C855-D3DD-570FADFE16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2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88A3E-61E6-C31E-C758-DF84D2FDF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020AC97-55C9-CE18-07E1-D352E0A7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589" y="475678"/>
            <a:ext cx="3708822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АМ-НЯМ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9966C97-B2B6-48B3-A28E-CEA9998E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09760"/>
            <a:ext cx="11615214" cy="41124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Что это?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Кулинарный сайт для создания, хранения и поиска рецептов с удобным редактором и персональным профилем.</a:t>
            </a: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Зачем?</a:t>
            </a:r>
          </a:p>
          <a:p>
            <a:pPr marL="0" indent="0">
              <a:buNone/>
            </a:pP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Решает 3 проблемы: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Потеря рецептов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— все хранится в одном месте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Supabase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Сложность подсчета КБЖУ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— расчет в 100 г блюда.</a:t>
            </a:r>
          </a:p>
          <a:p>
            <a:pPr>
              <a:lnSpc>
                <a:spcPct val="12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Неудобный обмен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— пользователи могут публиковать рецепты и находить чужие.</a:t>
            </a: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8BCAFA32-EFCF-1017-A070-E24C0DA4D5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994F8B-36CA-C4AF-463E-9B2F00F2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696" y="5117221"/>
            <a:ext cx="558242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8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53A7E-42FA-EE12-D0F4-81D248099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277654-A417-281C-D611-A893DFD9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527" y="411808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 И ТЕХНОЛОГИИ</a:t>
            </a:r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1E855C37-5AAC-447C-F96A-4FA305BA82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20CE6BF-BFA1-95C2-AE80-72C4A5E5A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7" r="17349"/>
          <a:stretch>
            <a:fillRect/>
          </a:stretch>
        </p:blipFill>
        <p:spPr bwMode="auto">
          <a:xfrm>
            <a:off x="9136779" y="2524724"/>
            <a:ext cx="2515067" cy="23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65C089DF-53D3-194B-523E-8C71A404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4" y="1204511"/>
            <a:ext cx="2392070" cy="23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7BF4BE55-EE38-51D5-D177-570756FF2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24" y="3720759"/>
            <a:ext cx="2722447" cy="272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B94D58E5-F3EA-4707-D1E4-14F7511F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742" y="1404699"/>
            <a:ext cx="1312503" cy="168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F3998E30-F064-43E6-DF86-D901EF6B7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550" y="1494170"/>
            <a:ext cx="1623525" cy="150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icture background">
            <a:extLst>
              <a:ext uri="{FF2B5EF4-FFF2-40B4-BE49-F238E27FC236}">
                <a16:creationId xmlns:a16="http://schemas.microsoft.com/office/drawing/2014/main" id="{A345DD45-43D9-BFA7-0425-029A4A053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633" y="1463670"/>
            <a:ext cx="1216304" cy="160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icture background">
            <a:extLst>
              <a:ext uri="{FF2B5EF4-FFF2-40B4-BE49-F238E27FC236}">
                <a16:creationId xmlns:a16="http://schemas.microsoft.com/office/drawing/2014/main" id="{F2C06876-D5E8-7277-0CC3-82833AD79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1" y="3770806"/>
            <a:ext cx="4507222" cy="28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94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4C463-38F4-A396-5F0E-18DFFF1D5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603FABF-4EC5-091B-5BE1-85DACCC6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 РАБОТЫ В КОМАНДЕ</a:t>
            </a:r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9CE3BD10-7D74-BE9D-59AA-FDF02AD691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4311DD85-509B-DAFA-2E1F-0CAD52E63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0" y="1474266"/>
            <a:ext cx="4404761" cy="24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CCD71C63-AAA9-C4FF-0642-00413CD4B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80" y="4007573"/>
            <a:ext cx="4642700" cy="261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7">
            <a:extLst>
              <a:ext uri="{FF2B5EF4-FFF2-40B4-BE49-F238E27FC236}">
                <a16:creationId xmlns:a16="http://schemas.microsoft.com/office/drawing/2014/main" id="{47609A46-B8BD-7B84-45C0-753903217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011" y="3148063"/>
            <a:ext cx="6826397" cy="803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Здесь скрин канбана будет когда с кайфом там будет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103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68FC-246A-1D73-7B08-5A61FD641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2B875F03-F519-F38A-EF34-457A19777B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4194D1-FA4F-9232-4CB9-CBAC585A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00" y="1109898"/>
            <a:ext cx="7956311" cy="5458778"/>
          </a:xfrm>
          <a:prstGeom prst="rect">
            <a:avLst/>
          </a:prstGeom>
        </p:spPr>
      </p:pic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31C5534D-CD24-B046-F2C7-363B7A69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2535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32443-9AF1-949C-65EC-C1F81CB5C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313A98FA-0C8E-85FD-F506-18C41EBD55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515A834E-666C-FE70-B060-6E581BBB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ВЕРСТКА ПРОФИЛЯ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B0BF448-3856-6EE6-C297-3644E3C6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982" y="1853330"/>
            <a:ext cx="5288202" cy="315134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CA7302F-5102-62C2-4726-C9D27CC5A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25" y="1644629"/>
            <a:ext cx="5124060" cy="33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49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CB0AF-40A3-248C-292E-133C749CA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3A97DA3F-BA15-CB43-73C0-A4727483C5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F27582B6-3BB0-4422-8521-4425D28A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ВЕРСТКА ПРОФИЛЯ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787C951-8755-A710-754B-8E10B8CF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69" y="1105227"/>
            <a:ext cx="4520461" cy="403168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9384556-5EF4-947D-63DA-ACB850529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3" y="5406677"/>
            <a:ext cx="11420475" cy="97155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69FCE98-D1CC-B888-8BA5-0FCD49037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833" y="1240729"/>
            <a:ext cx="63722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62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A106F-4F80-E868-99AA-BA824C5C4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A5CF5D38-12D2-06CA-1246-67C1AE661B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F53FFCB9-7C46-BB16-D2BF-A7B0E306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ВЕРСТКА ПРОФИЛЯ</a:t>
            </a:r>
            <a:endParaRPr lang="ru-RU"/>
          </a:p>
        </p:txBody>
      </p:sp>
      <p:pic>
        <p:nvPicPr>
          <p:cNvPr id="3" name="Рисунок 2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9088A25-7D79-B5F5-669F-CB80BE7B0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96" y="1712478"/>
            <a:ext cx="5137498" cy="376707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B5779B6-A723-B929-5FCA-C9B0C421A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18" y="1416029"/>
            <a:ext cx="5588827" cy="43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095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464</Words>
  <Application>Microsoft Office PowerPoint</Application>
  <PresentationFormat>Широкоэкранный</PresentationFormat>
  <Paragraphs>66</Paragraphs>
  <Slides>15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ОТЧЕТ ПО УЧЕБНОЙ ПРАКТИКЕ ПМ 02 Осуществление интеграции программных модулей</vt:lpstr>
      <vt:lpstr>ЦЕЛЬ И ЗАДАЧИ УЧЕБНОЙ ПРАКТИКИ</vt:lpstr>
      <vt:lpstr>ПРОЕКТ АМ-НЯМ</vt:lpstr>
      <vt:lpstr>ИНСТРУМЕНТЫ И ТЕХНОЛОГИИ</vt:lpstr>
      <vt:lpstr>ОРГАНИЗАЦИЯ РАБОТЫ В КОМАНДЕ</vt:lpstr>
      <vt:lpstr>ПРОЕКТИРОВАНИЕ БАЗЫ ДАННЫХ</vt:lpstr>
      <vt:lpstr>ВЕРСТКА ПРОФИЛЯ</vt:lpstr>
      <vt:lpstr>ВЕРСТКА ПРОФИЛЯ</vt:lpstr>
      <vt:lpstr>ВЕРСТКА ПРОФИЛЯ</vt:lpstr>
      <vt:lpstr>UML-ДИАГРАММЫ ДЛЯ АВТОРИЗАЦИИ</vt:lpstr>
      <vt:lpstr>ЗАДАЧА ДЖОНСОНА</vt:lpstr>
      <vt:lpstr>ДВИЖЕНИЕ ТЕЛА С СОПРОТИВЛЕНИЕМ И БЕЗ</vt:lpstr>
      <vt:lpstr>КОД ПРЮФЕРА</vt:lpstr>
      <vt:lpstr>МЕТОД МОНТЕ КАРЛО</vt:lpstr>
      <vt:lpstr>МЕТОД МОНТЕ КАРЛО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Дарья Арзамасова</dc:creator>
  <cp:lastModifiedBy>Дарья Арзамасова</cp:lastModifiedBy>
  <cp:revision>90</cp:revision>
  <dcterms:created xsi:type="dcterms:W3CDTF">2025-06-04T17:38:51Z</dcterms:created>
  <dcterms:modified xsi:type="dcterms:W3CDTF">2025-06-05T00:14:20Z</dcterms:modified>
</cp:coreProperties>
</file>