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29"/>
  </p:notesMasterIdLst>
  <p:handoutMasterIdLst>
    <p:handoutMasterId r:id="rId30"/>
  </p:handoutMasterIdLst>
  <p:sldIdLst>
    <p:sldId id="256" r:id="rId3"/>
    <p:sldId id="275" r:id="rId4"/>
    <p:sldId id="308" r:id="rId5"/>
    <p:sldId id="309" r:id="rId6"/>
    <p:sldId id="263" r:id="rId7"/>
    <p:sldId id="262" r:id="rId8"/>
    <p:sldId id="268" r:id="rId9"/>
    <p:sldId id="261" r:id="rId10"/>
    <p:sldId id="265" r:id="rId11"/>
    <p:sldId id="257" r:id="rId12"/>
    <p:sldId id="270" r:id="rId13"/>
    <p:sldId id="290" r:id="rId14"/>
    <p:sldId id="267" r:id="rId15"/>
    <p:sldId id="264" r:id="rId16"/>
    <p:sldId id="286" r:id="rId17"/>
    <p:sldId id="306" r:id="rId18"/>
    <p:sldId id="259" r:id="rId19"/>
    <p:sldId id="273" r:id="rId20"/>
    <p:sldId id="292" r:id="rId21"/>
    <p:sldId id="299" r:id="rId22"/>
    <p:sldId id="296" r:id="rId23"/>
    <p:sldId id="301" r:id="rId24"/>
    <p:sldId id="295" r:id="rId25"/>
    <p:sldId id="297" r:id="rId26"/>
    <p:sldId id="304" r:id="rId27"/>
    <p:sldId id="307" r:id="rId28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368"/>
    <a:srgbClr val="00CC66"/>
    <a:srgbClr val="00FF99"/>
    <a:srgbClr val="558ED5"/>
    <a:srgbClr val="79CB07"/>
    <a:srgbClr val="F2F2F2"/>
    <a:srgbClr val="3D3743"/>
    <a:srgbClr val="FFFFFF"/>
    <a:srgbClr val="949494"/>
    <a:srgbClr val="F0D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414" autoAdjust="0"/>
  </p:normalViewPr>
  <p:slideViewPr>
    <p:cSldViewPr>
      <p:cViewPr>
        <p:scale>
          <a:sx n="75" d="100"/>
          <a:sy n="75" d="100"/>
        </p:scale>
        <p:origin x="144" y="9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5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2017</a:t>
            </a:r>
            <a:r>
              <a:rPr lang="zh-CN" dirty="0"/>
              <a:t>级第二学期</a:t>
            </a:r>
            <a:endParaRPr lang="en-US" dirty="0"/>
          </a:p>
          <a:p>
            <a:pPr>
              <a:defRPr/>
            </a:pPr>
            <a:r>
              <a:rPr lang="zh-CN" dirty="0"/>
              <a:t>高等数学期中测试成绩</a:t>
            </a:r>
          </a:p>
        </c:rich>
      </c:tx>
      <c:layout/>
      <c:overlay val="0"/>
      <c:spPr>
        <a:noFill/>
        <a:ln>
          <a:solidFill>
            <a:schemeClr val="bg1">
              <a:lumMod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5EA5-47B7-9338-0DBCFF0CCFDE}"/>
              </c:ext>
            </c:extLst>
          </c:dPt>
          <c:dPt>
            <c:idx val="1"/>
            <c:bubble3D val="0"/>
            <c:explosion val="5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5EA5-47B7-9338-0DBCFF0CCFDE}"/>
              </c:ext>
            </c:extLst>
          </c:dPt>
          <c:dPt>
            <c:idx val="2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EA5-47B7-9338-0DBCFF0CCFDE}"/>
              </c:ext>
            </c:extLst>
          </c:dPt>
          <c:dPt>
            <c:idx val="3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5EA5-47B7-9338-0DBCFF0CCFDE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EA5-47B7-9338-0DBCFF0CCFDE}"/>
              </c:ext>
            </c:extLst>
          </c:dPt>
          <c:dLbls>
            <c:dLbl>
              <c:idx val="0"/>
              <c:layout>
                <c:manualLayout>
                  <c:x val="0.22824261356581294"/>
                  <c:y val="-0.1324478842158176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EA5-47B7-9338-0DBCFF0CCFDE}"/>
                </c:ext>
              </c:extLst>
            </c:dLbl>
            <c:dLbl>
              <c:idx val="1"/>
              <c:layout>
                <c:manualLayout>
                  <c:x val="0.22824261356581294"/>
                  <c:y val="3.4058027369781543E-2"/>
                </c:manualLayout>
              </c:layout>
              <c:spPr>
                <a:solidFill>
                  <a:schemeClr val="dk1">
                    <a:alpha val="5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5EA5-47B7-9338-0DBCFF0CCFDE}"/>
                </c:ext>
              </c:extLst>
            </c:dLbl>
            <c:dLbl>
              <c:idx val="2"/>
              <c:layout>
                <c:manualLayout>
                  <c:x val="-0.26974127057777891"/>
                  <c:y val="-7.190028000287243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5EA5-47B7-9338-0DBCFF0CCFDE}"/>
                </c:ext>
              </c:extLst>
            </c:dLbl>
            <c:dLbl>
              <c:idx val="3"/>
              <c:layout>
                <c:manualLayout>
                  <c:x val="-0.35014491853846302"/>
                  <c:y val="-0.1248794336891994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EA5-47B7-9338-0DBCFF0CCFDE}"/>
                </c:ext>
              </c:extLst>
            </c:dLbl>
            <c:dLbl>
              <c:idx val="4"/>
              <c:layout>
                <c:manualLayout>
                  <c:x val="-0.26974127057777891"/>
                  <c:y val="-0.1892112631654538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EA5-47B7-9338-0DBCFF0CCFD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较差（40-）</c:v>
                </c:pt>
                <c:pt idx="1">
                  <c:v>不合格(40~60)</c:v>
                </c:pt>
                <c:pt idx="2">
                  <c:v>合格(60~70)</c:v>
                </c:pt>
                <c:pt idx="3">
                  <c:v>一般(70~85)</c:v>
                </c:pt>
                <c:pt idx="4">
                  <c:v>优秀(85+)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52</c:v>
                </c:pt>
                <c:pt idx="2">
                  <c:v>50</c:v>
                </c:pt>
                <c:pt idx="3">
                  <c:v>16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5-47B7-9338-0DBCFF0CCF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15-466F-BF18-FDA403CBF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305648"/>
        <c:axId val="282306208"/>
      </c:barChart>
      <c:catAx>
        <c:axId val="282305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82306208"/>
        <c:crosses val="autoZero"/>
        <c:auto val="1"/>
        <c:lblAlgn val="ctr"/>
        <c:lblOffset val="100"/>
        <c:noMultiLvlLbl val="0"/>
      </c:catAx>
      <c:valAx>
        <c:axId val="2823062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8230564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8-4287-B171-B9F42293D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949494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48-4287-B171-B9F42293DD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solidFill>
              <a:srgbClr val="3D3743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4.3</c:v>
                </c:pt>
                <c:pt idx="1">
                  <c:v>2</c:v>
                </c:pt>
                <c:pt idx="2">
                  <c:v>5</c:v>
                </c:pt>
                <c:pt idx="3">
                  <c:v>1.4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2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48-4287-B171-B9F42293D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2310688"/>
        <c:axId val="282311248"/>
      </c:barChart>
      <c:catAx>
        <c:axId val="2823106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82311248"/>
        <c:crosses val="autoZero"/>
        <c:auto val="1"/>
        <c:lblAlgn val="ctr"/>
        <c:lblOffset val="100"/>
        <c:noMultiLvlLbl val="0"/>
      </c:catAx>
      <c:valAx>
        <c:axId val="28231124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8231068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6382748072171234"/>
          <c:h val="0.696404197482118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 cap="rnd">
              <a:noFill/>
              <a:round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31-4A57-9CCF-E10CF3983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319088"/>
        <c:axId val="282319648"/>
      </c:areaChart>
      <c:catAx>
        <c:axId val="282319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82319648"/>
        <c:crosses val="autoZero"/>
        <c:auto val="1"/>
        <c:lblAlgn val="ctr"/>
        <c:lblOffset val="100"/>
        <c:noMultiLvlLbl val="0"/>
      </c:catAx>
      <c:valAx>
        <c:axId val="2823196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%" sourceLinked="0"/>
        <c:majorTickMark val="in"/>
        <c:minorTickMark val="in"/>
        <c:tickLblPos val="low"/>
        <c:txPr>
          <a:bodyPr/>
          <a:lstStyle/>
          <a:p>
            <a:pPr>
              <a:defRPr sz="120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82319088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chemeClr val="accent1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2.2999999999999998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21-437C-B986-59F4B46112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>
              <a:solidFill>
                <a:srgbClr val="949494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rgbClr val="949494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1.1000000000000001</c:v>
                </c:pt>
                <c:pt idx="3">
                  <c:v>4</c:v>
                </c:pt>
                <c:pt idx="4">
                  <c:v>5</c:v>
                </c:pt>
                <c:pt idx="5">
                  <c:v>2.5</c:v>
                </c:pt>
                <c:pt idx="6">
                  <c:v>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21-437C-B986-59F4B46112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122</c:v>
                </c:pt>
              </c:strCache>
            </c:strRef>
          </c:tx>
          <c:spPr>
            <a:ln>
              <a:solidFill>
                <a:srgbClr val="3D3743"/>
              </a:solidFill>
            </a:ln>
          </c:spPr>
          <c:marker>
            <c:symbol val="circle"/>
            <c:size val="7"/>
            <c:spPr>
              <a:solidFill>
                <a:srgbClr val="F2F2F2"/>
              </a:solidFill>
              <a:ln>
                <a:solidFill>
                  <a:srgbClr val="3D3743"/>
                </a:solidFill>
              </a:ln>
            </c:spPr>
          </c:marker>
          <c:xVal>
            <c:strRef>
              <c:f>Sheet1!$A$2:$A$8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</c:strCache>
            </c:str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4.3</c:v>
                </c:pt>
                <c:pt idx="1">
                  <c:v>3.6</c:v>
                </c:pt>
                <c:pt idx="2">
                  <c:v>4.0999999999999996</c:v>
                </c:pt>
                <c:pt idx="3">
                  <c:v>2.4</c:v>
                </c:pt>
                <c:pt idx="4">
                  <c:v>1.1000000000000001</c:v>
                </c:pt>
                <c:pt idx="5">
                  <c:v>5.5</c:v>
                </c:pt>
                <c:pt idx="6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21-437C-B986-59F4B4611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16896"/>
        <c:axId val="279417456"/>
      </c:scatterChart>
      <c:valAx>
        <c:axId val="279416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defRPr>
            </a:pPr>
            <a:endParaRPr lang="zh-CN"/>
          </a:p>
        </c:txPr>
        <c:crossAx val="279417456"/>
        <c:crosses val="autoZero"/>
        <c:crossBetween val="midCat"/>
      </c:valAx>
      <c:valAx>
        <c:axId val="27941745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#\ ?/?" sourceLinked="0"/>
        <c:majorTickMark val="in"/>
        <c:minorTickMark val="in"/>
        <c:tickLblPos val="low"/>
        <c:txPr>
          <a:bodyPr/>
          <a:lstStyle/>
          <a:p>
            <a:pPr>
              <a:defRPr sz="1200" b="0">
                <a:solidFill>
                  <a:srgbClr val="3D3743"/>
                </a:solidFill>
                <a:latin typeface="GeosansLight" pitchFamily="2" charset="0"/>
              </a:defRPr>
            </a:pPr>
            <a:endParaRPr lang="zh-CN"/>
          </a:p>
        </c:txPr>
        <c:crossAx val="279416896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2.6.2018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2.6.2018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mtClean="0">
                <a:solidFill>
                  <a:srgbClr val="FF0000"/>
                </a:solidFill>
              </a:rPr>
              <a:t>READ</a:t>
            </a:r>
            <a:r>
              <a:rPr lang="en-US" sz="1200" b="1" baseline="0" smtClean="0">
                <a:solidFill>
                  <a:srgbClr val="FF0000"/>
                </a:solidFill>
              </a:rPr>
              <a:t> PLEASE!</a:t>
            </a:r>
            <a:endParaRPr lang="en-US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mtClean="0">
                <a:solidFill>
                  <a:srgbClr val="FF0000"/>
                </a:solidFill>
              </a:rPr>
              <a:t>Before you open this template be sure that you have </a:t>
            </a:r>
            <a:r>
              <a:rPr lang="en-US" smtClean="0"/>
              <a:t>installed these fonts: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GeosansLight.ttf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http://www.dafont.com/geo-sans-light.font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Cicle Semi.ttf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mtClean="0"/>
              <a:t>http://www.dafont.com/new-cicle.font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fontawesome-webfont.ttf 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</a:t>
            </a:r>
            <a:r>
              <a:rPr lang="en-US" sz="120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http://fortawesome.github.io/Font-Awesome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All</a:t>
            </a:r>
            <a:r>
              <a:rPr lang="en-US" baseline="0" smtClean="0"/>
              <a:t> fonts are free for use in commercial projects!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If you have any problems with this presentation, please contact with me from this page: http://graphicriver.net/user/Bandidos 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61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94207" y="1892835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43" name="Group 25"/>
          <p:cNvGrpSpPr/>
          <p:nvPr userDrawn="1"/>
        </p:nvGrpSpPr>
        <p:grpSpPr>
          <a:xfrm>
            <a:off x="4172804" y="6437951"/>
            <a:ext cx="1058303" cy="307777"/>
            <a:chOff x="1867445" y="3664855"/>
            <a:chExt cx="859872" cy="307777"/>
          </a:xfrm>
        </p:grpSpPr>
        <p:sp>
          <p:nvSpPr>
            <p:cNvPr id="53" name="TextBox 33"/>
            <p:cNvSpPr txBox="1"/>
            <p:nvPr userDrawn="1"/>
          </p:nvSpPr>
          <p:spPr>
            <a:xfrm>
              <a:off x="1867445" y="3664855"/>
              <a:ext cx="859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Dear </a:t>
              </a:r>
              <a:r>
                <a:rPr lang="zh-CN" altLang="en-US" sz="1400" spc="100" baseline="0" dirty="0" smtClean="0">
                  <a:solidFill>
                    <a:srgbClr val="3D3743"/>
                  </a:solidFill>
                  <a:latin typeface="★日文毛笔行书" panose="03000509000000000000" pitchFamily="65" charset="-128"/>
                  <a:ea typeface="★日文毛笔行书" panose="03000509000000000000" pitchFamily="65" charset="-128"/>
                </a:rPr>
                <a:t>高数</a:t>
              </a:r>
              <a:endParaRPr lang="bg-BG" sz="1400" spc="100" baseline="0" dirty="0">
                <a:solidFill>
                  <a:srgbClr val="3D3743"/>
                </a:solidFill>
                <a:ea typeface="★日文毛笔行书" panose="03000509000000000000" pitchFamily="65" charset="-128"/>
              </a:endParaRPr>
            </a:p>
          </p:txBody>
        </p:sp>
        <p:sp>
          <p:nvSpPr>
            <p:cNvPr id="56" name="TextBox 36"/>
            <p:cNvSpPr txBox="1"/>
            <p:nvPr userDrawn="1"/>
          </p:nvSpPr>
          <p:spPr>
            <a:xfrm>
              <a:off x="1884837" y="3732620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59" name="TextBox 43"/>
            <p:cNvSpPr txBox="1"/>
            <p:nvPr userDrawn="1"/>
          </p:nvSpPr>
          <p:spPr>
            <a:xfrm>
              <a:off x="1884837" y="3692664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62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3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4" name="TextBox 46"/>
          <p:cNvSpPr txBox="1"/>
          <p:nvPr userDrawn="1"/>
        </p:nvSpPr>
        <p:spPr>
          <a:xfrm>
            <a:off x="5765078" y="6453337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949494"/>
                </a:solidFill>
                <a:latin typeface="书体坊王学勤钢笔行书" panose="02010601030101010101" pitchFamily="2" charset="-122"/>
                <a:ea typeface="书体坊王学勤钢笔行书" panose="02010601030101010101" pitchFamily="2" charset="-122"/>
              </a:rPr>
              <a:t>和你一起，发现知识之美！</a:t>
            </a:r>
            <a:endParaRPr lang="bg-BG" sz="1400" dirty="0">
              <a:solidFill>
                <a:srgbClr val="949494"/>
              </a:solidFill>
              <a:latin typeface="汉仪伊宁隶简" panose="00020600040101010101" pitchFamily="18" charset="-122"/>
              <a:ea typeface="书体坊王学勤钢笔行书" panose="02010601030101010101" pitchFamily="2" charset="-122"/>
            </a:endParaRPr>
          </a:p>
        </p:txBody>
      </p:sp>
      <p:sp>
        <p:nvSpPr>
          <p:cNvPr id="65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TextBox 49">
            <a:hlinkClick r:id="" action="ppaction://hlinkshowjump?jump=nextslide"/>
          </p:cNvPr>
          <p:cNvSpPr txBox="1"/>
          <p:nvPr userDrawn="1"/>
        </p:nvSpPr>
        <p:spPr>
          <a:xfrm>
            <a:off x="11684930" y="6472842"/>
            <a:ext cx="2423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0" u="none" dirty="0" smtClean="0">
                <a:solidFill>
                  <a:schemeClr val="bg1"/>
                </a:solidFill>
                <a:latin typeface="FontAwesome" pitchFamily="2" charset="0"/>
              </a:rPr>
              <a:t>▶</a:t>
            </a:r>
            <a:endParaRPr lang="bg-BG" sz="900" u="none" dirty="0">
              <a:solidFill>
                <a:schemeClr val="bg1"/>
              </a:solidFill>
            </a:endParaRPr>
          </a:p>
        </p:txBody>
      </p:sp>
      <p:sp>
        <p:nvSpPr>
          <p:cNvPr id="6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03149" y="6474020"/>
            <a:ext cx="2423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FontAwesome" pitchFamily="2" charset="0"/>
              </a:rPr>
              <a:t>◀</a:t>
            </a:r>
            <a:endParaRPr lang="en-US" sz="900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70" name="PA_图片 2" descr="C:\Users\Administrator\Desktop\f7d7060f540b6677161820d233704db5.pn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0" t="-3863" r="16699" b="15786"/>
          <a:stretch/>
        </p:blipFill>
        <p:spPr bwMode="auto">
          <a:xfrm rot="2853974">
            <a:off x="141660" y="6109437"/>
            <a:ext cx="647340" cy="6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7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7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9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08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9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2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12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7489" y="164642"/>
            <a:ext cx="583804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87" y="932728"/>
            <a:ext cx="5838042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2090521" y="291065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" y="0"/>
            <a:ext cx="5903979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25" name="Group 25"/>
          <p:cNvGrpSpPr/>
          <p:nvPr userDrawn="1"/>
        </p:nvGrpSpPr>
        <p:grpSpPr>
          <a:xfrm>
            <a:off x="8689589" y="6437951"/>
            <a:ext cx="931217" cy="307777"/>
            <a:chOff x="1867445" y="3664855"/>
            <a:chExt cx="756614" cy="307777"/>
          </a:xfrm>
        </p:grpSpPr>
        <p:sp>
          <p:nvSpPr>
            <p:cNvPr id="26" name="TextBox 33"/>
            <p:cNvSpPr txBox="1"/>
            <p:nvPr userDrawn="1"/>
          </p:nvSpPr>
          <p:spPr>
            <a:xfrm>
              <a:off x="1867445" y="3664855"/>
              <a:ext cx="756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 smtClean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36"/>
            <p:cNvSpPr txBox="1"/>
            <p:nvPr userDrawn="1"/>
          </p:nvSpPr>
          <p:spPr>
            <a:xfrm>
              <a:off x="2175613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9" name="TextBox 43"/>
            <p:cNvSpPr txBox="1"/>
            <p:nvPr userDrawn="1"/>
          </p:nvSpPr>
          <p:spPr>
            <a:xfrm>
              <a:off x="2069589" y="3719987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30" name="TextBox 44"/>
          <p:cNvSpPr txBox="1"/>
          <p:nvPr userDrawn="1"/>
        </p:nvSpPr>
        <p:spPr>
          <a:xfrm>
            <a:off x="848144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5"/>
          <p:cNvSpPr txBox="1"/>
          <p:nvPr userDrawn="1"/>
        </p:nvSpPr>
        <p:spPr>
          <a:xfrm>
            <a:off x="9606157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>
            <a:off x="6093736" y="6477556"/>
            <a:ext cx="235962" cy="200055"/>
            <a:chOff x="217571" y="6481624"/>
            <a:chExt cx="235962" cy="200055"/>
          </a:xfrm>
        </p:grpSpPr>
        <p:sp>
          <p:nvSpPr>
            <p:cNvPr id="40" name="Oval 53"/>
            <p:cNvSpPr/>
            <p:nvPr userDrawn="1"/>
          </p:nvSpPr>
          <p:spPr>
            <a:xfrm>
              <a:off x="224770" y="6491641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54">
              <a:hlinkClick r:id="rId2"/>
            </p:cNvPr>
            <p:cNvSpPr/>
            <p:nvPr userDrawn="1"/>
          </p:nvSpPr>
          <p:spPr>
            <a:xfrm>
              <a:off x="217571" y="6481624"/>
              <a:ext cx="23596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dirty="0" smtClean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  <a:endParaRPr lang="en-US" sz="700" i="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6329371" y="6477556"/>
            <a:ext cx="261610" cy="200055"/>
            <a:chOff x="449414" y="6473487"/>
            <a:chExt cx="261610" cy="200055"/>
          </a:xfrm>
        </p:grpSpPr>
        <p:sp>
          <p:nvSpPr>
            <p:cNvPr id="43" name="Oval 56"/>
            <p:cNvSpPr/>
            <p:nvPr userDrawn="1"/>
          </p:nvSpPr>
          <p:spPr>
            <a:xfrm>
              <a:off x="469437" y="6483504"/>
              <a:ext cx="221564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Rectangle 57">
              <a:hlinkClick r:id="rId3"/>
            </p:cNvPr>
            <p:cNvSpPr/>
            <p:nvPr userDrawn="1"/>
          </p:nvSpPr>
          <p:spPr>
            <a:xfrm>
              <a:off x="449414" y="6473487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6590654" y="6477556"/>
            <a:ext cx="268022" cy="200055"/>
            <a:chOff x="714489" y="6481624"/>
            <a:chExt cx="268022" cy="200055"/>
          </a:xfrm>
        </p:grpSpPr>
        <p:sp>
          <p:nvSpPr>
            <p:cNvPr id="46" name="Oval 59"/>
            <p:cNvSpPr/>
            <p:nvPr userDrawn="1"/>
          </p:nvSpPr>
          <p:spPr>
            <a:xfrm>
              <a:off x="737719" y="6491641"/>
              <a:ext cx="221563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7" name="Rectangle 60">
              <a:hlinkClick r:id="rId4"/>
            </p:cNvPr>
            <p:cNvSpPr/>
            <p:nvPr userDrawn="1"/>
          </p:nvSpPr>
          <p:spPr>
            <a:xfrm>
              <a:off x="714489" y="6481624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 smtClean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  <a:endParaRPr lang="en-US" sz="700" i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56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TextBox 49">
            <a:hlinkClick r:id="" action="ppaction://hlinkshowjump?jump=nextslide"/>
          </p:cNvPr>
          <p:cNvSpPr txBox="1"/>
          <p:nvPr userDrawn="1"/>
        </p:nvSpPr>
        <p:spPr>
          <a:xfrm>
            <a:off x="11714459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 smtClean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8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1">
            <a:hlinkClick r:id="" action="ppaction://hlinkshowjump?jump=previousslide"/>
          </p:cNvPr>
          <p:cNvSpPr txBox="1"/>
          <p:nvPr userDrawn="1"/>
        </p:nvSpPr>
        <p:spPr>
          <a:xfrm>
            <a:off x="11427837" y="6495670"/>
            <a:ext cx="1836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50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71534" y="164642"/>
            <a:ext cx="8544949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534" y="932728"/>
            <a:ext cx="854494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91724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691724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4668055" y="194899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4668055" y="370550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7622708" y="1948992"/>
            <a:ext cx="2976331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7622708" y="3705502"/>
            <a:ext cx="2976331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795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8795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4285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4285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718939" y="204322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718939" y="3799738"/>
            <a:ext cx="2783873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54" name="Group 25"/>
          <p:cNvGrpSpPr/>
          <p:nvPr userDrawn="1"/>
        </p:nvGrpSpPr>
        <p:grpSpPr>
          <a:xfrm>
            <a:off x="4172804" y="6437951"/>
            <a:ext cx="1058303" cy="307777"/>
            <a:chOff x="1867445" y="3664855"/>
            <a:chExt cx="859872" cy="307777"/>
          </a:xfrm>
        </p:grpSpPr>
        <p:sp>
          <p:nvSpPr>
            <p:cNvPr id="55" name="TextBox 33"/>
            <p:cNvSpPr txBox="1"/>
            <p:nvPr userDrawn="1"/>
          </p:nvSpPr>
          <p:spPr>
            <a:xfrm>
              <a:off x="1867445" y="3664855"/>
              <a:ext cx="859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Dear </a:t>
              </a:r>
              <a:r>
                <a:rPr lang="zh-CN" altLang="en-US" sz="1400" spc="100" baseline="0" dirty="0" smtClean="0">
                  <a:solidFill>
                    <a:srgbClr val="3D3743"/>
                  </a:solidFill>
                  <a:latin typeface="★日文毛笔行书" panose="03000509000000000000" pitchFamily="65" charset="-128"/>
                  <a:ea typeface="★日文毛笔行书" panose="03000509000000000000" pitchFamily="65" charset="-128"/>
                </a:rPr>
                <a:t>高数</a:t>
              </a:r>
              <a:endParaRPr lang="bg-BG" sz="1400" spc="100" baseline="0" dirty="0">
                <a:solidFill>
                  <a:srgbClr val="3D3743"/>
                </a:solidFill>
                <a:ea typeface="★日文毛笔行书" panose="03000509000000000000" pitchFamily="65" charset="-128"/>
              </a:endParaRPr>
            </a:p>
          </p:txBody>
        </p:sp>
        <p:sp>
          <p:nvSpPr>
            <p:cNvPr id="56" name="TextBox 36"/>
            <p:cNvSpPr txBox="1"/>
            <p:nvPr userDrawn="1"/>
          </p:nvSpPr>
          <p:spPr>
            <a:xfrm>
              <a:off x="1884837" y="3732620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57" name="TextBox 43"/>
            <p:cNvSpPr txBox="1"/>
            <p:nvPr userDrawn="1"/>
          </p:nvSpPr>
          <p:spPr>
            <a:xfrm>
              <a:off x="1884837" y="3692664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58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59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0" name="TextBox 46"/>
          <p:cNvSpPr txBox="1"/>
          <p:nvPr userDrawn="1"/>
        </p:nvSpPr>
        <p:spPr>
          <a:xfrm>
            <a:off x="5765078" y="6453337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949494"/>
                </a:solidFill>
                <a:latin typeface="书体坊王学勤钢笔行书" panose="02010601030101010101" pitchFamily="2" charset="-122"/>
                <a:ea typeface="书体坊王学勤钢笔行书" panose="02010601030101010101" pitchFamily="2" charset="-122"/>
              </a:rPr>
              <a:t>和你一起，发现知识之美！</a:t>
            </a:r>
            <a:endParaRPr lang="bg-BG" sz="1400" dirty="0">
              <a:solidFill>
                <a:srgbClr val="949494"/>
              </a:solidFill>
              <a:latin typeface="汉仪伊宁隶简" panose="00020600040101010101" pitchFamily="18" charset="-122"/>
              <a:ea typeface="书体坊王学勤钢笔行书" panose="02010601030101010101" pitchFamily="2" charset="-122"/>
            </a:endParaRPr>
          </a:p>
        </p:txBody>
      </p:sp>
      <p:sp>
        <p:nvSpPr>
          <p:cNvPr id="61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62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TextBox 49">
            <a:hlinkClick r:id="" action="ppaction://hlinkshowjump?jump=nextslide"/>
          </p:cNvPr>
          <p:cNvSpPr txBox="1"/>
          <p:nvPr userDrawn="1"/>
        </p:nvSpPr>
        <p:spPr>
          <a:xfrm>
            <a:off x="11684930" y="6472842"/>
            <a:ext cx="2423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0" u="none" dirty="0" smtClean="0">
                <a:solidFill>
                  <a:schemeClr val="bg1"/>
                </a:solidFill>
                <a:latin typeface="FontAwesome" pitchFamily="2" charset="0"/>
              </a:rPr>
              <a:t>▶</a:t>
            </a:r>
            <a:endParaRPr lang="bg-BG" sz="900" u="none" dirty="0">
              <a:solidFill>
                <a:schemeClr val="bg1"/>
              </a:solidFill>
            </a:endParaRPr>
          </a:p>
        </p:txBody>
      </p:sp>
      <p:sp>
        <p:nvSpPr>
          <p:cNvPr id="64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TextBox 51">
            <a:hlinkClick r:id="" action="ppaction://hlinkshowjump?jump=previousslide"/>
          </p:cNvPr>
          <p:cNvSpPr txBox="1"/>
          <p:nvPr userDrawn="1"/>
        </p:nvSpPr>
        <p:spPr>
          <a:xfrm>
            <a:off x="11403149" y="6474020"/>
            <a:ext cx="2423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FontAwesome" pitchFamily="2" charset="0"/>
              </a:rPr>
              <a:t>◀</a:t>
            </a:r>
            <a:endParaRPr lang="en-US" sz="900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68" name="PA_图片 2" descr="C:\Users\Administrator\Desktop\f7d7060f540b6677161820d233704db5.pn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0" t="-3863" r="16699" b="15786"/>
          <a:stretch/>
        </p:blipFill>
        <p:spPr bwMode="auto">
          <a:xfrm rot="2853974">
            <a:off x="141660" y="6109437"/>
            <a:ext cx="647340" cy="6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4" name="Group 25"/>
          <p:cNvGrpSpPr/>
          <p:nvPr userDrawn="1"/>
        </p:nvGrpSpPr>
        <p:grpSpPr>
          <a:xfrm>
            <a:off x="4172804" y="6437951"/>
            <a:ext cx="1058303" cy="307777"/>
            <a:chOff x="1867445" y="3664855"/>
            <a:chExt cx="859872" cy="307777"/>
          </a:xfrm>
        </p:grpSpPr>
        <p:sp>
          <p:nvSpPr>
            <p:cNvPr id="25" name="TextBox 33"/>
            <p:cNvSpPr txBox="1"/>
            <p:nvPr userDrawn="1"/>
          </p:nvSpPr>
          <p:spPr>
            <a:xfrm>
              <a:off x="1867445" y="3664855"/>
              <a:ext cx="859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pc="100" baseline="0" dirty="0" smtClean="0">
                  <a:solidFill>
                    <a:srgbClr val="3D3743"/>
                  </a:solidFill>
                  <a:latin typeface="GeosansLight" pitchFamily="2" charset="0"/>
                </a:rPr>
                <a:t>Dear </a:t>
              </a:r>
              <a:r>
                <a:rPr lang="zh-CN" altLang="en-US" sz="1400" spc="100" baseline="0" dirty="0" smtClean="0">
                  <a:solidFill>
                    <a:srgbClr val="3D3743"/>
                  </a:solidFill>
                  <a:latin typeface="★日文毛笔行书" panose="03000509000000000000" pitchFamily="65" charset="-128"/>
                  <a:ea typeface="★日文毛笔行书" panose="03000509000000000000" pitchFamily="65" charset="-128"/>
                </a:rPr>
                <a:t>高数</a:t>
              </a:r>
              <a:endParaRPr lang="bg-BG" sz="1400" spc="100" baseline="0" dirty="0">
                <a:solidFill>
                  <a:srgbClr val="3D3743"/>
                </a:solidFill>
                <a:ea typeface="★日文毛笔行书" panose="03000509000000000000" pitchFamily="65" charset="-128"/>
              </a:endParaRPr>
            </a:p>
          </p:txBody>
        </p:sp>
        <p:sp>
          <p:nvSpPr>
            <p:cNvPr id="26" name="TextBox 36"/>
            <p:cNvSpPr txBox="1"/>
            <p:nvPr userDrawn="1"/>
          </p:nvSpPr>
          <p:spPr>
            <a:xfrm>
              <a:off x="1884837" y="3732620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  <p:sp>
          <p:nvSpPr>
            <p:cNvPr id="28" name="TextBox 43"/>
            <p:cNvSpPr txBox="1"/>
            <p:nvPr userDrawn="1"/>
          </p:nvSpPr>
          <p:spPr>
            <a:xfrm>
              <a:off x="1884837" y="3692664"/>
              <a:ext cx="186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 dirty="0" smtClean="0">
                  <a:solidFill>
                    <a:srgbClr val="3D3743"/>
                  </a:solidFill>
                </a:rPr>
                <a:t>•</a:t>
              </a:r>
              <a:endParaRPr lang="bg-BG" sz="700" dirty="0">
                <a:solidFill>
                  <a:srgbClr val="3D3743"/>
                </a:solidFill>
              </a:endParaRPr>
            </a:p>
          </p:txBody>
        </p:sp>
      </p:grpSp>
      <p:sp>
        <p:nvSpPr>
          <p:cNvPr id="29" name="TextBox 44"/>
          <p:cNvSpPr txBox="1"/>
          <p:nvPr userDrawn="1"/>
        </p:nvSpPr>
        <p:spPr>
          <a:xfrm>
            <a:off x="3964661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0" name="TextBox 45"/>
          <p:cNvSpPr txBox="1"/>
          <p:nvPr userDrawn="1"/>
        </p:nvSpPr>
        <p:spPr>
          <a:xfrm>
            <a:off x="5089374" y="646872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31" name="TextBox 46"/>
          <p:cNvSpPr txBox="1"/>
          <p:nvPr userDrawn="1"/>
        </p:nvSpPr>
        <p:spPr>
          <a:xfrm>
            <a:off x="5765078" y="6453337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949494"/>
                </a:solidFill>
                <a:latin typeface="书体坊王学勤钢笔行书" panose="02010601030101010101" pitchFamily="2" charset="-122"/>
                <a:ea typeface="书体坊王学勤钢笔行书" panose="02010601030101010101" pitchFamily="2" charset="-122"/>
              </a:rPr>
              <a:t>和你一起，发现知识之美！</a:t>
            </a:r>
            <a:endParaRPr lang="bg-BG" sz="1400" dirty="0">
              <a:solidFill>
                <a:srgbClr val="949494"/>
              </a:solidFill>
              <a:latin typeface="汉仪伊宁隶简" panose="00020600040101010101" pitchFamily="18" charset="-122"/>
              <a:ea typeface="书体坊王学勤钢笔行书" panose="02010601030101010101" pitchFamily="2" charset="-122"/>
            </a:endParaRPr>
          </a:p>
        </p:txBody>
      </p:sp>
      <p:sp>
        <p:nvSpPr>
          <p:cNvPr id="32" name="TextBox 47"/>
          <p:cNvSpPr txBox="1"/>
          <p:nvPr userDrawn="1"/>
        </p:nvSpPr>
        <p:spPr>
          <a:xfrm>
            <a:off x="8190575" y="647637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 smtClean="0">
                <a:solidFill>
                  <a:srgbClr val="558ED5"/>
                </a:solidFill>
              </a:rPr>
              <a:t>•</a:t>
            </a:r>
            <a:endParaRPr lang="bg-BG" sz="900" dirty="0">
              <a:solidFill>
                <a:srgbClr val="558ED5"/>
              </a:solidFill>
            </a:endParaRPr>
          </a:p>
        </p:txBody>
      </p:sp>
      <p:sp>
        <p:nvSpPr>
          <p:cNvPr id="47" name="Oval 48"/>
          <p:cNvSpPr/>
          <p:nvPr userDrawn="1"/>
        </p:nvSpPr>
        <p:spPr>
          <a:xfrm>
            <a:off x="11707899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9">
            <a:hlinkClick r:id="" action="ppaction://hlinkshowjump?jump=nextslide"/>
          </p:cNvPr>
          <p:cNvSpPr txBox="1"/>
          <p:nvPr userDrawn="1"/>
        </p:nvSpPr>
        <p:spPr>
          <a:xfrm>
            <a:off x="11684930" y="6472842"/>
            <a:ext cx="2423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0" u="none" dirty="0" smtClean="0">
                <a:solidFill>
                  <a:schemeClr val="bg1"/>
                </a:solidFill>
                <a:latin typeface="FontAwesome" pitchFamily="2" charset="0"/>
              </a:rPr>
              <a:t>▶</a:t>
            </a:r>
            <a:endParaRPr lang="bg-BG" sz="900" u="none" dirty="0">
              <a:solidFill>
                <a:schemeClr val="bg1"/>
              </a:solidFill>
            </a:endParaRPr>
          </a:p>
        </p:txBody>
      </p:sp>
      <p:sp>
        <p:nvSpPr>
          <p:cNvPr id="49" name="Oval 50"/>
          <p:cNvSpPr/>
          <p:nvPr userDrawn="1"/>
        </p:nvSpPr>
        <p:spPr>
          <a:xfrm>
            <a:off x="11442555" y="6497993"/>
            <a:ext cx="18000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51">
            <a:hlinkClick r:id="" action="ppaction://hlinkshowjump?jump=previousslide"/>
          </p:cNvPr>
          <p:cNvSpPr txBox="1"/>
          <p:nvPr userDrawn="1"/>
        </p:nvSpPr>
        <p:spPr>
          <a:xfrm>
            <a:off x="11403149" y="6474020"/>
            <a:ext cx="2423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FontAwesome" pitchFamily="2" charset="0"/>
              </a:rPr>
              <a:t>◀</a:t>
            </a:r>
            <a:endParaRPr lang="en-US" sz="900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36" name="PA_图片 2" descr="C:\Users\Administrator\Desktop\f7d7060f540b6677161820d233704db5.png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0" t="-3863" r="16699" b="15786"/>
          <a:stretch/>
        </p:blipFill>
        <p:spPr bwMode="auto">
          <a:xfrm rot="2853974">
            <a:off x="141660" y="6109437"/>
            <a:ext cx="647340" cy="6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39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39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89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3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8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89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914400" y="2840569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767" smtClean="0">
                <a:latin typeface="FontAwesome" pitchFamily="2" charset="0"/>
              </a:rPr>
              <a:t/>
            </a:r>
            <a:br>
              <a:rPr lang="en-US" sz="4767" smtClean="0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8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8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98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9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91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8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73" indent="-371473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58" indent="-309561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43" indent="-247648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540" indent="-247648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837" indent="-247648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134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431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729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10026" indent="-247648" algn="l" defTabSz="990595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98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95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91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89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86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80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77" algn="l" defTabSz="99059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2018/6/2 Saturday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11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043739" y="2830723"/>
            <a:ext cx="4831772" cy="1292662"/>
            <a:chOff x="2339752" y="2283718"/>
            <a:chExt cx="4460098" cy="1193226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339752" y="2283718"/>
              <a:ext cx="4460098" cy="1193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800" spc="325" dirty="0" smtClean="0">
                  <a:solidFill>
                    <a:srgbClr val="3D3743"/>
                  </a:solidFill>
                  <a:latin typeface="GeosansLight" pitchFamily="2" charset="0"/>
                </a:rPr>
                <a:t>Dear </a:t>
              </a:r>
              <a:r>
                <a:rPr lang="zh-CN" altLang="en-US" sz="7800" spc="325" dirty="0" smtClean="0">
                  <a:solidFill>
                    <a:srgbClr val="3D3743"/>
                  </a:solidFill>
                  <a:latin typeface="★日文毛笔行书" panose="03000509000000000000" pitchFamily="65" charset="-128"/>
                  <a:ea typeface="★日文毛笔行书" panose="03000509000000000000" pitchFamily="65" charset="-128"/>
                </a:rPr>
                <a:t>高数</a:t>
              </a:r>
              <a:endParaRPr lang="bg-BG" sz="7800" spc="325" dirty="0">
                <a:solidFill>
                  <a:srgbClr val="3D3743"/>
                </a:solidFill>
                <a:ea typeface="★日文毛笔行书" panose="03000509000000000000" pitchFamily="65" charset="-128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2527477" y="2670319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2527477" y="2886553"/>
              <a:ext cx="144016" cy="144016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74"/>
          <a:stretch/>
        </p:blipFill>
        <p:spPr bwMode="auto">
          <a:xfrm rot="1468467">
            <a:off x="6796814" y="1669328"/>
            <a:ext cx="817860" cy="5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7" r="64536"/>
          <a:stretch/>
        </p:blipFill>
        <p:spPr bwMode="auto">
          <a:xfrm>
            <a:off x="4091194" y="1172732"/>
            <a:ext cx="349297" cy="3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5527" y="385364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Math is in your hand.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32104" y="44531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构建于</a:t>
            </a:r>
            <a:r>
              <a:rPr lang="en-US" altLang="zh-CN" dirty="0" smtClean="0"/>
              <a:t>Android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系统上的应用程序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Picture 4" descr="E:\Envato\Success\Images\l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38237"/>
          <a:stretch/>
        </p:blipFill>
        <p:spPr bwMode="auto">
          <a:xfrm>
            <a:off x="4440491" y="1233575"/>
            <a:ext cx="702350" cy="3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:\Envato\Success\Images\l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t="11958" r="34201" b="63791"/>
          <a:stretch/>
        </p:blipFill>
        <p:spPr bwMode="auto">
          <a:xfrm>
            <a:off x="4223105" y="1606587"/>
            <a:ext cx="360040" cy="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E:\Envato\Success\Images\l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06"/>
          <a:stretch/>
        </p:blipFill>
        <p:spPr bwMode="auto">
          <a:xfrm rot="1468467">
            <a:off x="7282488" y="1116941"/>
            <a:ext cx="817860" cy="5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椭圆 13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4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9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24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29" dur="3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34" dur="3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39" dur="3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44" dur="3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49" dur="3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54" dur="3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59" dur="3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64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69" dur="3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74" dur="3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79" dur="3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84" dur="3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89" dur="3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94" dur="3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99" dur="3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104" dur="3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109" dur="3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114" dur="3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119" dur="3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124" dur="3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471935" y="2882943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Tools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Use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Oval 1"/>
          <p:cNvSpPr/>
          <p:nvPr/>
        </p:nvSpPr>
        <p:spPr>
          <a:xfrm>
            <a:off x="1883536" y="2882943"/>
            <a:ext cx="1482165" cy="14821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79669" y="2882943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75802" y="2882943"/>
            <a:ext cx="1482165" cy="1482165"/>
          </a:xfrm>
          <a:prstGeom prst="ellipse">
            <a:avLst/>
          </a:prstGeom>
          <a:solidFill>
            <a:srgbClr val="94949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1947" y="3116965"/>
            <a:ext cx="545342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 dirty="0">
                <a:solidFill>
                  <a:srgbClr val="F2F2F2"/>
                </a:solidFill>
                <a:latin typeface="FontAwesome" pitchFamily="2" charset="0"/>
              </a:rPr>
              <a:t>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7413" y="3649335"/>
            <a:ext cx="111440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517">
                <a:solidFill>
                  <a:srgbClr val="F2F2F2"/>
                </a:solidFill>
                <a:latin typeface="New Cicle" pitchFamily="2" charset="0"/>
              </a:rPr>
              <a:t>Unlock</a:t>
            </a:r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 Page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6224" y="3120026"/>
            <a:ext cx="574196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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3427" y="3649335"/>
            <a:ext cx="81464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Hummer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36249" y="3145306"/>
            <a:ext cx="545342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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99141" y="3649335"/>
            <a:ext cx="83548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Umbrella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01844" y="3145306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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60383" y="3649335"/>
            <a:ext cx="50526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Bulb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04717" y="2804931"/>
            <a:ext cx="3131715" cy="1559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deleniti atque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quos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animi, id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laborum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fuga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harum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quidem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rerum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facilis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expedita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distinctio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2497209" y="2824667"/>
            <a:ext cx="254814" cy="156017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53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Chrome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vs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Firefox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3" name="Rectangle 22"/>
          <p:cNvSpPr/>
          <p:nvPr/>
        </p:nvSpPr>
        <p:spPr>
          <a:xfrm>
            <a:off x="2938373" y="2315492"/>
            <a:ext cx="105990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Community</a:t>
            </a:r>
            <a:endParaRPr lang="bg-BG" sz="1517">
              <a:solidFill>
                <a:srgbClr val="3D37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78835" y="2698987"/>
            <a:ext cx="1978987" cy="1978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86289" y="2863294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00056" y="3608159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55713" y="3619862"/>
            <a:ext cx="534121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67">
                <a:solidFill>
                  <a:srgbClr val="F2F2F2"/>
                </a:solidFill>
                <a:latin typeface="FontAwesome" pitchFamily="2" charset="0"/>
              </a:rPr>
              <a:t></a:t>
            </a:r>
            <a:endParaRPr lang="bg-BG" sz="3467">
              <a:solidFill>
                <a:srgbClr val="F2F2F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23697" y="2315492"/>
            <a:ext cx="1183337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Development</a:t>
            </a:r>
            <a:endParaRPr lang="bg-BG" sz="1517">
              <a:solidFill>
                <a:srgbClr val="3D3743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36108" y="2698987"/>
            <a:ext cx="1978987" cy="1978987"/>
            <a:chOff x="3491879" y="1930385"/>
            <a:chExt cx="1826757" cy="1826757"/>
          </a:xfrm>
        </p:grpSpPr>
        <p:sp>
          <p:nvSpPr>
            <p:cNvPr id="34" name="Oval 33"/>
            <p:cNvSpPr/>
            <p:nvPr/>
          </p:nvSpPr>
          <p:spPr>
            <a:xfrm>
              <a:off x="3491879" y="1930385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62632" y="2534903"/>
              <a:ext cx="720964" cy="823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200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5200">
                <a:solidFill>
                  <a:srgbClr val="F2F2F2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9411" y="2290273"/>
              <a:ext cx="764541" cy="57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467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 sz="3467">
                <a:solidFill>
                  <a:srgbClr val="F2F2F2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95808" y="2690382"/>
              <a:ext cx="764541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</a:t>
              </a:r>
              <a:endParaRPr lang="bg-BG">
                <a:solidFill>
                  <a:srgbClr val="F2F2F2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7890591" y="2315492"/>
            <a:ext cx="984565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17">
                <a:solidFill>
                  <a:srgbClr val="3D3743"/>
                </a:solidFill>
                <a:latin typeface="New Cicle" pitchFamily="2" charset="0"/>
              </a:rPr>
              <a:t>Consulting</a:t>
            </a:r>
            <a:endParaRPr lang="bg-BG" sz="1517">
              <a:solidFill>
                <a:srgbClr val="3D3743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3381" y="2698987"/>
            <a:ext cx="1978987" cy="1978987"/>
            <a:chOff x="5769579" y="1897888"/>
            <a:chExt cx="1826757" cy="1826757"/>
          </a:xfrm>
        </p:grpSpPr>
        <p:sp>
          <p:nvSpPr>
            <p:cNvPr id="48" name="Oval 47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71013" y="2303435"/>
              <a:ext cx="609930" cy="10085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500">
                  <a:solidFill>
                    <a:srgbClr val="F2F2F2"/>
                  </a:solidFill>
                  <a:latin typeface="FontAwesome" pitchFamily="2" charset="0"/>
                </a:rPr>
                <a:t></a:t>
              </a:r>
              <a:endParaRPr lang="bg-BG" sz="6500">
                <a:solidFill>
                  <a:srgbClr val="F2F2F2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3104672" y="3408463"/>
            <a:ext cx="148818" cy="253223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660985" y="3422565"/>
            <a:ext cx="148818" cy="253223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280547" y="4065827"/>
            <a:ext cx="295233" cy="0"/>
          </a:xfrm>
          <a:prstGeom prst="straightConnector1">
            <a:avLst/>
          </a:prstGeom>
          <a:ln w="12700">
            <a:solidFill>
              <a:srgbClr val="F2F2F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8095012">
            <a:off x="4068914" y="3384631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 rot="8095012">
            <a:off x="6525541" y="3384631"/>
            <a:ext cx="1213694" cy="1248139"/>
          </a:xfrm>
          <a:prstGeom prst="arc">
            <a:avLst/>
          </a:prstGeom>
          <a:ln w="19050">
            <a:solidFill>
              <a:srgbClr val="3D3743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Arc 58"/>
          <p:cNvSpPr/>
          <p:nvPr/>
        </p:nvSpPr>
        <p:spPr>
          <a:xfrm rot="18636742">
            <a:off x="6570599" y="2718114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Arc 59"/>
          <p:cNvSpPr/>
          <p:nvPr/>
        </p:nvSpPr>
        <p:spPr>
          <a:xfrm rot="18636742">
            <a:off x="4095673" y="2718114"/>
            <a:ext cx="1213694" cy="1248139"/>
          </a:xfrm>
          <a:prstGeom prst="arc">
            <a:avLst>
              <a:gd name="adj1" fmla="val 16200000"/>
              <a:gd name="adj2" fmla="val 406277"/>
            </a:avLst>
          </a:prstGeom>
          <a:ln w="1905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77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99906873"/>
              </p:ext>
            </p:extLst>
          </p:nvPr>
        </p:nvGraphicFramePr>
        <p:xfrm>
          <a:off x="1961545" y="1790822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Social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M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edia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3" name="Rectangle 2"/>
          <p:cNvSpPr/>
          <p:nvPr/>
        </p:nvSpPr>
        <p:spPr>
          <a:xfrm>
            <a:off x="7442611" y="23165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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2611" y="32136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949494"/>
                </a:solidFill>
                <a:latin typeface="FontAwesome" pitchFamily="2" charset="0"/>
              </a:rPr>
              <a:t></a:t>
            </a:r>
            <a:endParaRPr lang="bg-BG" sz="2600">
              <a:solidFill>
                <a:srgbClr val="94949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611" y="4110798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2600"/>
          </a:p>
        </p:txBody>
      </p:sp>
      <p:sp>
        <p:nvSpPr>
          <p:cNvPr id="10" name="Rectangle 9"/>
          <p:cNvSpPr/>
          <p:nvPr/>
        </p:nvSpPr>
        <p:spPr>
          <a:xfrm>
            <a:off x="7812194" y="32637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Twitter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12194" y="23666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Google Plus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2194" y="41608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2616" y="271355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42616" y="360719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42616" y="450083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32753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1370" y="4599130"/>
            <a:ext cx="15055673" cy="30423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66293" y="1573205"/>
            <a:ext cx="1692626" cy="3129323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" name="Freeform 1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" name="Freeform 2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78510" y="2204764"/>
            <a:ext cx="1349064" cy="2494148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2061" y="2811820"/>
            <a:ext cx="1150866" cy="2127720"/>
            <a:chOff x="5148064" y="441325"/>
            <a:chExt cx="2650067" cy="489943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3" name="Freeform 12"/>
            <p:cNvSpPr/>
            <p:nvPr/>
          </p:nvSpPr>
          <p:spPr>
            <a:xfrm>
              <a:off x="6721257" y="2106498"/>
              <a:ext cx="355600" cy="3234266"/>
            </a:xfrm>
            <a:custGeom>
              <a:avLst/>
              <a:gdLst>
                <a:gd name="connsiteX0" fmla="*/ 101600 w 355600"/>
                <a:gd name="connsiteY0" fmla="*/ 0 h 3234266"/>
                <a:gd name="connsiteX1" fmla="*/ 0 w 355600"/>
                <a:gd name="connsiteY1" fmla="*/ 3234266 h 3234266"/>
                <a:gd name="connsiteX2" fmla="*/ 355600 w 355600"/>
                <a:gd name="connsiteY2" fmla="*/ 3234266 h 3234266"/>
                <a:gd name="connsiteX3" fmla="*/ 254000 w 355600"/>
                <a:gd name="connsiteY3" fmla="*/ 8466 h 323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3234266">
                  <a:moveTo>
                    <a:pt x="101600" y="0"/>
                  </a:moveTo>
                  <a:lnTo>
                    <a:pt x="0" y="3234266"/>
                  </a:lnTo>
                  <a:lnTo>
                    <a:pt x="355600" y="3234266"/>
                  </a:lnTo>
                  <a:lnTo>
                    <a:pt x="254000" y="846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06397" y="1930402"/>
              <a:ext cx="406400" cy="287866"/>
            </a:xfrm>
            <a:custGeom>
              <a:avLst/>
              <a:gdLst>
                <a:gd name="connsiteX0" fmla="*/ 211667 w 406400"/>
                <a:gd name="connsiteY0" fmla="*/ 59266 h 287866"/>
                <a:gd name="connsiteX1" fmla="*/ 84667 w 406400"/>
                <a:gd name="connsiteY1" fmla="*/ 0 h 287866"/>
                <a:gd name="connsiteX2" fmla="*/ 76200 w 406400"/>
                <a:gd name="connsiteY2" fmla="*/ 16933 h 287866"/>
                <a:gd name="connsiteX3" fmla="*/ 0 w 406400"/>
                <a:gd name="connsiteY3" fmla="*/ 194733 h 287866"/>
                <a:gd name="connsiteX4" fmla="*/ 8467 w 406400"/>
                <a:gd name="connsiteY4" fmla="*/ 220133 h 287866"/>
                <a:gd name="connsiteX5" fmla="*/ 101600 w 406400"/>
                <a:gd name="connsiteY5" fmla="*/ 287866 h 287866"/>
                <a:gd name="connsiteX6" fmla="*/ 211667 w 406400"/>
                <a:gd name="connsiteY6" fmla="*/ 254000 h 287866"/>
                <a:gd name="connsiteX7" fmla="*/ 347134 w 406400"/>
                <a:gd name="connsiteY7" fmla="*/ 254000 h 287866"/>
                <a:gd name="connsiteX8" fmla="*/ 406400 w 406400"/>
                <a:gd name="connsiteY8" fmla="*/ 152400 h 287866"/>
                <a:gd name="connsiteX9" fmla="*/ 321734 w 406400"/>
                <a:gd name="connsiteY9" fmla="*/ 8466 h 287866"/>
                <a:gd name="connsiteX10" fmla="*/ 211667 w 406400"/>
                <a:gd name="connsiteY10" fmla="*/ 59266 h 2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400" h="287866">
                  <a:moveTo>
                    <a:pt x="211667" y="59266"/>
                  </a:moveTo>
                  <a:lnTo>
                    <a:pt x="84667" y="0"/>
                  </a:lnTo>
                  <a:lnTo>
                    <a:pt x="76200" y="16933"/>
                  </a:lnTo>
                  <a:lnTo>
                    <a:pt x="0" y="194733"/>
                  </a:lnTo>
                  <a:lnTo>
                    <a:pt x="8467" y="220133"/>
                  </a:lnTo>
                  <a:lnTo>
                    <a:pt x="101600" y="287866"/>
                  </a:lnTo>
                  <a:lnTo>
                    <a:pt x="211667" y="254000"/>
                  </a:lnTo>
                  <a:lnTo>
                    <a:pt x="347134" y="254000"/>
                  </a:lnTo>
                  <a:lnTo>
                    <a:pt x="406400" y="152400"/>
                  </a:lnTo>
                  <a:lnTo>
                    <a:pt x="321734" y="8466"/>
                  </a:lnTo>
                  <a:lnTo>
                    <a:pt x="211667" y="592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148064" y="441325"/>
              <a:ext cx="2650067" cy="4021666"/>
            </a:xfrm>
            <a:custGeom>
              <a:avLst/>
              <a:gdLst>
                <a:gd name="connsiteX0" fmla="*/ 1888067 w 2650067"/>
                <a:gd name="connsiteY0" fmla="*/ 1490133 h 4021666"/>
                <a:gd name="connsiteX1" fmla="*/ 1964267 w 2650067"/>
                <a:gd name="connsiteY1" fmla="*/ 1337733 h 4021666"/>
                <a:gd name="connsiteX2" fmla="*/ 2650067 w 2650067"/>
                <a:gd name="connsiteY2" fmla="*/ 762000 h 4021666"/>
                <a:gd name="connsiteX3" fmla="*/ 2650067 w 2650067"/>
                <a:gd name="connsiteY3" fmla="*/ 804333 h 4021666"/>
                <a:gd name="connsiteX4" fmla="*/ 2006600 w 2650067"/>
                <a:gd name="connsiteY4" fmla="*/ 1524000 h 4021666"/>
                <a:gd name="connsiteX5" fmla="*/ 1955800 w 2650067"/>
                <a:gd name="connsiteY5" fmla="*/ 1651000 h 4021666"/>
                <a:gd name="connsiteX6" fmla="*/ 2590800 w 2650067"/>
                <a:gd name="connsiteY6" fmla="*/ 3928533 h 4021666"/>
                <a:gd name="connsiteX7" fmla="*/ 2590800 w 2650067"/>
                <a:gd name="connsiteY7" fmla="*/ 4021666 h 4021666"/>
                <a:gd name="connsiteX8" fmla="*/ 1837267 w 2650067"/>
                <a:gd name="connsiteY8" fmla="*/ 1735666 h 4021666"/>
                <a:gd name="connsiteX9" fmla="*/ 1761067 w 2650067"/>
                <a:gd name="connsiteY9" fmla="*/ 1591733 h 4021666"/>
                <a:gd name="connsiteX10" fmla="*/ 1549400 w 2650067"/>
                <a:gd name="connsiteY10" fmla="*/ 1456266 h 4021666"/>
                <a:gd name="connsiteX11" fmla="*/ 16933 w 2650067"/>
                <a:gd name="connsiteY11" fmla="*/ 16933 h 4021666"/>
                <a:gd name="connsiteX12" fmla="*/ 0 w 2650067"/>
                <a:gd name="connsiteY12" fmla="*/ 0 h 4021666"/>
                <a:gd name="connsiteX13" fmla="*/ 0 w 2650067"/>
                <a:gd name="connsiteY13" fmla="*/ 0 h 4021666"/>
                <a:gd name="connsiteX14" fmla="*/ 84667 w 2650067"/>
                <a:gd name="connsiteY14" fmla="*/ 8466 h 4021666"/>
                <a:gd name="connsiteX15" fmla="*/ 1828800 w 2650067"/>
                <a:gd name="connsiteY15" fmla="*/ 1473200 h 4021666"/>
                <a:gd name="connsiteX16" fmla="*/ 1888067 w 2650067"/>
                <a:gd name="connsiteY16" fmla="*/ 1490133 h 402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50067" h="4021666">
                  <a:moveTo>
                    <a:pt x="1888067" y="1490133"/>
                  </a:moveTo>
                  <a:lnTo>
                    <a:pt x="1964267" y="1337733"/>
                  </a:lnTo>
                  <a:lnTo>
                    <a:pt x="2650067" y="762000"/>
                  </a:lnTo>
                  <a:lnTo>
                    <a:pt x="2650067" y="804333"/>
                  </a:lnTo>
                  <a:lnTo>
                    <a:pt x="2006600" y="1524000"/>
                  </a:lnTo>
                  <a:lnTo>
                    <a:pt x="1955800" y="1651000"/>
                  </a:lnTo>
                  <a:lnTo>
                    <a:pt x="2590800" y="3928533"/>
                  </a:lnTo>
                  <a:lnTo>
                    <a:pt x="2590800" y="4021666"/>
                  </a:lnTo>
                  <a:lnTo>
                    <a:pt x="1837267" y="1735666"/>
                  </a:lnTo>
                  <a:lnTo>
                    <a:pt x="1761067" y="1591733"/>
                  </a:lnTo>
                  <a:lnTo>
                    <a:pt x="1549400" y="1456266"/>
                  </a:lnTo>
                  <a:lnTo>
                    <a:pt x="16933" y="169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667" y="8466"/>
                  </a:lnTo>
                  <a:lnTo>
                    <a:pt x="1828800" y="1473200"/>
                  </a:lnTo>
                  <a:lnTo>
                    <a:pt x="1888067" y="14901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" name="Rectangle 6"/>
          <p:cNvSpPr/>
          <p:nvPr/>
        </p:nvSpPr>
        <p:spPr>
          <a:xfrm>
            <a:off x="1837420" y="1166748"/>
            <a:ext cx="3620543" cy="85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983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Green</a:t>
            </a:r>
            <a:r>
              <a:rPr lang="en-US" sz="4983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4983" dirty="0">
                <a:solidFill>
                  <a:srgbClr val="3D3743"/>
                </a:solidFill>
                <a:latin typeface="GeosansLight" pitchFamily="2" charset="0"/>
              </a:rPr>
              <a:t>Energy</a:t>
            </a:r>
            <a:endParaRPr lang="bg-BG" sz="4983" dirty="0"/>
          </a:p>
        </p:txBody>
      </p:sp>
      <p:sp>
        <p:nvSpPr>
          <p:cNvPr id="17" name="Rectangle 16"/>
          <p:cNvSpPr/>
          <p:nvPr/>
        </p:nvSpPr>
        <p:spPr>
          <a:xfrm>
            <a:off x="1895428" y="1831446"/>
            <a:ext cx="1980029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1517">
                <a:solidFill>
                  <a:srgbClr val="949494"/>
                </a:solidFill>
                <a:latin typeface="New Cicle" pitchFamily="2" charset="0"/>
              </a:rPr>
              <a:t>Wind generator project</a:t>
            </a:r>
            <a:endParaRPr lang="bg-BG" sz="1517">
              <a:solidFill>
                <a:srgbClr val="94949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5527" y="2140887"/>
            <a:ext cx="1829347" cy="1559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33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31 </a:t>
            </a:r>
            <a:r>
              <a:rPr lang="en-US" sz="9533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ͦ</a:t>
            </a:r>
            <a:endParaRPr lang="bg-BG" sz="95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1125" y="1307325"/>
            <a:ext cx="534121" cy="82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767">
                <a:solidFill>
                  <a:srgbClr val="3D3743"/>
                </a:solidFill>
                <a:latin typeface="FontAwesome" pitchFamily="2" charset="0"/>
              </a:rPr>
              <a:t></a:t>
            </a:r>
            <a:endParaRPr lang="bg-BG" sz="4767"/>
          </a:p>
        </p:txBody>
      </p:sp>
      <p:sp>
        <p:nvSpPr>
          <p:cNvPr id="21" name="Rectangle 20"/>
          <p:cNvSpPr/>
          <p:nvPr/>
        </p:nvSpPr>
        <p:spPr>
          <a:xfrm>
            <a:off x="1905417" y="4574988"/>
            <a:ext cx="726481" cy="7925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5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45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4769" y="4365104"/>
            <a:ext cx="80342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5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72173" y="4141888"/>
            <a:ext cx="894797" cy="1009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58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5958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03410" y="4008194"/>
            <a:ext cx="958917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65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16609" y="3847210"/>
            <a:ext cx="1035861" cy="11926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15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</a:t>
            </a:r>
            <a:endParaRPr lang="bg-BG" sz="715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Elbow Connector 26"/>
          <p:cNvCxnSpPr>
            <a:endCxn id="38" idx="0"/>
          </p:cNvCxnSpPr>
          <p:nvPr/>
        </p:nvCxnSpPr>
        <p:spPr>
          <a:xfrm flipV="1">
            <a:off x="5767586" y="3696071"/>
            <a:ext cx="762789" cy="751306"/>
          </a:xfrm>
          <a:prstGeom prst="bentConnector4">
            <a:avLst>
              <a:gd name="adj1" fmla="val 36382"/>
              <a:gd name="adj2" fmla="val 130427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38" idx="2"/>
          </p:cNvCxnSpPr>
          <p:nvPr/>
        </p:nvCxnSpPr>
        <p:spPr>
          <a:xfrm rot="10800000">
            <a:off x="6530376" y="4065405"/>
            <a:ext cx="745011" cy="381973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22625" y="36960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5368"/>
                </a:solidFill>
                <a:latin typeface="FontAwesome" pitchFamily="2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 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10622" y="2407906"/>
            <a:ext cx="253758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At vero eos et accusamus et iusto odio dignissimos ducimus qui blanditiis praesentium voluptatum deleniti atque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corrupti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quos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et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quas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molestias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excepturi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sint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occaecati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cupiditate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non provident,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similique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in culpa qui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officia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deserunt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mollitia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animi, id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36823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62134605"/>
              </p:ext>
            </p:extLst>
          </p:nvPr>
        </p:nvGraphicFramePr>
        <p:xfrm>
          <a:off x="1961540" y="1790822"/>
          <a:ext cx="5694634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Facebook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Fans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5" name="Rectangle 14"/>
          <p:cNvSpPr/>
          <p:nvPr/>
        </p:nvSpPr>
        <p:spPr>
          <a:xfrm>
            <a:off x="7548636" y="2688547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6638" y="2383432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Fan Pages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2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Swot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dirty="0" err="1" smtClean="0">
                <a:solidFill>
                  <a:srgbClr val="3D3743"/>
                </a:solidFill>
                <a:latin typeface="GeosansLight" pitchFamily="2" charset="0"/>
              </a:rPr>
              <a:t>Analize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3187872" y="2180865"/>
            <a:ext cx="2886321" cy="1482165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>
            <a:off x="6074193" y="2180865"/>
            <a:ext cx="2886321" cy="1482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3187872" y="3663030"/>
            <a:ext cx="2886321" cy="1482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>
            <a:off x="6074193" y="3663030"/>
            <a:ext cx="2886321" cy="1482165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3242564" y="2257792"/>
            <a:ext cx="1231427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Strenghts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5536" y="2648914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30465" y="2257792"/>
            <a:ext cx="1521571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Weaknesses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9666" y="3748588"/>
            <a:ext cx="1002197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Threats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7034" y="5168321"/>
            <a:ext cx="1111202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38019" y="3748588"/>
            <a:ext cx="1226619" cy="425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67">
                <a:solidFill>
                  <a:schemeClr val="bg1">
                    <a:lumMod val="95000"/>
                  </a:schemeClr>
                </a:solidFill>
                <a:latin typeface="New Cicle" pitchFamily="2" charset="0"/>
              </a:rPr>
              <a:t>Potentials</a:t>
            </a:r>
            <a:endParaRPr lang="bg-BG" sz="2167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22637" y="262782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dirty="0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 dirty="0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 dirty="0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2637" y="413107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35536" y="4131079"/>
            <a:ext cx="2688464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Aomnis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iste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natus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error sit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voluptatem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et quasi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architecto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beatae</a:t>
            </a:r>
            <a:r>
              <a:rPr lang="en-US" sz="1083">
                <a:solidFill>
                  <a:schemeClr val="bg1">
                    <a:lumMod val="95000"/>
                  </a:schemeClr>
                </a:solidFill>
                <a:latin typeface="GeosansLight" pitchFamily="2" charset="0"/>
              </a:rPr>
              <a:t> .</a:t>
            </a:r>
            <a:endParaRPr lang="bg-BG" sz="1083">
              <a:solidFill>
                <a:schemeClr val="bg1">
                  <a:lumMod val="95000"/>
                </a:schemeClr>
              </a:solidFill>
              <a:latin typeface="WeblySleek UI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410088" y="3573427"/>
            <a:ext cx="214524" cy="128714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4523767" y="3627116"/>
            <a:ext cx="214524" cy="121472"/>
          </a:xfrm>
          <a:prstGeom prst="triangl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 rot="16200000" flipV="1">
            <a:off x="6005853" y="434651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 rot="5400000" flipH="1" flipV="1">
            <a:off x="5944236" y="2819458"/>
            <a:ext cx="214524" cy="12147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36785" y="3500379"/>
            <a:ext cx="274815" cy="27481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364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315918" y="2480352"/>
            <a:ext cx="1794199" cy="565154"/>
            <a:chOff x="1403648" y="1563637"/>
            <a:chExt cx="1656184" cy="521681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7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2006" y="1655200"/>
              <a:ext cx="1299469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Create PR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15918" y="3305921"/>
            <a:ext cx="1794199" cy="565154"/>
            <a:chOff x="3923928" y="1574380"/>
            <a:chExt cx="1656184" cy="521681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0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14621" y="1665943"/>
              <a:ext cx="874796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Research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15918" y="4131490"/>
            <a:ext cx="1794199" cy="565154"/>
            <a:chOff x="6372200" y="1585123"/>
            <a:chExt cx="1656184" cy="521681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3"/>
              <a:ext cx="1656184" cy="5216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93470" y="1676686"/>
              <a:ext cx="1213647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Strategy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52111" y="3243287"/>
            <a:ext cx="2184242" cy="698562"/>
            <a:chOff x="1403649" y="1563638"/>
            <a:chExt cx="1082379" cy="644826"/>
          </a:xfrm>
        </p:grpSpPr>
        <p:sp>
          <p:nvSpPr>
            <p:cNvPr id="35" name="Rounded Rectangle 34"/>
            <p:cNvSpPr/>
            <p:nvPr/>
          </p:nvSpPr>
          <p:spPr>
            <a:xfrm>
              <a:off x="1403649" y="1563638"/>
              <a:ext cx="1082379" cy="644826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51648" y="1716774"/>
              <a:ext cx="409250" cy="3313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 dirty="0">
                  <a:solidFill>
                    <a:srgbClr val="F2F2F2"/>
                  </a:solidFill>
                  <a:latin typeface="New Cicle" pitchFamily="2" charset="0"/>
                </a:rPr>
                <a:t>START!</a:t>
              </a:r>
              <a:endParaRPr lang="bg-BG" sz="1733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0204" y="2258875"/>
            <a:ext cx="1794199" cy="400056"/>
            <a:chOff x="1403648" y="1594055"/>
            <a:chExt cx="1656184" cy="369281"/>
          </a:xfrm>
        </p:grpSpPr>
        <p:sp>
          <p:nvSpPr>
            <p:cNvPr id="37" name="Rounded Rectangle 36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65609" y="1609418"/>
              <a:ext cx="1132264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Order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0204" y="2864617"/>
            <a:ext cx="1794199" cy="400056"/>
            <a:chOff x="1403648" y="1594055"/>
            <a:chExt cx="1656184" cy="369281"/>
          </a:xfrm>
        </p:grpSpPr>
        <p:sp>
          <p:nvSpPr>
            <p:cNvPr id="42" name="Rounded Rectangle 41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27635" y="1609418"/>
              <a:ext cx="808210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Delivery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90204" y="3897057"/>
            <a:ext cx="1794199" cy="400056"/>
            <a:chOff x="1403648" y="1594055"/>
            <a:chExt cx="1656184" cy="369281"/>
          </a:xfrm>
        </p:grpSpPr>
        <p:sp>
          <p:nvSpPr>
            <p:cNvPr id="45" name="Rounded Rectangle 44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65609" y="1609418"/>
              <a:ext cx="1132264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Order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90204" y="4502799"/>
            <a:ext cx="1794199" cy="400056"/>
            <a:chOff x="1403648" y="1594055"/>
            <a:chExt cx="1656184" cy="369281"/>
          </a:xfrm>
        </p:grpSpPr>
        <p:sp>
          <p:nvSpPr>
            <p:cNvPr id="48" name="Rounded Rectangle 47"/>
            <p:cNvSpPr/>
            <p:nvPr/>
          </p:nvSpPr>
          <p:spPr>
            <a:xfrm>
              <a:off x="1403648" y="1594055"/>
              <a:ext cx="1656184" cy="369281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27635" y="1609418"/>
              <a:ext cx="808210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Delivery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cxnSp>
        <p:nvCxnSpPr>
          <p:cNvPr id="50" name="Elbow Connector 49"/>
          <p:cNvCxnSpPr/>
          <p:nvPr/>
        </p:nvCxnSpPr>
        <p:spPr>
          <a:xfrm rot="10800000" flipV="1">
            <a:off x="4527216" y="2779571"/>
            <a:ext cx="770019" cy="646256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5" idx="1"/>
          </p:cNvCxnSpPr>
          <p:nvPr/>
        </p:nvCxnSpPr>
        <p:spPr>
          <a:xfrm rot="10800000">
            <a:off x="4536360" y="3771882"/>
            <a:ext cx="779559" cy="64218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3" idx="1"/>
            <a:endCxn id="35" idx="3"/>
          </p:cNvCxnSpPr>
          <p:nvPr/>
        </p:nvCxnSpPr>
        <p:spPr>
          <a:xfrm rot="10800000" flipV="1">
            <a:off x="4536358" y="3588501"/>
            <a:ext cx="779561" cy="406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110117" y="2458901"/>
            <a:ext cx="780087" cy="304031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110117" y="2762930"/>
            <a:ext cx="780087" cy="301712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1"/>
            <a:endCxn id="15" idx="3"/>
          </p:cNvCxnSpPr>
          <p:nvPr/>
        </p:nvCxnSpPr>
        <p:spPr>
          <a:xfrm rot="10800000" flipV="1">
            <a:off x="7110117" y="4097080"/>
            <a:ext cx="780087" cy="316988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  <a:endCxn id="15" idx="3"/>
          </p:cNvCxnSpPr>
          <p:nvPr/>
        </p:nvCxnSpPr>
        <p:spPr>
          <a:xfrm rot="10800000">
            <a:off x="7110117" y="4414073"/>
            <a:ext cx="780087" cy="288755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92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Design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Kit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805529" y="2416775"/>
            <a:ext cx="2106233" cy="3010123"/>
            <a:chOff x="971601" y="1473987"/>
            <a:chExt cx="1944215" cy="2778574"/>
          </a:xfrm>
        </p:grpSpPr>
        <p:sp>
          <p:nvSpPr>
            <p:cNvPr id="19" name="Rectangle 18"/>
            <p:cNvSpPr/>
            <p:nvPr/>
          </p:nvSpPr>
          <p:spPr>
            <a:xfrm>
              <a:off x="971601" y="2473968"/>
              <a:ext cx="1944215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6120" y="2111026"/>
              <a:ext cx="1175174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Infographics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20543" y="1473987"/>
              <a:ext cx="632126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</a:t>
              </a:r>
              <a:endParaRPr lang="bg-BG" sz="39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7765" y="2416775"/>
            <a:ext cx="2106233" cy="3010123"/>
            <a:chOff x="971600" y="1473987"/>
            <a:chExt cx="1944215" cy="2778574"/>
          </a:xfrm>
        </p:grpSpPr>
        <p:sp>
          <p:nvSpPr>
            <p:cNvPr id="11" name="Rectangle 10"/>
            <p:cNvSpPr/>
            <p:nvPr/>
          </p:nvSpPr>
          <p:spPr>
            <a:xfrm>
              <a:off x="971600" y="2473968"/>
              <a:ext cx="1944215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 b="1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82755" y="2111026"/>
              <a:ext cx="1121905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Font Types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53403" y="1473987"/>
              <a:ext cx="565540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</a:t>
              </a:r>
              <a:endParaRPr lang="bg-BG" sz="39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69997" y="2416775"/>
            <a:ext cx="2106234" cy="3010123"/>
            <a:chOff x="971601" y="1473987"/>
            <a:chExt cx="1944216" cy="2778574"/>
          </a:xfrm>
        </p:grpSpPr>
        <p:sp>
          <p:nvSpPr>
            <p:cNvPr id="17" name="Rectangle 16"/>
            <p:cNvSpPr/>
            <p:nvPr/>
          </p:nvSpPr>
          <p:spPr>
            <a:xfrm>
              <a:off x="971601" y="2473968"/>
              <a:ext cx="1944216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68458" y="2111026"/>
              <a:ext cx="750501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Photos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0544" y="1473987"/>
              <a:ext cx="632126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</a:t>
              </a:r>
              <a:endParaRPr lang="bg-BG" sz="39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02234" y="2414890"/>
            <a:ext cx="2106234" cy="3010123"/>
            <a:chOff x="971601" y="1473987"/>
            <a:chExt cx="1944216" cy="2778574"/>
          </a:xfrm>
        </p:grpSpPr>
        <p:sp>
          <p:nvSpPr>
            <p:cNvPr id="23" name="Rectangle 22"/>
            <p:cNvSpPr/>
            <p:nvPr/>
          </p:nvSpPr>
          <p:spPr>
            <a:xfrm>
              <a:off x="971601" y="2473968"/>
              <a:ext cx="1944216" cy="1778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Perspiciatis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unde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omnis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iste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natus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error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laudantium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totam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rem </a:t>
              </a:r>
              <a:r>
                <a:rPr lang="en-US" sz="1192" b="1" err="1">
                  <a:solidFill>
                    <a:srgbClr val="3D3743"/>
                  </a:solidFill>
                  <a:latin typeface="GeosansLight" pitchFamily="2" charset="0"/>
                </a:rPr>
                <a:t>aperiam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,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eaque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quae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ab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illo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inventore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veritatis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et quasi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architecto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beatae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vitae dicta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sunt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explicabo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.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Nemo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enim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ipsam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voluptatem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quia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voluptas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sit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aspernatur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odit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aut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fugi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accusantium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</a:t>
              </a:r>
              <a:r>
                <a:rPr lang="en-US" sz="1192" err="1">
                  <a:solidFill>
                    <a:srgbClr val="3D3743"/>
                  </a:solidFill>
                  <a:latin typeface="GeosansLight" pitchFamily="2" charset="0"/>
                </a:rPr>
                <a:t>doloremque</a:t>
              </a:r>
              <a:r>
                <a:rPr lang="en-US" sz="1192">
                  <a:solidFill>
                    <a:srgbClr val="3D3743"/>
                  </a:solidFill>
                  <a:latin typeface="GeosansLight" pitchFamily="2" charset="0"/>
                </a:rPr>
                <a:t> .</a:t>
              </a:r>
              <a:endParaRPr lang="bg-BG" sz="1192">
                <a:solidFill>
                  <a:srgbClr val="3D3743"/>
                </a:solidFill>
                <a:latin typeface="WeblySleek U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76959" y="2111026"/>
              <a:ext cx="1333502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Move Content</a:t>
              </a:r>
              <a:endParaRPr lang="bg-BG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0544" y="1473987"/>
              <a:ext cx="565540" cy="639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900">
                  <a:solidFill>
                    <a:srgbClr val="3D3743"/>
                  </a:solidFill>
                  <a:latin typeface="FontAwesome" pitchFamily="2" charset="0"/>
                </a:rPr>
                <a:t></a:t>
              </a:r>
              <a:endParaRPr lang="bg-BG" sz="3900"/>
            </a:p>
          </p:txBody>
        </p:sp>
      </p:grpSp>
    </p:spTree>
    <p:extLst>
      <p:ext uri="{BB962C8B-B14F-4D97-AF65-F5344CB8AC3E}">
        <p14:creationId xmlns:p14="http://schemas.microsoft.com/office/powerpoint/2010/main" val="55342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Person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Tree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67" name="Group 66"/>
          <p:cNvGrpSpPr/>
          <p:nvPr/>
        </p:nvGrpSpPr>
        <p:grpSpPr>
          <a:xfrm>
            <a:off x="5802486" y="2064192"/>
            <a:ext cx="670376" cy="868740"/>
            <a:chOff x="1855266" y="2580663"/>
            <a:chExt cx="618809" cy="801914"/>
          </a:xfrm>
        </p:grpSpPr>
        <p:sp>
          <p:nvSpPr>
            <p:cNvPr id="68" name="Oval 6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43145" y="2666301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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55266" y="3158847"/>
              <a:ext cx="618809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Level One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09367" y="3064354"/>
            <a:ext cx="848309" cy="745760"/>
            <a:chOff x="1717372" y="2629323"/>
            <a:chExt cx="783055" cy="688394"/>
          </a:xfrm>
        </p:grpSpPr>
        <p:sp>
          <p:nvSpPr>
            <p:cNvPr id="46" name="Oval 45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90756" y="2689644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254160" y="3064354"/>
            <a:ext cx="848309" cy="745760"/>
            <a:chOff x="1717372" y="2629323"/>
            <a:chExt cx="783055" cy="688394"/>
          </a:xfrm>
        </p:grpSpPr>
        <p:sp>
          <p:nvSpPr>
            <p:cNvPr id="80" name="Oval 79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198952" y="3064354"/>
            <a:ext cx="848309" cy="745760"/>
            <a:chOff x="1717372" y="2629323"/>
            <a:chExt cx="783055" cy="688394"/>
          </a:xfrm>
        </p:grpSpPr>
        <p:sp>
          <p:nvSpPr>
            <p:cNvPr id="97" name="Oval 96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143745" y="3064354"/>
            <a:ext cx="848309" cy="745760"/>
            <a:chOff x="1717372" y="2629323"/>
            <a:chExt cx="783055" cy="688394"/>
          </a:xfrm>
        </p:grpSpPr>
        <p:sp>
          <p:nvSpPr>
            <p:cNvPr id="105" name="Oval 104"/>
            <p:cNvSpPr/>
            <p:nvPr/>
          </p:nvSpPr>
          <p:spPr>
            <a:xfrm>
              <a:off x="1875574" y="2629323"/>
              <a:ext cx="466652" cy="466652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901086" y="2693372"/>
              <a:ext cx="436287" cy="331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17372" y="309398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Speedup web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H="1">
            <a:off x="4986288" y="2538426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06888" y="2538426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678315" y="2648914"/>
            <a:ext cx="146175" cy="317578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441354" y="2656809"/>
            <a:ext cx="181751" cy="30968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3427581" y="3583703"/>
            <a:ext cx="808238" cy="52593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119606" y="3694194"/>
            <a:ext cx="146176" cy="415443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54178" y="4122468"/>
            <a:ext cx="750526" cy="555325"/>
            <a:chOff x="1579545" y="3223724"/>
            <a:chExt cx="692792" cy="512608"/>
          </a:xfrm>
        </p:grpSpPr>
        <p:sp>
          <p:nvSpPr>
            <p:cNvPr id="21" name="Rectangle 20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750037" y="4122468"/>
            <a:ext cx="750526" cy="555325"/>
            <a:chOff x="1579545" y="3223724"/>
            <a:chExt cx="692792" cy="512608"/>
          </a:xfrm>
        </p:grpSpPr>
        <p:sp>
          <p:nvSpPr>
            <p:cNvPr id="115" name="Rectangle 114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>
          <a:xfrm flipH="1">
            <a:off x="5093812" y="3846669"/>
            <a:ext cx="260309" cy="67591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4622536" y="4560453"/>
            <a:ext cx="750526" cy="555325"/>
            <a:chOff x="1579545" y="3223724"/>
            <a:chExt cx="692792" cy="512608"/>
          </a:xfrm>
        </p:grpSpPr>
        <p:sp>
          <p:nvSpPr>
            <p:cNvPr id="119" name="Rectangle 118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1" name="Straight Connector 120"/>
          <p:cNvCxnSpPr/>
          <p:nvPr/>
        </p:nvCxnSpPr>
        <p:spPr>
          <a:xfrm>
            <a:off x="5463465" y="3846669"/>
            <a:ext cx="260309" cy="67591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5360743" y="4562643"/>
            <a:ext cx="750526" cy="555325"/>
            <a:chOff x="1579545" y="3223724"/>
            <a:chExt cx="692792" cy="512608"/>
          </a:xfrm>
        </p:grpSpPr>
        <p:sp>
          <p:nvSpPr>
            <p:cNvPr id="123" name="Rectangle 122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5" name="Straight Connector 124"/>
          <p:cNvCxnSpPr>
            <a:endCxn id="127" idx="0"/>
          </p:cNvCxnSpPr>
          <p:nvPr/>
        </p:nvCxnSpPr>
        <p:spPr>
          <a:xfrm flipH="1">
            <a:off x="6635983" y="3846534"/>
            <a:ext cx="239974" cy="713782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260718" y="4560319"/>
            <a:ext cx="750526" cy="555325"/>
            <a:chOff x="1579545" y="3223724"/>
            <a:chExt cx="692792" cy="512608"/>
          </a:xfrm>
        </p:grpSpPr>
        <p:sp>
          <p:nvSpPr>
            <p:cNvPr id="127" name="Rectangle 126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>
            <a:off x="6985299" y="3846537"/>
            <a:ext cx="357469" cy="66962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6974964" y="4562509"/>
            <a:ext cx="750526" cy="555325"/>
            <a:chOff x="1579545" y="3223724"/>
            <a:chExt cx="692792" cy="512608"/>
          </a:xfrm>
        </p:grpSpPr>
        <p:sp>
          <p:nvSpPr>
            <p:cNvPr id="131" name="Rectangle 130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826975" y="4116050"/>
            <a:ext cx="750526" cy="555325"/>
            <a:chOff x="1579545" y="3223724"/>
            <a:chExt cx="692792" cy="512608"/>
          </a:xfrm>
        </p:grpSpPr>
        <p:sp>
          <p:nvSpPr>
            <p:cNvPr id="142" name="Rectangle 141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8613146" y="4116050"/>
            <a:ext cx="750526" cy="555325"/>
            <a:chOff x="1579545" y="3223724"/>
            <a:chExt cx="692792" cy="512608"/>
          </a:xfrm>
        </p:grpSpPr>
        <p:sp>
          <p:nvSpPr>
            <p:cNvPr id="145" name="Rectangle 144"/>
            <p:cNvSpPr/>
            <p:nvPr/>
          </p:nvSpPr>
          <p:spPr>
            <a:xfrm>
              <a:off x="1757109" y="3223724"/>
              <a:ext cx="337666" cy="3409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3D3743"/>
                  </a:solidFill>
                  <a:latin typeface="FontAwesome" pitchFamily="2" charset="0"/>
                </a:rPr>
                <a:t></a:t>
              </a:r>
              <a:endParaRPr lang="bg-B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579545" y="3512602"/>
              <a:ext cx="692792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>
                  <a:solidFill>
                    <a:srgbClr val="3D3743"/>
                  </a:solidFill>
                  <a:latin typeface="New Cicle" pitchFamily="2" charset="0"/>
                </a:rPr>
                <a:t>Level Three</a:t>
              </a:r>
              <a:endParaRPr lang="bg-BG" sz="975">
                <a:solidFill>
                  <a:srgbClr val="3D3743"/>
                </a:solidFill>
              </a:endParaRPr>
            </a:p>
          </p:txBody>
        </p:sp>
      </p:grpSp>
      <p:cxnSp>
        <p:nvCxnSpPr>
          <p:cNvPr id="147" name="Straight Connector 146"/>
          <p:cNvCxnSpPr/>
          <p:nvPr/>
        </p:nvCxnSpPr>
        <p:spPr>
          <a:xfrm>
            <a:off x="8004092" y="3569901"/>
            <a:ext cx="786171" cy="539737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7" idx="3"/>
          </p:cNvCxnSpPr>
          <p:nvPr/>
        </p:nvCxnSpPr>
        <p:spPr>
          <a:xfrm>
            <a:off x="7992053" y="3688927"/>
            <a:ext cx="210182" cy="420708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56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87597738"/>
              </p:ext>
            </p:extLst>
          </p:nvPr>
        </p:nvGraphicFramePr>
        <p:xfrm>
          <a:off x="1961545" y="1790822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Rating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Media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3" name="Rectangle 2"/>
          <p:cNvSpPr/>
          <p:nvPr/>
        </p:nvSpPr>
        <p:spPr>
          <a:xfrm>
            <a:off x="7442611" y="23165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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2611" y="3213699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949494"/>
                </a:solidFill>
                <a:latin typeface="FontAwesome" pitchFamily="2" charset="0"/>
              </a:rPr>
              <a:t></a:t>
            </a:r>
            <a:endParaRPr lang="bg-BG" sz="2600">
              <a:solidFill>
                <a:srgbClr val="94949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2611" y="4110798"/>
            <a:ext cx="470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2600"/>
          </a:p>
        </p:txBody>
      </p:sp>
      <p:sp>
        <p:nvSpPr>
          <p:cNvPr id="10" name="Rectangle 9"/>
          <p:cNvSpPr/>
          <p:nvPr/>
        </p:nvSpPr>
        <p:spPr>
          <a:xfrm>
            <a:off x="7812194" y="32637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Twitter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12194" y="23666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Google Plus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2194" y="416080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42616" y="271355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42616" y="3607197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42616" y="4500838"/>
            <a:ext cx="2787847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error sit voluptatem alamanier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975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975">
                <a:solidFill>
                  <a:srgbClr val="3D3743"/>
                </a:solidFill>
                <a:latin typeface="GeosansLight" pitchFamily="2" charset="0"/>
              </a:rPr>
              <a:t> quae .</a:t>
            </a:r>
            <a:endParaRPr lang="bg-BG" sz="975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630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你有过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zh-CN" altLang="en-US" dirty="0" smtClean="0">
                <a:solidFill>
                  <a:srgbClr val="3D3743"/>
                </a:solidFill>
                <a:latin typeface="GeosansLight" pitchFamily="2" charset="0"/>
              </a:rPr>
              <a:t>这样的体验吗？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New Cicle" pitchFamily="2" charset="0"/>
              </a:rPr>
              <a:t>Did you ever have this feeling?</a:t>
            </a:r>
            <a:endParaRPr lang="bg-BG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67408" y="1556792"/>
            <a:ext cx="993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没有预习的习惯，课上突然不知道老师在讲什么？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老师问了一个问题，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1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Prespective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in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Work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Isosceles Triangle 1"/>
          <p:cNvSpPr/>
          <p:nvPr/>
        </p:nvSpPr>
        <p:spPr>
          <a:xfrm>
            <a:off x="5471935" y="3116965"/>
            <a:ext cx="1248139" cy="1075982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"/>
          <p:cNvSpPr/>
          <p:nvPr/>
        </p:nvSpPr>
        <p:spPr>
          <a:xfrm>
            <a:off x="5549944" y="2336883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5764142" y="2532849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</a:t>
            </a:r>
            <a:endParaRPr lang="bg-BG" sz="3900"/>
          </a:p>
        </p:txBody>
      </p:sp>
      <p:sp>
        <p:nvSpPr>
          <p:cNvPr id="30" name="Oval 29"/>
          <p:cNvSpPr/>
          <p:nvPr/>
        </p:nvSpPr>
        <p:spPr>
          <a:xfrm>
            <a:off x="6330030" y="3699792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>
            <a:off x="6544228" y="3895757"/>
            <a:ext cx="649537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</a:t>
            </a:r>
            <a:endParaRPr lang="bg-BG" sz="3900"/>
          </a:p>
        </p:txBody>
      </p:sp>
      <p:sp>
        <p:nvSpPr>
          <p:cNvPr id="32" name="Oval 31"/>
          <p:cNvSpPr/>
          <p:nvPr/>
        </p:nvSpPr>
        <p:spPr>
          <a:xfrm>
            <a:off x="4684680" y="3699792"/>
            <a:ext cx="1092121" cy="1092121"/>
          </a:xfrm>
          <a:prstGeom prst="ellipse">
            <a:avLst/>
          </a:prstGeom>
          <a:solidFill>
            <a:srgbClr val="F2F2F2"/>
          </a:solidFill>
          <a:ln w="38100">
            <a:solidFill>
              <a:srgbClr val="3D3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/>
        </p:nvSpPr>
        <p:spPr>
          <a:xfrm>
            <a:off x="4957417" y="3917567"/>
            <a:ext cx="57740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00">
                <a:solidFill>
                  <a:srgbClr val="3D3743"/>
                </a:solidFill>
                <a:latin typeface="FontAwesome" pitchFamily="2" charset="0"/>
              </a:rPr>
              <a:t></a:t>
            </a:r>
            <a:endParaRPr lang="bg-BG" sz="3900"/>
          </a:p>
        </p:txBody>
      </p:sp>
      <p:sp>
        <p:nvSpPr>
          <p:cNvPr id="50" name="Rectangle 49"/>
          <p:cNvSpPr/>
          <p:nvPr/>
        </p:nvSpPr>
        <p:spPr>
          <a:xfrm rot="1800000">
            <a:off x="4545292" y="3042230"/>
            <a:ext cx="13708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Page</a:t>
            </a:r>
            <a:r>
              <a:rPr lang="en-US" sz="2600" dirty="0">
                <a:solidFill>
                  <a:srgbClr val="EC5368"/>
                </a:solidFill>
                <a:latin typeface="New Cicle" pitchFamily="2" charset="0"/>
              </a:rPr>
              <a:t>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one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9800000">
            <a:off x="6344691" y="3018865"/>
            <a:ext cx="14237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Page</a:t>
            </a:r>
            <a:r>
              <a:rPr lang="en-US" sz="2600" dirty="0">
                <a:solidFill>
                  <a:srgbClr val="EC5368"/>
                </a:solidFill>
                <a:latin typeface="New Cicle" pitchFamily="2" charset="0"/>
              </a:rPr>
              <a:t>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two</a:t>
            </a:r>
            <a:endParaRPr lang="bg-BG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89172" y="364028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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02898" y="2383288"/>
            <a:ext cx="1959513" cy="247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porro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29596" y="2383288"/>
            <a:ext cx="1959513" cy="2477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porro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</p:spTree>
    <p:extLst>
      <p:ext uri="{BB962C8B-B14F-4D97-AF65-F5344CB8AC3E}">
        <p14:creationId xmlns:p14="http://schemas.microsoft.com/office/powerpoint/2010/main" val="154000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Week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585614" y="3582388"/>
            <a:ext cx="7098789" cy="0"/>
          </a:xfrm>
          <a:prstGeom prst="line">
            <a:avLst/>
          </a:prstGeom>
          <a:ln w="1905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585614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>
            <a:off x="2723675" y="3415680"/>
            <a:ext cx="490840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Mon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638731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776791" y="3415680"/>
            <a:ext cx="47320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Tue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691848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/>
          <p:cNvSpPr/>
          <p:nvPr/>
        </p:nvSpPr>
        <p:spPr>
          <a:xfrm>
            <a:off x="4829910" y="3415680"/>
            <a:ext cx="54854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Wed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44965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/>
          <p:cNvSpPr/>
          <p:nvPr/>
        </p:nvSpPr>
        <p:spPr>
          <a:xfrm>
            <a:off x="5883025" y="3415680"/>
            <a:ext cx="47320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Thu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798082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/>
          <p:cNvSpPr/>
          <p:nvPr/>
        </p:nvSpPr>
        <p:spPr>
          <a:xfrm>
            <a:off x="6996055" y="3415680"/>
            <a:ext cx="375424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Fri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851199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/>
          <p:cNvSpPr/>
          <p:nvPr/>
        </p:nvSpPr>
        <p:spPr>
          <a:xfrm>
            <a:off x="8021387" y="3415680"/>
            <a:ext cx="425116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Sat</a:t>
            </a:r>
            <a:endParaRPr lang="bg-BG" sz="1517">
              <a:solidFill>
                <a:srgbClr val="F2F2F2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904316" y="3419871"/>
            <a:ext cx="780087" cy="32503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/>
          <p:cNvSpPr/>
          <p:nvPr/>
        </p:nvSpPr>
        <p:spPr>
          <a:xfrm>
            <a:off x="9087204" y="3415680"/>
            <a:ext cx="452368" cy="325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17">
                <a:solidFill>
                  <a:srgbClr val="F2F2F2"/>
                </a:solidFill>
                <a:latin typeface="New Cicle" pitchFamily="2" charset="0"/>
              </a:rPr>
              <a:t>Sun</a:t>
            </a:r>
            <a:endParaRPr lang="bg-BG" sz="1517">
              <a:solidFill>
                <a:srgbClr val="F2F2F2"/>
              </a:solidFill>
            </a:endParaRPr>
          </a:p>
        </p:txBody>
      </p:sp>
      <p:cxnSp>
        <p:nvCxnSpPr>
          <p:cNvPr id="73" name="Straight Arrow Connector 72"/>
          <p:cNvCxnSpPr>
            <a:stCxn id="25" idx="0"/>
          </p:cNvCxnSpPr>
          <p:nvPr/>
        </p:nvCxnSpPr>
        <p:spPr>
          <a:xfrm flipV="1">
            <a:off x="2975653" y="2804931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638730" y="2512235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081887" y="2797545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747882" y="2580821"/>
            <a:ext cx="1683161" cy="42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Fsit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165862" y="2814053"/>
            <a:ext cx="663074" cy="61494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828940" y="2521357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Gtus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3" name="Straight Arrow Connector 82"/>
          <p:cNvCxnSpPr>
            <a:stCxn id="48" idx="2"/>
          </p:cNvCxnSpPr>
          <p:nvPr/>
        </p:nvCxnSpPr>
        <p:spPr>
          <a:xfrm>
            <a:off x="4028770" y="3744911"/>
            <a:ext cx="629982" cy="594559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686461" y="4039384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140392" y="3751829"/>
            <a:ext cx="629982" cy="594559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798083" y="4046303"/>
            <a:ext cx="1683161" cy="59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doloremque</a:t>
            </a:r>
          </a:p>
        </p:txBody>
      </p:sp>
    </p:spTree>
    <p:extLst>
      <p:ext uri="{BB962C8B-B14F-4D97-AF65-F5344CB8AC3E}">
        <p14:creationId xmlns:p14="http://schemas.microsoft.com/office/powerpoint/2010/main" val="580843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vato\Success\map_can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33" y="1932411"/>
            <a:ext cx="5197813" cy="36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Canada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Map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2" name="Rectangle 1"/>
          <p:cNvSpPr/>
          <p:nvPr/>
        </p:nvSpPr>
        <p:spPr>
          <a:xfrm>
            <a:off x="5159795" y="2025481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9003" y="2847727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 sz="3033">
              <a:solidFill>
                <a:srgbClr val="3D374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10113" y="2482944"/>
            <a:ext cx="2544516" cy="367082"/>
            <a:chOff x="5461012" y="1628227"/>
            <a:chExt cx="2348784" cy="338845"/>
          </a:xfrm>
        </p:grpSpPr>
        <p:sp>
          <p:nvSpPr>
            <p:cNvPr id="17" name="Rounded Rectangle 16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91347" y="1643760"/>
              <a:ext cx="888114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Over Land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10113" y="2939721"/>
            <a:ext cx="2544516" cy="367082"/>
            <a:chOff x="5302956" y="2123234"/>
            <a:chExt cx="2348784" cy="338845"/>
          </a:xfrm>
        </p:grpSpPr>
        <p:sp>
          <p:nvSpPr>
            <p:cNvPr id="28" name="Rounded Rectangle 27"/>
            <p:cNvSpPr/>
            <p:nvPr/>
          </p:nvSpPr>
          <p:spPr>
            <a:xfrm>
              <a:off x="5302956" y="2123234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82364" y="2138767"/>
              <a:ext cx="1189971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Ship Transport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737458" y="3558030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110113" y="3396500"/>
            <a:ext cx="2544516" cy="367082"/>
            <a:chOff x="5461012" y="1628227"/>
            <a:chExt cx="2348784" cy="338845"/>
          </a:xfrm>
        </p:grpSpPr>
        <p:sp>
          <p:nvSpPr>
            <p:cNvPr id="40" name="Rounded Rectangle 39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76430" y="1643760"/>
              <a:ext cx="717948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By Land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666677" y="3734029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</a:t>
            </a:r>
            <a:endParaRPr lang="bg-BG" sz="3033">
              <a:solidFill>
                <a:srgbClr val="3D3743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10113" y="3853276"/>
            <a:ext cx="2544516" cy="367082"/>
            <a:chOff x="5302956" y="2123234"/>
            <a:chExt cx="2348784" cy="338845"/>
          </a:xfrm>
        </p:grpSpPr>
        <p:sp>
          <p:nvSpPr>
            <p:cNvPr id="45" name="Rounded Rectangle 44"/>
            <p:cNvSpPr/>
            <p:nvPr/>
          </p:nvSpPr>
          <p:spPr>
            <a:xfrm>
              <a:off x="5302956" y="2123234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rgbClr val="3D374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05798" y="2138767"/>
              <a:ext cx="743104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By Plane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521714" y="3768524"/>
            <a:ext cx="407484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10113" y="4310057"/>
            <a:ext cx="2544516" cy="367082"/>
            <a:chOff x="5461012" y="1628227"/>
            <a:chExt cx="2348784" cy="338845"/>
          </a:xfrm>
        </p:grpSpPr>
        <p:sp>
          <p:nvSpPr>
            <p:cNvPr id="50" name="Rounded Rectangle 49"/>
            <p:cNvSpPr/>
            <p:nvPr/>
          </p:nvSpPr>
          <p:spPr>
            <a:xfrm>
              <a:off x="5461012" y="1628227"/>
              <a:ext cx="2348784" cy="33884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  <a:alpha val="8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07991" y="1643760"/>
              <a:ext cx="1454836" cy="3007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517">
                  <a:solidFill>
                    <a:schemeClr val="bg1"/>
                  </a:solidFill>
                  <a:latin typeface="New Cicle" pitchFamily="2" charset="0"/>
                </a:rPr>
                <a:t>Train Composition</a:t>
              </a:r>
              <a:endParaRPr lang="bg-BG" sz="1517">
                <a:solidFill>
                  <a:schemeClr val="bg1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5406888" y="2368129"/>
            <a:ext cx="1712014" cy="266776"/>
          </a:xfrm>
          <a:custGeom>
            <a:avLst/>
            <a:gdLst>
              <a:gd name="connsiteX0" fmla="*/ 1580321 w 1580321"/>
              <a:gd name="connsiteY0" fmla="*/ 246255 h 246255"/>
              <a:gd name="connsiteX1" fmla="*/ 884582 w 1580321"/>
              <a:gd name="connsiteY1" fmla="*/ 7716 h 246255"/>
              <a:gd name="connsiteX2" fmla="*/ 0 w 1580321"/>
              <a:gd name="connsiteY2" fmla="*/ 57412 h 2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321" h="246255">
                <a:moveTo>
                  <a:pt x="1580321" y="246255"/>
                </a:moveTo>
                <a:cubicBezTo>
                  <a:pt x="1364145" y="142722"/>
                  <a:pt x="1147969" y="39190"/>
                  <a:pt x="884582" y="7716"/>
                </a:cubicBezTo>
                <a:cubicBezTo>
                  <a:pt x="621195" y="-23758"/>
                  <a:pt x="137491" y="50786"/>
                  <a:pt x="0" y="57412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Freeform 53"/>
          <p:cNvSpPr/>
          <p:nvPr/>
        </p:nvSpPr>
        <p:spPr>
          <a:xfrm>
            <a:off x="4728542" y="3108675"/>
            <a:ext cx="2368826" cy="161511"/>
          </a:xfrm>
          <a:custGeom>
            <a:avLst/>
            <a:gdLst>
              <a:gd name="connsiteX0" fmla="*/ 2186609 w 2186609"/>
              <a:gd name="connsiteY0" fmla="*/ 0 h 149087"/>
              <a:gd name="connsiteX1" fmla="*/ 1033670 w 2186609"/>
              <a:gd name="connsiteY1" fmla="*/ 109330 h 149087"/>
              <a:gd name="connsiteX2" fmla="*/ 0 w 2186609"/>
              <a:gd name="connsiteY2" fmla="*/ 149087 h 14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609" h="149087">
                <a:moveTo>
                  <a:pt x="2186609" y="0"/>
                </a:moveTo>
                <a:cubicBezTo>
                  <a:pt x="1792357" y="42241"/>
                  <a:pt x="1398105" y="84482"/>
                  <a:pt x="1033670" y="109330"/>
                </a:cubicBezTo>
                <a:cubicBezTo>
                  <a:pt x="669235" y="134178"/>
                  <a:pt x="334617" y="141632"/>
                  <a:pt x="0" y="149087"/>
                </a:cubicBezTo>
              </a:path>
            </a:pathLst>
          </a:custGeom>
          <a:noFill/>
          <a:ln w="19050">
            <a:solidFill>
              <a:srgbClr val="3D3743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Freeform 54"/>
          <p:cNvSpPr/>
          <p:nvPr/>
        </p:nvSpPr>
        <p:spPr>
          <a:xfrm>
            <a:off x="3791778" y="3445664"/>
            <a:ext cx="3316356" cy="739749"/>
          </a:xfrm>
          <a:custGeom>
            <a:avLst/>
            <a:gdLst>
              <a:gd name="connsiteX0" fmla="*/ 3061252 w 3061252"/>
              <a:gd name="connsiteY0" fmla="*/ 136193 h 682845"/>
              <a:gd name="connsiteX1" fmla="*/ 1023731 w 3061252"/>
              <a:gd name="connsiteY1" fmla="*/ 36801 h 682845"/>
              <a:gd name="connsiteX2" fmla="*/ 0 w 3061252"/>
              <a:gd name="connsiteY2" fmla="*/ 682845 h 68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1252" h="682845">
                <a:moveTo>
                  <a:pt x="3061252" y="136193"/>
                </a:moveTo>
                <a:cubicBezTo>
                  <a:pt x="2297596" y="40942"/>
                  <a:pt x="1533940" y="-54308"/>
                  <a:pt x="1023731" y="36801"/>
                </a:cubicBezTo>
                <a:cubicBezTo>
                  <a:pt x="513522" y="127910"/>
                  <a:pt x="256761" y="405377"/>
                  <a:pt x="0" y="68284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Freeform 55"/>
          <p:cNvSpPr/>
          <p:nvPr/>
        </p:nvSpPr>
        <p:spPr>
          <a:xfrm>
            <a:off x="5859118" y="4056205"/>
            <a:ext cx="1281320" cy="171387"/>
          </a:xfrm>
          <a:custGeom>
            <a:avLst/>
            <a:gdLst>
              <a:gd name="connsiteX0" fmla="*/ 1182757 w 1182757"/>
              <a:gd name="connsiteY0" fmla="*/ 0 h 158203"/>
              <a:gd name="connsiteX1" fmla="*/ 655983 w 1182757"/>
              <a:gd name="connsiteY1" fmla="*/ 149087 h 158203"/>
              <a:gd name="connsiteX2" fmla="*/ 0 w 1182757"/>
              <a:gd name="connsiteY2" fmla="*/ 129209 h 15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2757" h="158203">
                <a:moveTo>
                  <a:pt x="1182757" y="0"/>
                </a:moveTo>
                <a:cubicBezTo>
                  <a:pt x="1017933" y="63776"/>
                  <a:pt x="853109" y="127552"/>
                  <a:pt x="655983" y="149087"/>
                </a:cubicBezTo>
                <a:cubicBezTo>
                  <a:pt x="458857" y="170622"/>
                  <a:pt x="229428" y="149915"/>
                  <a:pt x="0" y="129209"/>
                </a:cubicBezTo>
              </a:path>
            </a:pathLst>
          </a:custGeom>
          <a:noFill/>
          <a:ln w="19050">
            <a:solidFill>
              <a:srgbClr val="3D3743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Freeform 56"/>
          <p:cNvSpPr/>
          <p:nvPr/>
        </p:nvSpPr>
        <p:spPr>
          <a:xfrm>
            <a:off x="5008494" y="4045438"/>
            <a:ext cx="2110408" cy="527775"/>
          </a:xfrm>
          <a:custGeom>
            <a:avLst/>
            <a:gdLst>
              <a:gd name="connsiteX0" fmla="*/ 1948069 w 1948069"/>
              <a:gd name="connsiteY0" fmla="*/ 437322 h 487177"/>
              <a:gd name="connsiteX1" fmla="*/ 795130 w 1948069"/>
              <a:gd name="connsiteY1" fmla="*/ 447261 h 487177"/>
              <a:gd name="connsiteX2" fmla="*/ 0 w 1948069"/>
              <a:gd name="connsiteY2" fmla="*/ 0 h 48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8069" h="487177">
                <a:moveTo>
                  <a:pt x="1948069" y="437322"/>
                </a:moveTo>
                <a:cubicBezTo>
                  <a:pt x="1533938" y="478735"/>
                  <a:pt x="1119808" y="520148"/>
                  <a:pt x="795130" y="447261"/>
                </a:cubicBezTo>
                <a:cubicBezTo>
                  <a:pt x="470452" y="374374"/>
                  <a:pt x="235226" y="187187"/>
                  <a:pt x="0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59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Elbow Connector 53"/>
          <p:cNvCxnSpPr>
            <a:stCxn id="28" idx="1"/>
            <a:endCxn id="35" idx="1"/>
          </p:cNvCxnSpPr>
          <p:nvPr/>
        </p:nvCxnSpPr>
        <p:spPr>
          <a:xfrm rot="10800000" flipV="1">
            <a:off x="4592953" y="3701586"/>
            <a:ext cx="63938" cy="1182213"/>
          </a:xfrm>
          <a:prstGeom prst="bentConnector3">
            <a:avLst>
              <a:gd name="adj1" fmla="val 457534"/>
            </a:avLst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660245" y="2399035"/>
            <a:ext cx="1794199" cy="390044"/>
            <a:chOff x="1403648" y="1563638"/>
            <a:chExt cx="1656184" cy="360040"/>
          </a:xfrm>
        </p:grpSpPr>
        <p:sp>
          <p:nvSpPr>
            <p:cNvPr id="6" name="Rounded Rectangle 5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76753" y="1574381"/>
              <a:ext cx="1299469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Create PR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51545" y="2399035"/>
            <a:ext cx="1794199" cy="390044"/>
            <a:chOff x="3923928" y="1574381"/>
            <a:chExt cx="1656184" cy="360040"/>
          </a:xfrm>
        </p:grpSpPr>
        <p:sp>
          <p:nvSpPr>
            <p:cNvPr id="13" name="Rounded Rectangle 12"/>
            <p:cNvSpPr/>
            <p:nvPr/>
          </p:nvSpPr>
          <p:spPr>
            <a:xfrm>
              <a:off x="3923928" y="1574381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8630" y="1585124"/>
              <a:ext cx="874796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Research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042840" y="2399036"/>
            <a:ext cx="1794198" cy="390044"/>
            <a:chOff x="6372200" y="1585124"/>
            <a:chExt cx="1656184" cy="360040"/>
          </a:xfrm>
        </p:grpSpPr>
        <p:sp>
          <p:nvSpPr>
            <p:cNvPr id="15" name="Rounded Rectangle 14"/>
            <p:cNvSpPr/>
            <p:nvPr/>
          </p:nvSpPr>
          <p:spPr>
            <a:xfrm>
              <a:off x="6372200" y="1585124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6182" y="1595867"/>
              <a:ext cx="1213648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Strategy Plan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33054" y="3354426"/>
            <a:ext cx="702078" cy="702078"/>
            <a:chOff x="5769579" y="1897888"/>
            <a:chExt cx="1826757" cy="1826757"/>
          </a:xfrm>
        </p:grpSpPr>
        <p:sp>
          <p:nvSpPr>
            <p:cNvPr id="21" name="Oval 20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73490" y="2073851"/>
              <a:ext cx="1418941" cy="1454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33">
                  <a:solidFill>
                    <a:srgbClr val="F2F2F2"/>
                  </a:solidFill>
                  <a:latin typeface="FontAwesome" pitchFamily="2" charset="0"/>
                </a:rPr>
                <a:t></a:t>
              </a:r>
              <a:endParaRPr lang="bg-BG" sz="3033">
                <a:solidFill>
                  <a:srgbClr val="F2F2F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92950" y="3354426"/>
            <a:ext cx="702078" cy="702078"/>
            <a:chOff x="5769579" y="1897888"/>
            <a:chExt cx="1826757" cy="1826757"/>
          </a:xfrm>
        </p:grpSpPr>
        <p:sp>
          <p:nvSpPr>
            <p:cNvPr id="27" name="Oval 26"/>
            <p:cNvSpPr/>
            <p:nvPr/>
          </p:nvSpPr>
          <p:spPr>
            <a:xfrm>
              <a:off x="5769579" y="1897888"/>
              <a:ext cx="1826757" cy="182675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35949" y="2073851"/>
              <a:ext cx="1494017" cy="14546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33">
                  <a:solidFill>
                    <a:srgbClr val="F2F2F2"/>
                  </a:solidFill>
                  <a:latin typeface="FontAwesome" pitchFamily="2" charset="0"/>
                </a:rPr>
                <a:t></a:t>
              </a:r>
              <a:endParaRPr lang="bg-BG" sz="3033">
                <a:solidFill>
                  <a:srgbClr val="F2F2F2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149965" y="4056507"/>
            <a:ext cx="934871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WebSite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56257" y="4056507"/>
            <a:ext cx="96372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SpeedUp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25449" y="4056507"/>
            <a:ext cx="83708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Replace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92954" y="4688777"/>
            <a:ext cx="3342181" cy="390044"/>
            <a:chOff x="1403648" y="1563638"/>
            <a:chExt cx="1656184" cy="360040"/>
          </a:xfrm>
        </p:grpSpPr>
        <p:sp>
          <p:nvSpPr>
            <p:cNvPr id="35" name="Rounded Rectangle 34"/>
            <p:cNvSpPr/>
            <p:nvPr/>
          </p:nvSpPr>
          <p:spPr>
            <a:xfrm>
              <a:off x="1403648" y="1563638"/>
              <a:ext cx="1656184" cy="360040"/>
            </a:xfrm>
            <a:prstGeom prst="roundRect">
              <a:avLst>
                <a:gd name="adj" fmla="val 7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52446" y="1574381"/>
              <a:ext cx="558589" cy="3313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733">
                  <a:solidFill>
                    <a:srgbClr val="F2F2F2"/>
                  </a:solidFill>
                  <a:latin typeface="New Cicle" pitchFamily="2" charset="0"/>
                </a:rPr>
                <a:t>Finish Step</a:t>
              </a:r>
              <a:endParaRPr lang="bg-BG" sz="1733">
                <a:solidFill>
                  <a:srgbClr val="F2F2F2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6" idx="3"/>
            <a:endCxn id="13" idx="1"/>
          </p:cNvCxnSpPr>
          <p:nvPr/>
        </p:nvCxnSpPr>
        <p:spPr>
          <a:xfrm>
            <a:off x="4454442" y="2594057"/>
            <a:ext cx="897100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15" idx="1"/>
          </p:cNvCxnSpPr>
          <p:nvPr/>
        </p:nvCxnSpPr>
        <p:spPr>
          <a:xfrm>
            <a:off x="7145741" y="2594057"/>
            <a:ext cx="897100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21" idx="6"/>
          </p:cNvCxnSpPr>
          <p:nvPr/>
        </p:nvCxnSpPr>
        <p:spPr>
          <a:xfrm rot="5400000">
            <a:off x="7979344" y="2744868"/>
            <a:ext cx="916386" cy="1004808"/>
          </a:xfrm>
          <a:prstGeom prst="bentConnector2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2"/>
          </p:cNvCxnSpPr>
          <p:nvPr/>
        </p:nvCxnSpPr>
        <p:spPr>
          <a:xfrm flipH="1" flipV="1">
            <a:off x="6657932" y="3705468"/>
            <a:ext cx="575125" cy="1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7" idx="6"/>
          </p:cNvCxnSpPr>
          <p:nvPr/>
        </p:nvCxnSpPr>
        <p:spPr>
          <a:xfrm flipH="1">
            <a:off x="5295032" y="3705465"/>
            <a:ext cx="644955" cy="0"/>
          </a:xfrm>
          <a:prstGeom prst="straightConnector1">
            <a:avLst/>
          </a:prstGeom>
          <a:ln w="19050">
            <a:solidFill>
              <a:srgbClr val="3D374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 rot="2700000">
            <a:off x="6014884" y="3416057"/>
            <a:ext cx="578821" cy="5788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/>
          <p:cNvSpPr/>
          <p:nvPr/>
        </p:nvSpPr>
        <p:spPr>
          <a:xfrm>
            <a:off x="6079229" y="350411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2F2F2"/>
                </a:solidFill>
                <a:latin typeface="FontAwesome" pitchFamily="2" charset="0"/>
              </a:rPr>
              <a:t>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64272" y="4065097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743"/>
                </a:solidFill>
                <a:latin typeface="FontAwesome" pitchFamily="2" charset="0"/>
              </a:rPr>
              <a:t>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3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Strategy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Plan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err="1" smtClean="0">
                <a:latin typeface="New Cicle" pitchFamily="2" charset="0"/>
              </a:rPr>
              <a:t>Excepteur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sint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occaecat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err="1" smtClean="0">
                <a:latin typeface="New Cicle" pitchFamily="2" charset="0"/>
              </a:rPr>
              <a:t>cupidatat</a:t>
            </a:r>
            <a:r>
              <a:rPr lang="fr-FR" dirty="0" smtClean="0">
                <a:latin typeface="New Cicle" pitchFamily="2" charset="0"/>
              </a:rPr>
              <a:t> non </a:t>
            </a:r>
            <a:r>
              <a:rPr lang="fr-FR" dirty="0" err="1" smtClean="0">
                <a:latin typeface="New Cicle" pitchFamily="2" charset="0"/>
              </a:rPr>
              <a:t>proident</a:t>
            </a:r>
            <a:endParaRPr lang="bg-BG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4700931" y="2501983"/>
            <a:ext cx="2262251" cy="2262251"/>
            <a:chOff x="3284240" y="1716038"/>
            <a:chExt cx="2088232" cy="2088232"/>
          </a:xfrm>
        </p:grpSpPr>
        <p:sp>
          <p:nvSpPr>
            <p:cNvPr id="10" name="Pie 9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4111343"/>
                <a:gd name="adj2" fmla="val 16297221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7" name="Pie 36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20518227"/>
                <a:gd name="adj2" fmla="val 1176276"/>
              </a:avLst>
            </a:prstGeom>
            <a:solidFill>
              <a:srgbClr val="94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8" name="Pie 37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16262436"/>
                <a:gd name="adj2" fmla="val 20543332"/>
              </a:avLst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1" name="Pie 40"/>
            <p:cNvSpPr/>
            <p:nvPr/>
          </p:nvSpPr>
          <p:spPr>
            <a:xfrm>
              <a:off x="3284240" y="1716038"/>
              <a:ext cx="2088232" cy="2088232"/>
            </a:xfrm>
            <a:prstGeom prst="pie">
              <a:avLst>
                <a:gd name="adj1" fmla="val 1145018"/>
                <a:gd name="adj2" fmla="val 41523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4645125" y="2446177"/>
            <a:ext cx="2373863" cy="237386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33753" y="3449721"/>
            <a:ext cx="795988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33">
                <a:solidFill>
                  <a:srgbClr val="F2F2F2"/>
                </a:solidFill>
                <a:latin typeface="GeosansLight" pitchFamily="2" charset="0"/>
              </a:rPr>
              <a:t>55%</a:t>
            </a:r>
            <a:endParaRPr lang="bg-BG" sz="3033">
              <a:solidFill>
                <a:srgbClr val="F2F2F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64230" y="2883410"/>
            <a:ext cx="52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rgbClr val="F2F2F2"/>
                </a:solidFill>
                <a:latin typeface="GeosansLight" pitchFamily="2" charset="0"/>
              </a:rPr>
              <a:t>18%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90262" y="3433050"/>
            <a:ext cx="5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rgbClr val="F2F2F2"/>
                </a:solidFill>
                <a:latin typeface="GeosansLight" pitchFamily="2" charset="0"/>
              </a:rPr>
              <a:t>12%</a:t>
            </a:r>
            <a:endParaRPr lang="bg-BG">
              <a:solidFill>
                <a:srgbClr val="F2F2F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25944" y="3981672"/>
            <a:ext cx="52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latin typeface="GeosansLight" pitchFamily="2" charset="0"/>
              </a:rPr>
              <a:t>15%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11762" y="232092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</a:t>
            </a:r>
            <a:endParaRPr lang="bg-BG" sz="30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44143" y="232092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3D3743"/>
                </a:solidFill>
                <a:latin typeface="FontAwesome" pitchFamily="2" charset="0"/>
              </a:rPr>
              <a:t></a:t>
            </a:r>
            <a:endParaRPr lang="bg-BG" sz="3033"/>
          </a:p>
        </p:txBody>
      </p:sp>
      <p:sp>
        <p:nvSpPr>
          <p:cNvPr id="29" name="Rectangle 28"/>
          <p:cNvSpPr/>
          <p:nvPr/>
        </p:nvSpPr>
        <p:spPr>
          <a:xfrm>
            <a:off x="3926485" y="354974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rgbClr val="949494"/>
                </a:solidFill>
                <a:latin typeface="FontAwesome" pitchFamily="2" charset="0"/>
              </a:rPr>
              <a:t></a:t>
            </a:r>
            <a:endParaRPr lang="bg-BG" sz="3033">
              <a:solidFill>
                <a:srgbClr val="94949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44143" y="3549748"/>
            <a:ext cx="518091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33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</a:t>
            </a:r>
            <a:endParaRPr lang="bg-BG" sz="3033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35203" y="2404284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Twitter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38084" y="3637051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mtClean="0">
                <a:solidFill>
                  <a:srgbClr val="949494"/>
                </a:solidFill>
                <a:latin typeface="New Cicle" pitchFamily="2" charset="0"/>
              </a:rPr>
              <a:t>Google Plus</a:t>
            </a:r>
            <a:endParaRPr lang="bg-BG">
              <a:solidFill>
                <a:srgbClr val="949494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12194" y="3640461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>
                    <a:lumMod val="75000"/>
                  </a:schemeClr>
                </a:solidFill>
                <a:latin typeface="New Cicle" pitchFamily="2" charset="0"/>
              </a:rPr>
              <a:t>Pinterest</a:t>
            </a:r>
            <a:endParaRPr lang="bg-BG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12189" y="2371934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D3743"/>
                </a:solidFill>
                <a:latin typeface="New Cicle" pitchFamily="2" charset="0"/>
              </a:rPr>
              <a:t>Facebook</a:t>
            </a:r>
            <a:endParaRPr lang="bg-BG">
              <a:solidFill>
                <a:srgbClr val="3D3743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23267" y="2772044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347218" y="3997353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28088" y="4016543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28088" y="2772044"/>
            <a:ext cx="2517153" cy="758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Snatus error sit voluptatem alamanier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083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b="1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083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083">
                <a:solidFill>
                  <a:srgbClr val="3D3743"/>
                </a:solidFill>
                <a:latin typeface="GeosansLight" pitchFamily="2" charset="0"/>
              </a:rPr>
              <a:t> et quasi architecto.</a:t>
            </a:r>
          </a:p>
        </p:txBody>
      </p:sp>
    </p:spTree>
    <p:extLst>
      <p:ext uri="{BB962C8B-B14F-4D97-AF65-F5344CB8AC3E}">
        <p14:creationId xmlns:p14="http://schemas.microsoft.com/office/powerpoint/2010/main" val="545303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5615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6904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809" y="1408953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8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我们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zh-CN" altLang="en-US" dirty="0" smtClean="0">
                <a:solidFill>
                  <a:srgbClr val="3D3743"/>
                </a:solidFill>
                <a:latin typeface="GeosansLight" pitchFamily="2" charset="0"/>
              </a:rPr>
              <a:t>为什么上大学？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New Cicle" pitchFamily="2" charset="0"/>
              </a:rPr>
              <a:t>Why </a:t>
            </a:r>
            <a:r>
              <a:rPr lang="en-US" altLang="zh-CN" dirty="0" smtClean="0">
                <a:latin typeface="New Cicle" pitchFamily="2" charset="0"/>
              </a:rPr>
              <a:t>we come here</a:t>
            </a:r>
            <a:r>
              <a:rPr lang="en-US" altLang="zh-CN" dirty="0" smtClean="0">
                <a:latin typeface="New Cicle" pitchFamily="2" charset="0"/>
              </a:rPr>
              <a:t>?</a:t>
            </a:r>
            <a:endParaRPr lang="bg-BG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055440" y="1435635"/>
            <a:ext cx="101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en-US" dirty="0" smtClean="0"/>
              <a:t>大学四年，约占我们一生的</a:t>
            </a:r>
            <a:r>
              <a:rPr lang="en-US" altLang="zh-CN" dirty="0" smtClean="0"/>
              <a:t>5%</a:t>
            </a:r>
            <a:r>
              <a:rPr lang="zh-CN" altLang="en-US" dirty="0" smtClean="0"/>
              <a:t>，在这四年里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15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我们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zh-CN" altLang="en-US" dirty="0" smtClean="0">
                <a:solidFill>
                  <a:srgbClr val="3D3743"/>
                </a:solidFill>
                <a:latin typeface="GeosansLight" pitchFamily="2" charset="0"/>
              </a:rPr>
              <a:t>为什么上大学？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New Cicle" pitchFamily="2" charset="0"/>
              </a:rPr>
              <a:t>Why </a:t>
            </a:r>
            <a:r>
              <a:rPr lang="en-US" altLang="zh-CN" dirty="0" smtClean="0">
                <a:latin typeface="New Cicle" pitchFamily="2" charset="0"/>
              </a:rPr>
              <a:t>we come here</a:t>
            </a:r>
            <a:r>
              <a:rPr lang="en-US" altLang="zh-CN" dirty="0" smtClean="0">
                <a:latin typeface="New Cicle" pitchFamily="2" charset="0"/>
              </a:rPr>
              <a:t>?</a:t>
            </a:r>
            <a:endParaRPr lang="bg-BG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5693705" y="3385280"/>
            <a:ext cx="873316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467" dirty="0">
                <a:solidFill>
                  <a:srgbClr val="3D3743"/>
                </a:solidFill>
                <a:latin typeface="GeosansLight" pitchFamily="2" charset="0"/>
              </a:rPr>
              <a:t>78%</a:t>
            </a:r>
            <a:endParaRPr lang="bg-BG" sz="3467" dirty="0">
              <a:solidFill>
                <a:srgbClr val="3D3743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5195763" y="2702359"/>
            <a:ext cx="1999351" cy="1999351"/>
          </a:xfrm>
          <a:prstGeom prst="arc">
            <a:avLst>
              <a:gd name="adj1" fmla="val 16200000"/>
              <a:gd name="adj2" fmla="val 9428166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Arc 53"/>
          <p:cNvSpPr/>
          <p:nvPr/>
        </p:nvSpPr>
        <p:spPr>
          <a:xfrm>
            <a:off x="5064314" y="2570909"/>
            <a:ext cx="2262251" cy="2262251"/>
          </a:xfrm>
          <a:prstGeom prst="arc">
            <a:avLst>
              <a:gd name="adj1" fmla="val 16200000"/>
              <a:gd name="adj2" fmla="val 11054279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>
            <a:off x="5323115" y="2838587"/>
            <a:ext cx="1744640" cy="1744640"/>
          </a:xfrm>
          <a:prstGeom prst="arc">
            <a:avLst>
              <a:gd name="adj1" fmla="val 16200000"/>
              <a:gd name="adj2" fmla="val 10196773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Arc 55"/>
          <p:cNvSpPr/>
          <p:nvPr/>
        </p:nvSpPr>
        <p:spPr>
          <a:xfrm>
            <a:off x="5461151" y="2963312"/>
            <a:ext cx="1468571" cy="1468571"/>
          </a:xfrm>
          <a:prstGeom prst="arc">
            <a:avLst>
              <a:gd name="adj1" fmla="val 16200000"/>
              <a:gd name="adj2" fmla="val 6882554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Arc 56"/>
          <p:cNvSpPr/>
          <p:nvPr/>
        </p:nvSpPr>
        <p:spPr>
          <a:xfrm>
            <a:off x="5595658" y="3097819"/>
            <a:ext cx="1199557" cy="1199557"/>
          </a:xfrm>
          <a:prstGeom prst="arc">
            <a:avLst>
              <a:gd name="adj1" fmla="val 16200000"/>
              <a:gd name="adj2" fmla="val 7419423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Arc 57"/>
          <p:cNvSpPr/>
          <p:nvPr/>
        </p:nvSpPr>
        <p:spPr>
          <a:xfrm>
            <a:off x="5731307" y="3246782"/>
            <a:ext cx="928255" cy="928255"/>
          </a:xfrm>
          <a:prstGeom prst="arc">
            <a:avLst>
              <a:gd name="adj1" fmla="val 16200000"/>
              <a:gd name="adj2" fmla="val 2083892"/>
            </a:avLst>
          </a:prstGeom>
          <a:ln w="57150">
            <a:solidFill>
              <a:srgbClr val="3D3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9" name="Straight Connector 58"/>
          <p:cNvCxnSpPr/>
          <p:nvPr/>
        </p:nvCxnSpPr>
        <p:spPr>
          <a:xfrm>
            <a:off x="2741632" y="3507009"/>
            <a:ext cx="2322683" cy="0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0348" y="2586383"/>
            <a:ext cx="974947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Directors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983348" y="4012827"/>
            <a:ext cx="1283712" cy="1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841903" y="3652020"/>
            <a:ext cx="9813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Managers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>
            <a:off x="4145784" y="2963310"/>
            <a:ext cx="1194636" cy="845063"/>
          </a:xfrm>
          <a:prstGeom prst="bentConnector3">
            <a:avLst>
              <a:gd name="adj1" fmla="val 100473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589369" y="3161050"/>
            <a:ext cx="102784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Designers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741631" y="4335689"/>
            <a:ext cx="3088733" cy="1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587499" y="3983021"/>
            <a:ext cx="1212191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IT Specialist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76644" y="3784555"/>
            <a:ext cx="142378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Main Specialist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809926" y="4137219"/>
            <a:ext cx="3574362" cy="14100"/>
          </a:xfrm>
          <a:prstGeom prst="line">
            <a:avLst/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0800000" flipV="1">
            <a:off x="6546540" y="3588758"/>
            <a:ext cx="2837746" cy="439229"/>
          </a:xfrm>
          <a:prstGeom prst="bentConnector3">
            <a:avLst>
              <a:gd name="adj1" fmla="val 50000"/>
            </a:avLst>
          </a:prstGeom>
          <a:ln w="19050">
            <a:solidFill>
              <a:srgbClr val="3D3743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631288" y="3201896"/>
            <a:ext cx="86914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33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Support</a:t>
            </a:r>
            <a:endParaRPr lang="bg-BG" sz="1733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6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为什么</a:t>
            </a:r>
            <a:r>
              <a:rPr lang="zh-CN" altLang="en-US" dirty="0" smtClean="0">
                <a:solidFill>
                  <a:srgbClr val="3D3743"/>
                </a:solidFill>
                <a:latin typeface="GeosansLight" pitchFamily="2" charset="0"/>
              </a:rPr>
              <a:t>需要这样一款软件？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Why we need it?</a:t>
            </a:r>
            <a:endParaRPr lang="bg-BG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626644" y="2688547"/>
            <a:ext cx="2603819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92" dirty="0" smtClean="0">
                <a:solidFill>
                  <a:srgbClr val="3D3743"/>
                </a:solidFill>
                <a:latin typeface="GeosansLight" pitchFamily="2" charset="0"/>
              </a:rPr>
              <a:t>如果单纯我几个人觉得有困难，</a:t>
            </a:r>
            <a:endParaRPr lang="en-US" altLang="zh-CN" sz="1192" dirty="0" smtClean="0">
              <a:solidFill>
                <a:srgbClr val="3D3743"/>
              </a:solidFill>
              <a:latin typeface="GeosansLight" pitchFamily="2" charset="0"/>
            </a:endParaRPr>
          </a:p>
          <a:p>
            <a:r>
              <a:rPr lang="zh-CN" altLang="en-US" sz="1192" dirty="0" smtClean="0">
                <a:solidFill>
                  <a:srgbClr val="3D3743"/>
                </a:solidFill>
                <a:latin typeface="GeosansLight" pitchFamily="2" charset="0"/>
              </a:rPr>
              <a:t>那不是问题</a:t>
            </a:r>
            <a:endParaRPr lang="en-US" altLang="zh-CN" sz="1192" dirty="0" smtClean="0">
              <a:solidFill>
                <a:srgbClr val="3D3743"/>
              </a:solidFill>
              <a:latin typeface="GeosansLight" pitchFamily="2" charset="0"/>
            </a:endParaRPr>
          </a:p>
          <a:p>
            <a:r>
              <a:rPr lang="zh-CN" altLang="en-US" sz="1192" b="1" dirty="0" smtClean="0">
                <a:solidFill>
                  <a:srgbClr val="3D3743"/>
                </a:solidFill>
                <a:latin typeface="GeosansLight" pitchFamily="2" charset="0"/>
              </a:rPr>
              <a:t>但是如果多数人都觉得困难，</a:t>
            </a:r>
            <a:endParaRPr lang="en-US" altLang="zh-CN" sz="1192" b="1" dirty="0" smtClean="0">
              <a:solidFill>
                <a:srgbClr val="3D3743"/>
              </a:solidFill>
              <a:latin typeface="GeosansLight" pitchFamily="2" charset="0"/>
            </a:endParaRPr>
          </a:p>
          <a:p>
            <a:r>
              <a:rPr lang="zh-CN" altLang="en-US" sz="1192" b="1" dirty="0" smtClean="0">
                <a:solidFill>
                  <a:srgbClr val="3D3743"/>
                </a:solidFill>
                <a:latin typeface="GeosansLight" pitchFamily="2" charset="0"/>
              </a:rPr>
              <a:t>那才是真正的问题</a:t>
            </a:r>
            <a:endParaRPr lang="en-US" altLang="zh-CN" sz="1192" b="1" dirty="0" smtClean="0">
              <a:solidFill>
                <a:srgbClr val="3D3743"/>
              </a:solidFill>
              <a:latin typeface="GeosansLight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14646" y="2383432"/>
            <a:ext cx="1391915" cy="369332"/>
          </a:xfrm>
          <a:prstGeom prst="rect">
            <a:avLst/>
          </a:prstGeom>
          <a:ln>
            <a:solidFill>
              <a:srgbClr val="F2F2F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分析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17790496"/>
              </p:ext>
            </p:extLst>
          </p:nvPr>
        </p:nvGraphicFramePr>
        <p:xfrm>
          <a:off x="2279576" y="2276871"/>
          <a:ext cx="4896544" cy="335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8203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初心</a:t>
            </a:r>
            <a:r>
              <a:rPr lang="zh-CN" altLang="en-US" dirty="0" smtClean="0">
                <a:solidFill>
                  <a:srgbClr val="3D3743"/>
                </a:solidFill>
                <a:latin typeface="GeosansLight" pitchFamily="2" charset="0"/>
              </a:rPr>
              <a:t>所在？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 smtClean="0">
                <a:latin typeface="New Cicle" pitchFamily="2" charset="0"/>
              </a:rPr>
              <a:t>What’s the</a:t>
            </a:r>
            <a:r>
              <a:rPr lang="fr-FR" dirty="0" smtClean="0">
                <a:latin typeface="New Cicle" pitchFamily="2" charset="0"/>
              </a:rPr>
              <a:t> </a:t>
            </a: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New Cicle" pitchFamily="2" charset="0"/>
              </a:rPr>
              <a:t>Initial Idea</a:t>
            </a:r>
            <a:r>
              <a:rPr lang="fr-FR" dirty="0" smtClean="0">
                <a:latin typeface="New Cicle" pitchFamily="2" charset="0"/>
              </a:rPr>
              <a:t>?</a:t>
            </a:r>
            <a:endParaRPr lang="bg-BG" dirty="0" smtClean="0"/>
          </a:p>
        </p:txBody>
      </p:sp>
      <p:sp>
        <p:nvSpPr>
          <p:cNvPr id="2" name="Rectangle 1"/>
          <p:cNvSpPr/>
          <p:nvPr/>
        </p:nvSpPr>
        <p:spPr>
          <a:xfrm>
            <a:off x="5110799" y="2108176"/>
            <a:ext cx="1970411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0" dirty="0">
                <a:solidFill>
                  <a:srgbClr val="3D3743"/>
                </a:solidFill>
                <a:latin typeface="FontAwesome" pitchFamily="2" charset="0"/>
              </a:rPr>
              <a:t></a:t>
            </a:r>
            <a:endParaRPr lang="bg-BG" sz="13000" dirty="0"/>
          </a:p>
        </p:txBody>
      </p:sp>
      <p:sp>
        <p:nvSpPr>
          <p:cNvPr id="6" name="Isosceles Triangle 5"/>
          <p:cNvSpPr/>
          <p:nvPr/>
        </p:nvSpPr>
        <p:spPr>
          <a:xfrm>
            <a:off x="5861974" y="3176891"/>
            <a:ext cx="429048" cy="257428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3366" y="3348473"/>
            <a:ext cx="146266" cy="4330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2" name="Group 11"/>
          <p:cNvGrpSpPr/>
          <p:nvPr/>
        </p:nvGrpSpPr>
        <p:grpSpPr>
          <a:xfrm>
            <a:off x="2581746" y="2630433"/>
            <a:ext cx="1146468" cy="868740"/>
            <a:chOff x="1635535" y="2580663"/>
            <a:chExt cx="1058280" cy="801914"/>
          </a:xfrm>
        </p:grpSpPr>
        <p:sp>
          <p:nvSpPr>
            <p:cNvPr id="48" name="Oval 4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946523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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35535" y="3158847"/>
              <a:ext cx="1058280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Search optimization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74575" y="3661273"/>
            <a:ext cx="764955" cy="868740"/>
            <a:chOff x="1811611" y="2580663"/>
            <a:chExt cx="706113" cy="801914"/>
          </a:xfrm>
        </p:grpSpPr>
        <p:sp>
          <p:nvSpPr>
            <p:cNvPr id="52" name="Oval 51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46523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FontAwesome" pitchFamily="2" charset="0"/>
                </a:rPr>
                <a:t>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11611" y="3158847"/>
              <a:ext cx="706113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Useful Links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63114" y="4346763"/>
            <a:ext cx="626367" cy="868740"/>
            <a:chOff x="1875574" y="2580663"/>
            <a:chExt cx="578184" cy="801914"/>
          </a:xfrm>
        </p:grpSpPr>
        <p:sp>
          <p:nvSpPr>
            <p:cNvPr id="56" name="Oval 55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61138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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99653" y="3158847"/>
              <a:ext cx="530026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Partners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11650" y="4346763"/>
            <a:ext cx="626365" cy="868740"/>
            <a:chOff x="1875574" y="2580663"/>
            <a:chExt cx="578184" cy="801914"/>
          </a:xfrm>
        </p:grpSpPr>
        <p:sp>
          <p:nvSpPr>
            <p:cNvPr id="60" name="Oval 59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61219" y="2685089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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9678" y="3158847"/>
              <a:ext cx="569981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RSS feed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21766" y="3661273"/>
            <a:ext cx="626365" cy="868740"/>
            <a:chOff x="1875574" y="2580663"/>
            <a:chExt cx="578184" cy="801914"/>
          </a:xfrm>
        </p:grpSpPr>
        <p:sp>
          <p:nvSpPr>
            <p:cNvPr id="64" name="Oval 63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67678" y="2683192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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97434" y="3158847"/>
              <a:ext cx="534467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URL key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34874" y="2630433"/>
            <a:ext cx="848309" cy="868740"/>
            <a:chOff x="1773142" y="2580663"/>
            <a:chExt cx="783055" cy="801914"/>
          </a:xfrm>
        </p:grpSpPr>
        <p:sp>
          <p:nvSpPr>
            <p:cNvPr id="68" name="Oval 67"/>
            <p:cNvSpPr/>
            <p:nvPr/>
          </p:nvSpPr>
          <p:spPr>
            <a:xfrm>
              <a:off x="1875574" y="2580663"/>
              <a:ext cx="578184" cy="57818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EC5368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958945" y="2649084"/>
              <a:ext cx="436287" cy="34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F2F2F2"/>
                  </a:solidFill>
                  <a:latin typeface="FontAwesome" pitchFamily="2" charset="0"/>
                </a:rPr>
                <a:t>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73142" y="3158847"/>
              <a:ext cx="783055" cy="223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New Cicle" pitchFamily="2" charset="0"/>
                </a:rPr>
                <a:t>Speedup web</a:t>
              </a:r>
              <a:endParaRPr lang="bg-BG" sz="975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3521718" y="2888262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Oval 70"/>
          <p:cNvSpPr/>
          <p:nvPr/>
        </p:nvSpPr>
        <p:spPr>
          <a:xfrm>
            <a:off x="4012260" y="3590340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Oval 71"/>
          <p:cNvSpPr/>
          <p:nvPr/>
        </p:nvSpPr>
        <p:spPr>
          <a:xfrm>
            <a:off x="4769857" y="4214410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Oval 72"/>
          <p:cNvSpPr/>
          <p:nvPr/>
        </p:nvSpPr>
        <p:spPr>
          <a:xfrm>
            <a:off x="7346830" y="4214410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Oval 73"/>
          <p:cNvSpPr/>
          <p:nvPr/>
        </p:nvSpPr>
        <p:spPr>
          <a:xfrm>
            <a:off x="8098633" y="3587268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Oval 74"/>
          <p:cNvSpPr/>
          <p:nvPr/>
        </p:nvSpPr>
        <p:spPr>
          <a:xfrm>
            <a:off x="8516188" y="2904617"/>
            <a:ext cx="78009" cy="78009"/>
          </a:xfrm>
          <a:prstGeom prst="ellipse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Arc 17"/>
          <p:cNvSpPr/>
          <p:nvPr/>
        </p:nvSpPr>
        <p:spPr>
          <a:xfrm rot="152113" flipH="1">
            <a:off x="3020404" y="2840546"/>
            <a:ext cx="3287842" cy="1045959"/>
          </a:xfrm>
          <a:prstGeom prst="arc">
            <a:avLst>
              <a:gd name="adj1" fmla="val 12596661"/>
              <a:gd name="adj2" fmla="val 20489397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Arc 75"/>
          <p:cNvSpPr/>
          <p:nvPr/>
        </p:nvSpPr>
        <p:spPr>
          <a:xfrm rot="20899889" flipH="1">
            <a:off x="4046384" y="2974978"/>
            <a:ext cx="1964141" cy="1045959"/>
          </a:xfrm>
          <a:prstGeom prst="arc">
            <a:avLst>
              <a:gd name="adj1" fmla="val 12596661"/>
              <a:gd name="adj2" fmla="val 21380040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Arc 76"/>
          <p:cNvSpPr/>
          <p:nvPr/>
        </p:nvSpPr>
        <p:spPr>
          <a:xfrm rot="20899889" flipH="1">
            <a:off x="4763015" y="2960125"/>
            <a:ext cx="1460170" cy="1978503"/>
          </a:xfrm>
          <a:prstGeom prst="arc">
            <a:avLst>
              <a:gd name="adj1" fmla="val 13745913"/>
              <a:gd name="adj2" fmla="val 525263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Arc 80"/>
          <p:cNvSpPr/>
          <p:nvPr/>
        </p:nvSpPr>
        <p:spPr>
          <a:xfrm flipH="1">
            <a:off x="6149630" y="2888260"/>
            <a:ext cx="3300742" cy="1020540"/>
          </a:xfrm>
          <a:prstGeom prst="arc">
            <a:avLst>
              <a:gd name="adj1" fmla="val 12596661"/>
              <a:gd name="adj2" fmla="val 20457581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Arc 81"/>
          <p:cNvSpPr/>
          <p:nvPr/>
        </p:nvSpPr>
        <p:spPr>
          <a:xfrm rot="700111">
            <a:off x="6147325" y="3046213"/>
            <a:ext cx="2005734" cy="1045959"/>
          </a:xfrm>
          <a:prstGeom prst="arc">
            <a:avLst>
              <a:gd name="adj1" fmla="val 12596661"/>
              <a:gd name="adj2" fmla="val 20993129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Arc 82"/>
          <p:cNvSpPr/>
          <p:nvPr/>
        </p:nvSpPr>
        <p:spPr>
          <a:xfrm rot="700111">
            <a:off x="5968953" y="3031832"/>
            <a:ext cx="1460170" cy="1978503"/>
          </a:xfrm>
          <a:prstGeom prst="arc">
            <a:avLst>
              <a:gd name="adj1" fmla="val 13745913"/>
              <a:gd name="adj2" fmla="val 525263"/>
            </a:avLst>
          </a:prstGeom>
          <a:ln w="12700">
            <a:solidFill>
              <a:srgbClr val="3D374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/>
          <p:cNvSpPr/>
          <p:nvPr/>
        </p:nvSpPr>
        <p:spPr>
          <a:xfrm>
            <a:off x="5435138" y="3704881"/>
            <a:ext cx="1282723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rgbClr val="3D3743"/>
                </a:solidFill>
                <a:latin typeface="New Cicle" pitchFamily="2" charset="0"/>
              </a:rPr>
              <a:t>Cloud Server</a:t>
            </a:r>
            <a:endParaRPr lang="bg-BG" sz="1733">
              <a:solidFill>
                <a:srgbClr val="3D3743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21878" y="3909004"/>
            <a:ext cx="172662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Lorem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ipsum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alet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</a:t>
            </a:r>
            <a:r>
              <a:rPr lang="en-US" sz="13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seit</a:t>
            </a: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 der</a:t>
            </a:r>
            <a:endParaRPr lang="bg-BG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zh-CN" altLang="en-US" dirty="0" smtClean="0">
                <a:solidFill>
                  <a:srgbClr val="3D37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bg-BG" dirty="0" smtClean="0">
              <a:solidFill>
                <a:srgbClr val="3D37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New Cicle" pitchFamily="2" charset="0"/>
              </a:rPr>
              <a:t>How it works?</a:t>
            </a:r>
            <a:endParaRPr lang="bg-BG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99456" y="1556792"/>
            <a:ext cx="10009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一、免费安装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本软件完全免费使用，可以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二、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Team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Growth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2736756" y="2345415"/>
            <a:ext cx="1482165" cy="1482165"/>
            <a:chOff x="1759188" y="1820166"/>
            <a:chExt cx="1368152" cy="1368152"/>
          </a:xfrm>
        </p:grpSpPr>
        <p:sp>
          <p:nvSpPr>
            <p:cNvPr id="9" name="Oval 8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Pie 7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313701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45670" y="2150977"/>
              <a:ext cx="617330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 dirty="0">
                  <a:solidFill>
                    <a:srgbClr val="3D3743"/>
                  </a:solidFill>
                  <a:latin typeface="GeosansLight" pitchFamily="2" charset="0"/>
                </a:rPr>
                <a:t>65</a:t>
              </a:r>
              <a:endParaRPr lang="bg-BG" sz="3467" dirty="0">
                <a:solidFill>
                  <a:srgbClr val="3D3743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05394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80575" y="2345415"/>
            <a:ext cx="1482165" cy="1482165"/>
            <a:chOff x="1759188" y="1820166"/>
            <a:chExt cx="1368152" cy="1368152"/>
          </a:xfrm>
        </p:grpSpPr>
        <p:sp>
          <p:nvSpPr>
            <p:cNvPr id="30" name="Oval 29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Pie 30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818925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59817" y="2150977"/>
              <a:ext cx="589036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82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05717" y="2514763"/>
              <a:ext cx="697233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24394" y="2345415"/>
            <a:ext cx="1482165" cy="1482165"/>
            <a:chOff x="1759188" y="1820166"/>
            <a:chExt cx="1368152" cy="1368152"/>
          </a:xfrm>
        </p:grpSpPr>
        <p:sp>
          <p:nvSpPr>
            <p:cNvPr id="36" name="Oval 35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Pie 36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966780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45670" y="2150977"/>
              <a:ext cx="617330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44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13621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68212" y="2345415"/>
            <a:ext cx="1482165" cy="1482165"/>
            <a:chOff x="1759188" y="1820166"/>
            <a:chExt cx="1368152" cy="1368152"/>
          </a:xfrm>
        </p:grpSpPr>
        <p:sp>
          <p:nvSpPr>
            <p:cNvPr id="42" name="Oval 41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3" name="Pie 42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476618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165174" y="2150977"/>
              <a:ext cx="578323" cy="577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467">
                  <a:solidFill>
                    <a:srgbClr val="3D3743"/>
                  </a:solidFill>
                  <a:latin typeface="GeosansLight" pitchFamily="2" charset="0"/>
                </a:rPr>
                <a:t>73</a:t>
              </a:r>
              <a:endParaRPr lang="bg-BG" sz="3467">
                <a:solidFill>
                  <a:srgbClr val="3D3743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13621" y="2514763"/>
              <a:ext cx="681429" cy="30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17">
                  <a:solidFill>
                    <a:schemeClr val="bg1">
                      <a:lumMod val="65000"/>
                    </a:schemeClr>
                  </a:solidFill>
                  <a:latin typeface="GeosansLight" pitchFamily="2" charset="0"/>
                </a:rPr>
                <a:t>percent</a:t>
              </a:r>
              <a:endParaRPr lang="bg-BG" sz="1517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631150" y="4287095"/>
            <a:ext cx="6819227" cy="82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perspiciatis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unde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63917" y="3897057"/>
            <a:ext cx="102784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Designers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61217" y="3897057"/>
            <a:ext cx="1144865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Developers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6794" y="3897057"/>
            <a:ext cx="981359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Managers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44607" y="3897057"/>
            <a:ext cx="553358" cy="359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33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SEO</a:t>
            </a:r>
            <a:endParaRPr lang="bg-BG" sz="1733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9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10317945"/>
              </p:ext>
            </p:extLst>
          </p:nvPr>
        </p:nvGraphicFramePr>
        <p:xfrm>
          <a:off x="1961545" y="1790822"/>
          <a:ext cx="5575093" cy="3566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Clients</a:t>
            </a:r>
            <a:r>
              <a:rPr lang="en-US" dirty="0" smtClean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p</a:t>
            </a:r>
            <a:r>
              <a:rPr lang="en-US" dirty="0" smtClean="0">
                <a:solidFill>
                  <a:srgbClr val="3D3743"/>
                </a:solidFill>
                <a:latin typeface="GeosansLight" pitchFamily="2" charset="0"/>
              </a:rPr>
              <a:t>er Order</a:t>
            </a:r>
            <a:endParaRPr lang="bg-BG" dirty="0" smtClean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smtClean="0">
                <a:latin typeface="New Cicle" pitchFamily="2" charset="0"/>
              </a:rPr>
              <a:t>Excepteur sint occaecat cupidatat non proident</a:t>
            </a:r>
            <a:endParaRPr lang="bg-BG" smtClean="0"/>
          </a:p>
        </p:txBody>
      </p:sp>
      <p:sp>
        <p:nvSpPr>
          <p:cNvPr id="15" name="Rectangle 14"/>
          <p:cNvSpPr/>
          <p:nvPr/>
        </p:nvSpPr>
        <p:spPr>
          <a:xfrm>
            <a:off x="7548636" y="2688547"/>
            <a:ext cx="2603819" cy="2293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Aomnis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iste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natus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error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accusantium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laudantium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totam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rem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aperiam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eaque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ipsa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quae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ab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illo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inventore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veritatis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et quasi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architecto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beatae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vitae dicta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explicabo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</a:p>
          <a:p>
            <a:pPr algn="just"/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Nemo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enim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ipsam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voluptas</a:t>
            </a:r>
            <a:r>
              <a:rPr lang="en-US" sz="1192" b="1">
                <a:solidFill>
                  <a:srgbClr val="3D3743"/>
                </a:solidFill>
                <a:latin typeface="GeosansLight" pitchFamily="2" charset="0"/>
              </a:rPr>
              <a:t> sit </a:t>
            </a:r>
            <a:r>
              <a:rPr lang="en-US" sz="1192" b="1" err="1">
                <a:solidFill>
                  <a:srgbClr val="3D3743"/>
                </a:solidFill>
                <a:latin typeface="GeosansLight" pitchFamily="2" charset="0"/>
              </a:rPr>
              <a:t>aspernatur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odit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aut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fugit,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consequuntur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magni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dolores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eos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ratione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voluptatem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sequi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nesciunt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Neque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porro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quisquam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est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qui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dolorem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ipsum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dolor sit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amet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consectetur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adipisci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velit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,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sed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 </a:t>
            </a:r>
            <a:r>
              <a:rPr lang="en-US" sz="1192" err="1">
                <a:solidFill>
                  <a:srgbClr val="3D3743"/>
                </a:solidFill>
                <a:latin typeface="GeosansLight" pitchFamily="2" charset="0"/>
              </a:rPr>
              <a:t>quia</a:t>
            </a:r>
            <a:r>
              <a:rPr lang="en-US" sz="1192">
                <a:solidFill>
                  <a:srgbClr val="3D3743"/>
                </a:solidFill>
                <a:latin typeface="GeosansLight" pitchFamily="2" charset="0"/>
              </a:rPr>
              <a:t>.</a:t>
            </a:r>
            <a:endParaRPr lang="bg-BG" sz="1192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6638" y="2383432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Old Clients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319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1637</Words>
  <Application>Microsoft Office PowerPoint</Application>
  <PresentationFormat>宽屏</PresentationFormat>
  <Paragraphs>289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★日文毛笔行书</vt:lpstr>
      <vt:lpstr>FontAwesome</vt:lpstr>
      <vt:lpstr>GeosansLight</vt:lpstr>
      <vt:lpstr>Meiryo</vt:lpstr>
      <vt:lpstr>New Cicle</vt:lpstr>
      <vt:lpstr>WeblySleek UI</vt:lpstr>
      <vt:lpstr>汉仪伊宁隶简</vt:lpstr>
      <vt:lpstr>书体坊王学勤钢笔行书</vt:lpstr>
      <vt:lpstr>宋体</vt:lpstr>
      <vt:lpstr>微软雅黑</vt:lpstr>
      <vt:lpstr>微软雅黑 Light</vt:lpstr>
      <vt:lpstr>Arial</vt:lpstr>
      <vt:lpstr>Calibri</vt:lpstr>
      <vt:lpstr>Calibri Light</vt:lpstr>
      <vt:lpstr>Office Theme</vt:lpstr>
      <vt:lpstr>1_Office Theme</vt:lpstr>
      <vt:lpstr>PowerPoint 演示文稿</vt:lpstr>
      <vt:lpstr>你有过 这样的体验吗？</vt:lpstr>
      <vt:lpstr>我们 为什么上大学？</vt:lpstr>
      <vt:lpstr>我们 为什么上大学？</vt:lpstr>
      <vt:lpstr>为什么需要这样一款软件？</vt:lpstr>
      <vt:lpstr>初心所在？</vt:lpstr>
      <vt:lpstr>它怎么用？</vt:lpstr>
      <vt:lpstr>Team Growth</vt:lpstr>
      <vt:lpstr>Clients per Order</vt:lpstr>
      <vt:lpstr>Tools Use</vt:lpstr>
      <vt:lpstr>Chrome vs Firefox</vt:lpstr>
      <vt:lpstr>Social Media</vt:lpstr>
      <vt:lpstr>PowerPoint 演示文稿</vt:lpstr>
      <vt:lpstr>Facebook Fans</vt:lpstr>
      <vt:lpstr>Swot Analize</vt:lpstr>
      <vt:lpstr>Strategy Plan</vt:lpstr>
      <vt:lpstr>Design Kit</vt:lpstr>
      <vt:lpstr>Person Tree</vt:lpstr>
      <vt:lpstr>Rating Media</vt:lpstr>
      <vt:lpstr>Prespective in Work</vt:lpstr>
      <vt:lpstr>Week Plan</vt:lpstr>
      <vt:lpstr>Canada Map</vt:lpstr>
      <vt:lpstr>Strategy Plan</vt:lpstr>
      <vt:lpstr>Strategy Plan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/>
  <cp:lastModifiedBy>微软用户</cp:lastModifiedBy>
  <cp:revision>222</cp:revision>
  <dcterms:created xsi:type="dcterms:W3CDTF">2013-09-23T19:24:59Z</dcterms:created>
  <dcterms:modified xsi:type="dcterms:W3CDTF">2018-06-02T11:49:19Z</dcterms:modified>
  <cp:category/>
</cp:coreProperties>
</file>