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4" r:id="rId2"/>
    <p:sldId id="305" r:id="rId3"/>
    <p:sldId id="311" r:id="rId4"/>
    <p:sldId id="299" r:id="rId5"/>
    <p:sldId id="310" r:id="rId6"/>
    <p:sldId id="312" r:id="rId7"/>
    <p:sldId id="317" r:id="rId8"/>
    <p:sldId id="297" r:id="rId9"/>
    <p:sldId id="318" r:id="rId1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F5F5F5"/>
    <a:srgbClr val="6FF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>
      <p:cViewPr varScale="1">
        <p:scale>
          <a:sx n="120" d="100"/>
          <a:sy n="120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F2300-9C84-46D5-AE69-5E25DACE83F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B45C4-8F99-41F1-BB13-591EC9E7E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9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B45C4-8F99-41F1-BB13-591EC9E7E3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525" y="1118602"/>
            <a:ext cx="8574949" cy="201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23107" y="1308272"/>
            <a:ext cx="325882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FF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109" y="390948"/>
            <a:ext cx="8489780" cy="79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788" y="1197560"/>
            <a:ext cx="8336422" cy="3355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55F67B-D9E4-0ABD-491B-3131B584A4B2}"/>
              </a:ext>
            </a:extLst>
          </p:cNvPr>
          <p:cNvSpPr txBox="1"/>
          <p:nvPr/>
        </p:nvSpPr>
        <p:spPr>
          <a:xfrm>
            <a:off x="336550" y="990207"/>
            <a:ext cx="68997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Интеллектуальная система распознавания маркировки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ML Rocks</a:t>
            </a:r>
            <a:endParaRPr lang="ru-RU" sz="20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FEAE60-55E6-B8BE-F64E-584B256047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A2BFE407-0EFD-F271-29AA-87480DF4B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BDE7667-DFE6-9691-E73E-E59A1EE1BF50}"/>
              </a:ext>
            </a:extLst>
          </p:cNvPr>
          <p:cNvSpPr/>
          <p:nvPr/>
        </p:nvSpPr>
        <p:spPr>
          <a:xfrm>
            <a:off x="272732" y="1047750"/>
            <a:ext cx="8598535" cy="3733800"/>
          </a:xfrm>
          <a:prstGeom prst="roundRect">
            <a:avLst>
              <a:gd name="adj" fmla="val 6729"/>
            </a:avLst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Проблематика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94ED02-2CDB-89C4-6603-E2BDC1C1E5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8D34D3-9A76-F3D3-74F3-AF6FF936AEAC}"/>
              </a:ext>
            </a:extLst>
          </p:cNvPr>
          <p:cNvSpPr txBox="1"/>
          <p:nvPr/>
        </p:nvSpPr>
        <p:spPr>
          <a:xfrm>
            <a:off x="272732" y="1047750"/>
            <a:ext cx="82616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На машиностроительном заводе используется большое количество приложений, написанных на мобильной платформе, где требуется ввод и выбор конкретного изделия по обозначению и порядковому номеру, что вызывает трудности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 ошибки, связанные с необходимостью поиска обозначения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 некорректным вводом.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*Дописать список задач (разное освещение, плохие символы, повороты, </a:t>
            </a:r>
            <a:r>
              <a:rPr lang="ru-RU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кирилла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латиница, закругление)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Между 9 и 10 – 5 мин выбрать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Проблематика в виде задачи (нет причин почему такая архитектура). (На основе архитектуры). Датасет??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Выравнивание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распознавание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база. </a:t>
            </a:r>
          </a:p>
          <a:p>
            <a:pPr algn="l"/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Обоснованность выбранного метода. «Эту проблематику мы решаем этой архитектурой».</a:t>
            </a:r>
          </a:p>
        </p:txBody>
      </p:sp>
      <p:pic>
        <p:nvPicPr>
          <p:cNvPr id="6" name="Picture 4" descr="Picture background">
            <a:extLst>
              <a:ext uri="{FF2B5EF4-FFF2-40B4-BE49-F238E27FC236}">
                <a16:creationId xmlns:a16="http://schemas.microsoft.com/office/drawing/2014/main" id="{3EF1BF1C-044D-783B-CB09-B872361A5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4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Архитектура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2873BC32-869A-38AB-DF21-4E03C0521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6440E86-C5DB-7231-6FE0-2232BCDAD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2" y="2217435"/>
            <a:ext cx="974446" cy="7315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CA933C-C92B-90A4-152F-253249FEA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559" y="2216111"/>
            <a:ext cx="974446" cy="7328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ED9AAF-CBDE-6088-0598-2C6BCB042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74" y="581919"/>
            <a:ext cx="1089771" cy="8196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957A2C-37EC-F9B9-2972-7DEAB779A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171229" y="1646785"/>
            <a:ext cx="990601" cy="7450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CCDA5A-A42A-F516-2D0B-33C705CDD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109026" y="2805204"/>
            <a:ext cx="1115006" cy="83859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B6F704B-F03A-CA8A-D9A6-3A8EAAC16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7274" y="4077277"/>
            <a:ext cx="1064446" cy="704850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6337B29-DCF6-AE2C-6574-51FC0A6615D9}"/>
              </a:ext>
            </a:extLst>
          </p:cNvPr>
          <p:cNvSpPr/>
          <p:nvPr/>
        </p:nvSpPr>
        <p:spPr>
          <a:xfrm>
            <a:off x="4407726" y="596730"/>
            <a:ext cx="1219200" cy="7899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EasyOCR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F1EA655-90CC-9700-34A8-6DD380663FF1}"/>
              </a:ext>
            </a:extLst>
          </p:cNvPr>
          <p:cNvSpPr/>
          <p:nvPr/>
        </p:nvSpPr>
        <p:spPr>
          <a:xfrm>
            <a:off x="4396331" y="1624303"/>
            <a:ext cx="1219200" cy="7899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EasyOCR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FEF77A8-C144-EC82-97D0-00E78C6F467C}"/>
              </a:ext>
            </a:extLst>
          </p:cNvPr>
          <p:cNvSpPr/>
          <p:nvPr/>
        </p:nvSpPr>
        <p:spPr>
          <a:xfrm>
            <a:off x="4396331" y="2829503"/>
            <a:ext cx="1219200" cy="7899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EasyOCR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DBC8F81-5A67-0FA7-3288-A3D0AF9522F8}"/>
              </a:ext>
            </a:extLst>
          </p:cNvPr>
          <p:cNvSpPr/>
          <p:nvPr/>
        </p:nvSpPr>
        <p:spPr>
          <a:xfrm>
            <a:off x="4396781" y="4034705"/>
            <a:ext cx="1219200" cy="7899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EasyOCR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D224445-EA62-5DD4-1B31-943502BDDEC9}"/>
              </a:ext>
            </a:extLst>
          </p:cNvPr>
          <p:cNvSpPr/>
          <p:nvPr/>
        </p:nvSpPr>
        <p:spPr>
          <a:xfrm>
            <a:off x="6636595" y="1123950"/>
            <a:ext cx="1905000" cy="990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распознавания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474A92C-C411-1ABD-B77E-F5A8908F55A3}"/>
              </a:ext>
            </a:extLst>
          </p:cNvPr>
          <p:cNvSpPr/>
          <p:nvPr/>
        </p:nvSpPr>
        <p:spPr>
          <a:xfrm>
            <a:off x="6629400" y="2405352"/>
            <a:ext cx="1905000" cy="10362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в базе данных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287DCF4C-6AF6-ACC8-DAD1-F8DF9F08C624}"/>
              </a:ext>
            </a:extLst>
          </p:cNvPr>
          <p:cNvSpPr/>
          <p:nvPr/>
        </p:nvSpPr>
        <p:spPr>
          <a:xfrm>
            <a:off x="6629400" y="3731140"/>
            <a:ext cx="1905000" cy="990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Окончательный результат</a:t>
            </a:r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29B8DDCC-3C6D-38DD-7250-89F0CED4CB8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1240828" y="2582552"/>
            <a:ext cx="320731" cy="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CAF22EF8-0FAC-57F3-8705-AB9FDEE4469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36005" y="991728"/>
            <a:ext cx="591269" cy="1590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6A5D1641-F191-E8A2-D194-B79AA882D557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 flipV="1">
            <a:off x="2536005" y="2019302"/>
            <a:ext cx="758009" cy="5632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59DC41D9-EA03-8FAD-A77A-5CC8DEAC9BD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2536005" y="2582552"/>
            <a:ext cx="711226" cy="6419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5AEA410-8EBF-EEC9-409B-1522F18ACA22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2536005" y="2582552"/>
            <a:ext cx="591269" cy="1847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759249FD-BEFB-468D-77B3-F4DAE65B62B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217045" y="991728"/>
            <a:ext cx="19068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CA218475-921C-0A4C-4B39-75E9EAD06277}"/>
              </a:ext>
            </a:extLst>
          </p:cNvPr>
          <p:cNvCxnSpPr>
            <a:stCxn id="13" idx="0"/>
            <a:endCxn id="18" idx="1"/>
          </p:cNvCxnSpPr>
          <p:nvPr/>
        </p:nvCxnSpPr>
        <p:spPr>
          <a:xfrm flipV="1">
            <a:off x="4039046" y="2019301"/>
            <a:ext cx="3572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78047652-D879-1D8B-A665-8764092403DB}"/>
              </a:ext>
            </a:extLst>
          </p:cNvPr>
          <p:cNvCxnSpPr>
            <a:stCxn id="14" idx="2"/>
            <a:endCxn id="19" idx="1"/>
          </p:cNvCxnSpPr>
          <p:nvPr/>
        </p:nvCxnSpPr>
        <p:spPr>
          <a:xfrm flipV="1">
            <a:off x="4085828" y="3224501"/>
            <a:ext cx="310503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B0046D9B-DA64-C911-0896-F2BCFBE2742D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4191720" y="4429702"/>
            <a:ext cx="20506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DE2C735-D202-DCBC-2478-257564CB3AEF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5626926" y="991728"/>
            <a:ext cx="1009669" cy="62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E8E0E9E-A95E-2A63-96D6-70C9B12B937B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5615531" y="1619251"/>
            <a:ext cx="1021064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83BFE8D4-2924-599F-0629-F114EFC73520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 flipV="1">
            <a:off x="5615531" y="1619251"/>
            <a:ext cx="1021064" cy="160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DB1EB9D6-3B87-9143-A41A-7CA2FFE6F36D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5615981" y="1619251"/>
            <a:ext cx="1020614" cy="281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2AFCFF8-7937-C22A-B48A-3D87321CC263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7581900" y="2114552"/>
            <a:ext cx="7195" cy="2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5FB4A3B-C447-5540-4B49-D62E425AE8E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7581900" y="3441637"/>
            <a:ext cx="0" cy="28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1DEA657-57CB-779F-8F3E-625A1E869EA5}"/>
              </a:ext>
            </a:extLst>
          </p:cNvPr>
          <p:cNvSpPr txBox="1"/>
          <p:nvPr/>
        </p:nvSpPr>
        <p:spPr>
          <a:xfrm>
            <a:off x="3224808" y="249609"/>
            <a:ext cx="2032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Распараллелизация</a:t>
            </a:r>
            <a:endParaRPr lang="ru-RU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2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D5461E0-6B16-D597-9308-FEAFBB308BE8}"/>
              </a:ext>
            </a:extLst>
          </p:cNvPr>
          <p:cNvSpPr/>
          <p:nvPr/>
        </p:nvSpPr>
        <p:spPr>
          <a:xfrm>
            <a:off x="272732" y="1047750"/>
            <a:ext cx="8598535" cy="3733800"/>
          </a:xfrm>
          <a:prstGeom prst="roundRect">
            <a:avLst>
              <a:gd name="adj" fmla="val 6729"/>
            </a:avLst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Решение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20240-D91B-009B-2500-38C727BE47C7}"/>
              </a:ext>
            </a:extLst>
          </p:cNvPr>
          <p:cNvSpPr txBox="1"/>
          <p:nvPr/>
        </p:nvSpPr>
        <p:spPr>
          <a:xfrm>
            <a:off x="272732" y="1047750"/>
            <a:ext cx="8261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Решение представляет собой мобильное приложение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, в который пользователь может зайти, загрузить фотографию детали и быстро получить  необходимую информацию о ней. Данный сервис позволит сэкономить время пользователю, распознавая маркировку и ища за него всю необходимую информации о детали в обширной базе данных.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810ABDE-E83B-6A73-D1D4-9A05152F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23950"/>
            <a:ext cx="381000" cy="23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cture background">
            <a:extLst>
              <a:ext uri="{FF2B5EF4-FFF2-40B4-BE49-F238E27FC236}">
                <a16:creationId xmlns:a16="http://schemas.microsoft.com/office/drawing/2014/main" id="{49BE2DD8-282E-4F39-FF19-B028DAC72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12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1608F0F-940B-4DAA-0BAC-CB0CE3D6428F}"/>
              </a:ext>
            </a:extLst>
          </p:cNvPr>
          <p:cNvSpPr/>
          <p:nvPr/>
        </p:nvSpPr>
        <p:spPr>
          <a:xfrm>
            <a:off x="272732" y="1047750"/>
            <a:ext cx="8598535" cy="3733800"/>
          </a:xfrm>
          <a:prstGeom prst="roundRect">
            <a:avLst>
              <a:gd name="adj" fmla="val 6729"/>
            </a:avLst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dirty="0">
                <a:solidFill>
                  <a:srgbClr val="00FF00"/>
                </a:solidFill>
                <a:latin typeface="Consolas" panose="020B0609020204030204" pitchFamily="49" charset="0"/>
              </a:rPr>
              <a:t>Стек + Технологии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CDE45-6FB2-5D10-69C9-A91A95852BE3}"/>
              </a:ext>
            </a:extLst>
          </p:cNvPr>
          <p:cNvSpPr txBox="1"/>
          <p:nvPr/>
        </p:nvSpPr>
        <p:spPr>
          <a:xfrm>
            <a:off x="272732" y="1047750"/>
            <a:ext cx="8261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Aiogram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(Telegram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бот)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OpenCV –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обработка изображений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Hi-SAM –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сегментация 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EasyOCR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– распознавание текста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2E588B9D-54F3-F992-B208-F8711B99A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8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6CF17BD-B953-AA58-EF26-3245B64230F2}"/>
              </a:ext>
            </a:extLst>
          </p:cNvPr>
          <p:cNvSpPr/>
          <p:nvPr/>
        </p:nvSpPr>
        <p:spPr>
          <a:xfrm>
            <a:off x="272732" y="1047750"/>
            <a:ext cx="8598535" cy="3733800"/>
          </a:xfrm>
          <a:prstGeom prst="roundRect">
            <a:avLst>
              <a:gd name="adj" fmla="val 6729"/>
            </a:avLst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Преимущества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B9C4A-4CA0-F07C-5253-2B0AFE066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77D7B-CB20-95E6-C03B-2A427AE5F4FC}"/>
              </a:ext>
            </a:extLst>
          </p:cNvPr>
          <p:cNvSpPr txBox="1"/>
          <p:nvPr/>
        </p:nvSpPr>
        <p:spPr>
          <a:xfrm>
            <a:off x="272732" y="1047750"/>
            <a:ext cx="8261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Удобство (Телеграм)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Адаптируемость под условия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Точность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Скорость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Интеграция с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1C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0AB37414-908B-0B58-6572-53308521F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8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7041B-4DD3-92BF-4D8F-835D584F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1FBAB0-C376-BF56-D588-E8D59C3D70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Демо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C76E3D-05E0-E50F-8EDB-80B6A5BF5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F75A1094-70D3-6812-726B-A16B646E8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87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7B8C910-4259-1241-5152-5E9CACD9F6DB}"/>
              </a:ext>
            </a:extLst>
          </p:cNvPr>
          <p:cNvSpPr/>
          <p:nvPr/>
        </p:nvSpPr>
        <p:spPr>
          <a:xfrm>
            <a:off x="272732" y="1047750"/>
            <a:ext cx="8598535" cy="3733800"/>
          </a:xfrm>
          <a:prstGeom prst="roundRect">
            <a:avLst>
              <a:gd name="adj" fmla="val 6729"/>
            </a:avLst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B6DF23F-1F84-6968-0FDC-74A60B774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2" t="19561" r="2353" b="19205"/>
          <a:stretch/>
        </p:blipFill>
        <p:spPr bwMode="auto">
          <a:xfrm>
            <a:off x="3651250" y="1204432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32" y="285750"/>
            <a:ext cx="85985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8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Команда</a:t>
            </a:r>
            <a:endParaRPr sz="28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737C8E-874B-BEC9-5C32-6672710D6A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91C110-94EF-D8CB-1163-97CE2394A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3398" r="11245" b="3398"/>
          <a:stretch>
            <a:fillRect/>
          </a:stretch>
        </p:blipFill>
        <p:spPr bwMode="auto">
          <a:xfrm>
            <a:off x="838200" y="1200150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AA0EC8-8A7E-7995-7D75-A4C9E491E9B8}"/>
              </a:ext>
            </a:extLst>
          </p:cNvPr>
          <p:cNvSpPr txBox="1"/>
          <p:nvPr/>
        </p:nvSpPr>
        <p:spPr>
          <a:xfrm>
            <a:off x="656604" y="3257550"/>
            <a:ext cx="208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Ларичев Дмитрий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DL Engineer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CA655-7E54-243D-AE78-077CB7D0AF50}"/>
              </a:ext>
            </a:extLst>
          </p:cNvPr>
          <p:cNvSpPr txBox="1"/>
          <p:nvPr/>
        </p:nvSpPr>
        <p:spPr>
          <a:xfrm>
            <a:off x="3528701" y="3257549"/>
            <a:ext cx="208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Точилин Егор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ML Engineer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83881-8AC1-5265-64F5-205FE423CF5C}"/>
              </a:ext>
            </a:extLst>
          </p:cNvPr>
          <p:cNvSpPr txBox="1"/>
          <p:nvPr/>
        </p:nvSpPr>
        <p:spPr>
          <a:xfrm>
            <a:off x="6071972" y="3257549"/>
            <a:ext cx="241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Смекалин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Евгений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Backend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AutoShape 4" descr="Picture background">
            <a:extLst>
              <a:ext uri="{FF2B5EF4-FFF2-40B4-BE49-F238E27FC236}">
                <a16:creationId xmlns:a16="http://schemas.microsoft.com/office/drawing/2014/main" id="{0ACAA138-436B-48FD-356F-BEEAA99654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25298" y="374651"/>
            <a:ext cx="1016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Picture 4" descr="Picture background">
            <a:extLst>
              <a:ext uri="{FF2B5EF4-FFF2-40B4-BE49-F238E27FC236}">
                <a16:creationId xmlns:a16="http://schemas.microsoft.com/office/drawing/2014/main" id="{19D6E3F6-7AA0-ADF5-8BBB-25A52C97A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641314-73A0-7B86-AFE5-6C39D9B8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 t="26667" r="29630" b="37037"/>
          <a:stretch>
            <a:fillRect/>
          </a:stretch>
        </p:blipFill>
        <p:spPr bwMode="auto">
          <a:xfrm>
            <a:off x="6310719" y="1239620"/>
            <a:ext cx="1866900" cy="1866900"/>
          </a:xfrm>
          <a:custGeom>
            <a:avLst/>
            <a:gdLst>
              <a:gd name="connsiteX0" fmla="*/ 933450 w 1866900"/>
              <a:gd name="connsiteY0" fmla="*/ 0 h 1866900"/>
              <a:gd name="connsiteX1" fmla="*/ 1866900 w 1866900"/>
              <a:gd name="connsiteY1" fmla="*/ 933450 h 1866900"/>
              <a:gd name="connsiteX2" fmla="*/ 933450 w 1866900"/>
              <a:gd name="connsiteY2" fmla="*/ 1866900 h 1866900"/>
              <a:gd name="connsiteX3" fmla="*/ 0 w 1866900"/>
              <a:gd name="connsiteY3" fmla="*/ 933450 h 1866900"/>
              <a:gd name="connsiteX4" fmla="*/ 933450 w 1866900"/>
              <a:gd name="connsiteY4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866900">
                <a:moveTo>
                  <a:pt x="933450" y="0"/>
                </a:moveTo>
                <a:cubicBezTo>
                  <a:pt x="1448980" y="0"/>
                  <a:pt x="1866900" y="417920"/>
                  <a:pt x="1866900" y="933450"/>
                </a:cubicBezTo>
                <a:cubicBezTo>
                  <a:pt x="1866900" y="1448980"/>
                  <a:pt x="1448980" y="1866900"/>
                  <a:pt x="933450" y="1866900"/>
                </a:cubicBezTo>
                <a:cubicBezTo>
                  <a:pt x="417920" y="1866900"/>
                  <a:pt x="0" y="1448980"/>
                  <a:pt x="0" y="933450"/>
                </a:cubicBezTo>
                <a:cubicBezTo>
                  <a:pt x="0" y="417920"/>
                  <a:pt x="417920" y="0"/>
                  <a:pt x="93345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60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B8AB-FA25-E426-F048-435667C5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BD8D3A-3D01-FCCA-341B-CB7B2F187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732" y="2114550"/>
            <a:ext cx="8598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3600" u="sng" spc="-5" dirty="0">
                <a:solidFill>
                  <a:srgbClr val="00FF00"/>
                </a:solidFill>
                <a:latin typeface="Consolas" panose="020B0609020204030204" pitchFamily="49" charset="0"/>
              </a:rPr>
              <a:t>Спасибо за внимание!</a:t>
            </a:r>
            <a:endParaRPr sz="3600" u="sng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9EC07B-9D31-1AF0-A845-0D4DC5CF38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619" y="250071"/>
            <a:ext cx="727953" cy="4394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3EF20D-52C2-11CB-467B-38F293CF95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619750"/>
            <a:ext cx="2438400" cy="2438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BC8580-29A2-82FC-D6CE-B660CA66FB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48" y="5619750"/>
            <a:ext cx="2438400" cy="2438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F74DA4-FE97-4CF3-4055-34710A5B0770}"/>
              </a:ext>
            </a:extLst>
          </p:cNvPr>
          <p:cNvSpPr txBox="1"/>
          <p:nvPr/>
        </p:nvSpPr>
        <p:spPr>
          <a:xfrm>
            <a:off x="1219200" y="51948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Телеграм-бот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8A04F-AA76-D1EF-609C-1375FD745FA1}"/>
              </a:ext>
            </a:extLst>
          </p:cNvPr>
          <p:cNvSpPr txBox="1"/>
          <p:nvPr/>
        </p:nvSpPr>
        <p:spPr>
          <a:xfrm>
            <a:off x="5648148" y="520162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Репозиторий</a:t>
            </a:r>
          </a:p>
        </p:txBody>
      </p:sp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9460952A-4A6E-E0D1-F942-E25BEF207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67"/>
          <a:stretch/>
        </p:blipFill>
        <p:spPr bwMode="auto">
          <a:xfrm>
            <a:off x="7543800" y="249609"/>
            <a:ext cx="457200" cy="43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3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227</Words>
  <Application>Microsoft Office PowerPoint</Application>
  <PresentationFormat>Экран (16:9)</PresentationFormat>
  <Paragraphs>44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Verdana</vt:lpstr>
      <vt:lpstr>Office Theme</vt:lpstr>
      <vt:lpstr>Презентация PowerPoint</vt:lpstr>
      <vt:lpstr>Проблематика</vt:lpstr>
      <vt:lpstr>Архитектура</vt:lpstr>
      <vt:lpstr>Решение</vt:lpstr>
      <vt:lpstr>Стек + Технологии</vt:lpstr>
      <vt:lpstr>Преимущества</vt:lpstr>
      <vt:lpstr>Демо</vt:lpstr>
      <vt:lpstr>Команда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// Открытие хакатона DeepHack.Agents</dc:title>
  <cp:lastModifiedBy>Дмитрий Dmitry</cp:lastModifiedBy>
  <cp:revision>120</cp:revision>
  <dcterms:created xsi:type="dcterms:W3CDTF">2024-04-25T10:32:17Z</dcterms:created>
  <dcterms:modified xsi:type="dcterms:W3CDTF">2024-11-09T17:26:20Z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