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4" r:id="rId2"/>
    <p:sldId id="297" r:id="rId3"/>
    <p:sldId id="305" r:id="rId4"/>
    <p:sldId id="299" r:id="rId5"/>
    <p:sldId id="316" r:id="rId6"/>
    <p:sldId id="320" r:id="rId7"/>
    <p:sldId id="310" r:id="rId8"/>
    <p:sldId id="317" r:id="rId9"/>
    <p:sldId id="311" r:id="rId10"/>
    <p:sldId id="319" r:id="rId11"/>
    <p:sldId id="312" r:id="rId12"/>
    <p:sldId id="321" r:id="rId13"/>
    <p:sldId id="313" r:id="rId14"/>
    <p:sldId id="315" r:id="rId15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FF"/>
    <a:srgbClr val="00FF00"/>
    <a:srgbClr val="6FF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>
      <p:cViewPr varScale="1">
        <p:scale>
          <a:sx n="120" d="100"/>
          <a:sy n="120" d="100"/>
        </p:scale>
        <p:origin x="63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F2300-9C84-46D5-AE69-5E25DACE83F5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B45C4-8F99-41F1-BB13-591EC9E7E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9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B45C4-8F99-41F1-BB13-591EC9E7E36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44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525" y="1118602"/>
            <a:ext cx="8574949" cy="2014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23107" y="1308272"/>
            <a:ext cx="3258820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FF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109" y="390948"/>
            <a:ext cx="8489780" cy="79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3788" y="1197560"/>
            <a:ext cx="8336422" cy="3355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5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55F67B-D9E4-0ABD-491B-3131B584A4B2}"/>
              </a:ext>
            </a:extLst>
          </p:cNvPr>
          <p:cNvSpPr txBox="1"/>
          <p:nvPr/>
        </p:nvSpPr>
        <p:spPr>
          <a:xfrm>
            <a:off x="381000" y="209163"/>
            <a:ext cx="68997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Вопросно-ответная система</a:t>
            </a:r>
          </a:p>
          <a:p>
            <a:r>
              <a:rPr lang="ru-RU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по технической документации</a:t>
            </a:r>
          </a:p>
          <a:p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RuStore</a:t>
            </a:r>
            <a:endParaRPr lang="ru-RU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FEAE60-55E6-B8BE-F64E-584B256047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F7CF0EB-2885-0214-2B50-7D501A85D4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13778"/>
            <a:ext cx="1674148" cy="4636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9C3378-B95D-8E0D-F2F8-85CEEDC99F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7600" y="177413"/>
            <a:ext cx="584775" cy="584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Дополнительный функционал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B9C4A-4CA0-F07C-5253-2B0AFE066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FF019A-6E86-4268-FD2A-0874E1125D48}"/>
              </a:ext>
            </a:extLst>
          </p:cNvPr>
          <p:cNvSpPr txBox="1"/>
          <p:nvPr/>
        </p:nvSpPr>
        <p:spPr>
          <a:xfrm>
            <a:off x="272732" y="1047750"/>
            <a:ext cx="8261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В качестве дополнительной помощи пользователю чат-бот может выдать релевантный пример кода, полученный из официальных репозиториев.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A285D2A-08B9-A878-2606-C98301624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600" y="177413"/>
            <a:ext cx="584775" cy="5847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38779A-210B-6878-E6AD-032B1106E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432" y="2385499"/>
            <a:ext cx="4489136" cy="24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9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Характеристики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B9C4A-4CA0-F07C-5253-2B0AFE066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77D7B-CB20-95E6-C03B-2A427AE5F4FC}"/>
              </a:ext>
            </a:extLst>
          </p:cNvPr>
          <p:cNvSpPr txBox="1"/>
          <p:nvPr/>
        </p:nvSpPr>
        <p:spPr>
          <a:xfrm>
            <a:off x="272732" y="1047750"/>
            <a:ext cx="8261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LLM + RAG -based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система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Выдача текста + изображения + ссылки + код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Возможность ввода текста, речью или изображением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Запоминание контекста чата (памяти)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1CC6E2-F723-8546-1EA9-B43DA0017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600" y="177413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8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Дальнейшая реализация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B9C4A-4CA0-F07C-5253-2B0AFE066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77D7B-CB20-95E6-C03B-2A427AE5F4FC}"/>
              </a:ext>
            </a:extLst>
          </p:cNvPr>
          <p:cNvSpPr txBox="1"/>
          <p:nvPr/>
        </p:nvSpPr>
        <p:spPr>
          <a:xfrm>
            <a:off x="272732" y="1047750"/>
            <a:ext cx="8261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Для дальнейшего развития данной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QA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системы можно использовать дополнительные данные, а именно: фидбек на ответ чат-бота. Собранные данные можно использовать для дообучения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LLM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модели.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1CC6E2-F723-8546-1EA9-B43DA0017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600" y="177413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Демо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B9C4A-4CA0-F07C-5253-2B0AFE066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A23F2C-6930-4030-6355-757411D08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600" y="177413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9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1885950"/>
            <a:ext cx="85985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36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Спасибо за внимание!</a:t>
            </a:r>
            <a:endParaRPr sz="36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B9C4A-4CA0-F07C-5253-2B0AFE066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CA5723-E8D7-F52B-31B9-D68417EC6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600" y="177413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0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25EF24F-944F-7A3E-307C-648F3CEA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1" t="2206" r="13643" b="2865"/>
          <a:stretch>
            <a:fillRect/>
          </a:stretch>
        </p:blipFill>
        <p:spPr bwMode="auto">
          <a:xfrm>
            <a:off x="6464300" y="1276351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  <a:gd name="connsiteX4" fmla="*/ 91440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B6DF23F-1F84-6968-0FDC-74A60B774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2" t="19561" r="2353" b="19205"/>
          <a:stretch/>
        </p:blipFill>
        <p:spPr bwMode="auto">
          <a:xfrm>
            <a:off x="3651250" y="1204432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  <a:gd name="connsiteX4" fmla="*/ 91440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Команда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737C8E-874B-BEC9-5C32-6672710D6A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91C110-94EF-D8CB-1163-97CE2394A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3398" r="11245" b="3398"/>
          <a:stretch>
            <a:fillRect/>
          </a:stretch>
        </p:blipFill>
        <p:spPr bwMode="auto">
          <a:xfrm>
            <a:off x="838200" y="1200150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  <a:gd name="connsiteX4" fmla="*/ 91440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AA0EC8-8A7E-7995-7D75-A4C9E491E9B8}"/>
              </a:ext>
            </a:extLst>
          </p:cNvPr>
          <p:cNvSpPr txBox="1"/>
          <p:nvPr/>
        </p:nvSpPr>
        <p:spPr>
          <a:xfrm>
            <a:off x="656604" y="3257550"/>
            <a:ext cx="208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Ларичев Дмитрий</a:t>
            </a:r>
            <a:b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DL Engineer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CA655-7E54-243D-AE78-077CB7D0AF50}"/>
              </a:ext>
            </a:extLst>
          </p:cNvPr>
          <p:cNvSpPr txBox="1"/>
          <p:nvPr/>
        </p:nvSpPr>
        <p:spPr>
          <a:xfrm>
            <a:off x="3528701" y="3257549"/>
            <a:ext cx="208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Точилин Егор</a:t>
            </a:r>
            <a:b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Backend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83881-8AC1-5265-64F5-205FE423CF5C}"/>
              </a:ext>
            </a:extLst>
          </p:cNvPr>
          <p:cNvSpPr txBox="1"/>
          <p:nvPr/>
        </p:nvSpPr>
        <p:spPr>
          <a:xfrm>
            <a:off x="6348102" y="3257549"/>
            <a:ext cx="208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Ларичева Галина</a:t>
            </a:r>
            <a:b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Дизайн</a:t>
            </a:r>
          </a:p>
        </p:txBody>
      </p:sp>
      <p:sp>
        <p:nvSpPr>
          <p:cNvPr id="18" name="AutoShape 4" descr="Picture background">
            <a:extLst>
              <a:ext uri="{FF2B5EF4-FFF2-40B4-BE49-F238E27FC236}">
                <a16:creationId xmlns:a16="http://schemas.microsoft.com/office/drawing/2014/main" id="{0ACAA138-436B-48FD-356F-BEEAA99654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25298" y="374651"/>
            <a:ext cx="1016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B2AF34-BE45-B594-177F-AFA7BAE4CA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7600" y="177413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0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Проблематика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94ED02-2CDB-89C4-6603-E2BDC1C1E5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8D34D3-9A76-F3D3-74F3-AF6FF936AEAC}"/>
              </a:ext>
            </a:extLst>
          </p:cNvPr>
          <p:cNvSpPr txBox="1"/>
          <p:nvPr/>
        </p:nvSpPr>
        <p:spPr>
          <a:xfrm>
            <a:off x="272732" y="1047750"/>
            <a:ext cx="8261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Разработчики сталкиваются с трудностями при быстром поиске нужной информации в обширной документации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RuStore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, что приводит к значительным затратам времени на анализ и исправление ошибок в коде. Отсутствие автоматизированной системы поддержки и круглосуточного доступа к технической помощи снижает эффективность работы. Существует острая необходимость в решении, которое упростит доступ к информации, ускорит процесс решения проблем и повысит общую производительность разработчиков.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E59DFA-AE37-EF3F-3D3D-5E1DE676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600" y="177413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Решение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B9C4A-4CA0-F07C-5253-2B0AFE066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D19D66-B207-FA5B-6D1F-01EECB1C47B6}"/>
              </a:ext>
            </a:extLst>
          </p:cNvPr>
          <p:cNvSpPr txBox="1"/>
          <p:nvPr/>
        </p:nvSpPr>
        <p:spPr>
          <a:xfrm>
            <a:off x="272732" y="1047750"/>
            <a:ext cx="8261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Наше решение - интеллектуальный WEB чат-бот, работающий в режиме реального времени. Он мгновенно отвечает на вопросы разработчиков, автоматически анализирует и помогает исправлять ошибки в программном коде, опираясь на обширную базу знаний, созданную на основе документации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RuStore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. Чат-бот предоставляет информацию в удобном и понятном формате, доступен круглосуточно, что значительно повышает эффективность работы разработчиков, упрощая доступ к необходимой информации и ускоряя процесс разработки.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9A6524-65CF-28B6-F30B-C5021295B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600" y="177413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2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Сбор данных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B9C4A-4CA0-F07C-5253-2B0AFE066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D19D66-B207-FA5B-6D1F-01EECB1C47B6}"/>
              </a:ext>
            </a:extLst>
          </p:cNvPr>
          <p:cNvSpPr txBox="1"/>
          <p:nvPr/>
        </p:nvSpPr>
        <p:spPr>
          <a:xfrm>
            <a:off x="272732" y="1047750"/>
            <a:ext cx="8261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Для получения актуальной версии документации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RuStore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был произведён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парсинг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веб-страниц </a:t>
            </a:r>
            <a:r>
              <a:rPr lang="en-US" dirty="0">
                <a:solidFill>
                  <a:srgbClr val="0077FF"/>
                </a:solidFill>
                <a:latin typeface="Consolas" panose="020B0609020204030204" pitchFamily="49" charset="0"/>
              </a:rPr>
              <a:t>https://www.rustore.ru/help/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. Так же была произведена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дополнительная постобработка для более качественной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RAG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системы.</a:t>
            </a:r>
            <a:endParaRPr lang="ru-RU" dirty="0">
              <a:solidFill>
                <a:srgbClr val="0077FF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16B4CC-FD0F-C624-BD33-8A1C2BB8B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600" y="177413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9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LLM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B9C4A-4CA0-F07C-5253-2B0AFE066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D19D66-B207-FA5B-6D1F-01EECB1C47B6}"/>
              </a:ext>
            </a:extLst>
          </p:cNvPr>
          <p:cNvSpPr txBox="1"/>
          <p:nvPr/>
        </p:nvSpPr>
        <p:spPr>
          <a:xfrm>
            <a:off x="272732" y="1047750"/>
            <a:ext cx="8261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В эпоху быстрого развития искусственного интеллекта в больших и не очень компаниях активно используются современные модели нейронных сетей, позволяющие автоматизировать решения задач, связанные с обработкой текстовых данных, а именно –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Large Language Models (LLMs).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Одной из таких задач является – чат-бот система для обработки запросов пользователей.</a:t>
            </a:r>
          </a:p>
          <a:p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Для нашей задачи мы использовали одну из таких моделей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LLM –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YandexGPT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Модель + скорость обработки, 5 мин презентация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Требования жюри, Прозрачность, Демо????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16B4CC-FD0F-C624-BD33-8A1C2BB8B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600" y="177413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7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RAG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B9C4A-4CA0-F07C-5253-2B0AFE066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165989-E831-9FCC-E74C-648781287C02}"/>
              </a:ext>
            </a:extLst>
          </p:cNvPr>
          <p:cNvSpPr txBox="1"/>
          <p:nvPr/>
        </p:nvSpPr>
        <p:spPr>
          <a:xfrm>
            <a:off x="272732" y="1047750"/>
            <a:ext cx="8261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RAG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система (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Retrieval Augmented Generation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) является современным методом извлечения и обработки данных из векторной базы данных для получения релевантной информации и последующей форматированной её выдачи.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42137A-1C5D-7B96-CFBA-EC4C1CC9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600" y="177413"/>
            <a:ext cx="584775" cy="584775"/>
          </a:xfrm>
          <a:prstGeom prst="rect">
            <a:avLst/>
          </a:prstGeom>
        </p:spPr>
      </p:pic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DC9ECC7F-4542-42B8-BA71-509C177B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30" y="2457450"/>
            <a:ext cx="3582537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18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Пользовательский путь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B9C4A-4CA0-F07C-5253-2B0AFE066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165989-E831-9FCC-E74C-648781287C02}"/>
              </a:ext>
            </a:extLst>
          </p:cNvPr>
          <p:cNvSpPr txBox="1"/>
          <p:nvPr/>
        </p:nvSpPr>
        <p:spPr>
          <a:xfrm>
            <a:off x="272732" y="1047750"/>
            <a:ext cx="8261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Пользователь вводит свой вопрос в поле ввода чат-бота.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Чат-бот ищет релевантную информацию о вопросе в своей базе, формирует ответ и выдаёт его пользователю в формате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(Текст + Изображения + Ссылки).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Пользователь при необходимости может задать дополнительный вопрос, а чат-бот в свою очередь ответит на него без потери контекста.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42137A-1C5D-7B96-CFBA-EC4C1CC9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600" y="177413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8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Дополнительный функционал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B9C4A-4CA0-F07C-5253-2B0AFE066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FF019A-6E86-4268-FD2A-0874E1125D48}"/>
              </a:ext>
            </a:extLst>
          </p:cNvPr>
          <p:cNvSpPr txBox="1"/>
          <p:nvPr/>
        </p:nvSpPr>
        <p:spPr>
          <a:xfrm>
            <a:off x="272732" y="1047750"/>
            <a:ext cx="8261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Помимо ввода запроса текстом пользователь имеет возможность ввести свой запрос с помощью </a:t>
            </a:r>
            <a:r>
              <a:rPr lang="ru-RU" u="sng" dirty="0">
                <a:solidFill>
                  <a:schemeClr val="bg1"/>
                </a:solidFill>
                <a:latin typeface="Consolas" panose="020B0609020204030204" pitchFamily="49" charset="0"/>
              </a:rPr>
              <a:t>речи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и </a:t>
            </a:r>
            <a:r>
              <a:rPr lang="ru-RU" u="sng" dirty="0">
                <a:solidFill>
                  <a:schemeClr val="bg1"/>
                </a:solidFill>
                <a:latin typeface="Consolas" panose="020B0609020204030204" pitchFamily="49" charset="0"/>
              </a:rPr>
              <a:t>изображения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, что позволит ему быстро и удобно получить ответ на свой вопрос.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E2A4EB2-2826-53CC-1D37-18086C02B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597150"/>
            <a:ext cx="1552575" cy="8096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A285D2A-08B9-A878-2606-C9830162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177413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2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474</Words>
  <Application>Microsoft Office PowerPoint</Application>
  <PresentationFormat>Экран (16:9)</PresentationFormat>
  <Paragraphs>40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Verdana</vt:lpstr>
      <vt:lpstr>Office Theme</vt:lpstr>
      <vt:lpstr>Презентация PowerPoint</vt:lpstr>
      <vt:lpstr>Команда</vt:lpstr>
      <vt:lpstr>Проблематика</vt:lpstr>
      <vt:lpstr>Решение</vt:lpstr>
      <vt:lpstr>Сбор данных</vt:lpstr>
      <vt:lpstr>LLM</vt:lpstr>
      <vt:lpstr>RAG</vt:lpstr>
      <vt:lpstr>Пользовательский путь</vt:lpstr>
      <vt:lpstr>Дополнительный функционал</vt:lpstr>
      <vt:lpstr>Дополнительный функционал</vt:lpstr>
      <vt:lpstr>Характеристики</vt:lpstr>
      <vt:lpstr>Дальнейшая реализация</vt:lpstr>
      <vt:lpstr>Демо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// Открытие хакатона DeepHack.Agents</dc:title>
  <cp:lastModifiedBy>Дмитрий Dmitry</cp:lastModifiedBy>
  <cp:revision>69</cp:revision>
  <dcterms:created xsi:type="dcterms:W3CDTF">2024-04-25T10:32:17Z</dcterms:created>
  <dcterms:modified xsi:type="dcterms:W3CDTF">2024-07-05T18:17:08Z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