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3" r:id="rId2"/>
    <p:sldId id="327" r:id="rId3"/>
    <p:sldId id="326" r:id="rId4"/>
    <p:sldId id="358" r:id="rId5"/>
    <p:sldId id="357" r:id="rId6"/>
    <p:sldId id="363" r:id="rId7"/>
    <p:sldId id="362" r:id="rId8"/>
    <p:sldId id="359" r:id="rId9"/>
    <p:sldId id="360" r:id="rId10"/>
    <p:sldId id="364" r:id="rId11"/>
    <p:sldId id="361" r:id="rId12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333"/>
            <p14:sldId id="327"/>
            <p14:sldId id="326"/>
            <p14:sldId id="358"/>
            <p14:sldId id="357"/>
            <p14:sldId id="363"/>
            <p14:sldId id="362"/>
            <p14:sldId id="359"/>
            <p14:sldId id="360"/>
            <p14:sldId id="364"/>
            <p14:sldId id="361"/>
          </p14:sldIdLst>
        </p14:section>
        <p14:section name="Шаблоны слайдов" id="{24401F80-F81B-49C3-8D55-70A14F0BF8FF}">
          <p14:sldIdLst/>
        </p14:section>
        <p14:section name="Материалы" id="{0F84D0DE-CEB1-417E-B269-8B3EB04B5F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95F"/>
    <a:srgbClr val="73F9CF"/>
    <a:srgbClr val="C3124D"/>
    <a:srgbClr val="A31141"/>
    <a:srgbClr val="363374"/>
    <a:srgbClr val="201E42"/>
    <a:srgbClr val="703872"/>
    <a:srgbClr val="654D8A"/>
    <a:srgbClr val="1E6D81"/>
    <a:srgbClr val="695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32" y="67"/>
      </p:cViewPr>
      <p:guideLst>
        <p:guide orient="horz" pos="2160"/>
        <p:guide pos="1572"/>
        <p:guide pos="3613"/>
        <p:guide pos="5541"/>
        <p:guide pos="40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6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A125E0-ECD0-5711-6E2C-721BB01C6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7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017A8EA-959F-B744-F4CA-29D55BE5056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9DF0F18-D2AC-2D57-879C-4EDD38DE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00AF971-01DB-6252-DD00-D3AD1B7DE4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52F4DA0-3C52-6F3A-DD9C-2567F0D3BA5F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75C09DE-103A-E61A-4F36-B7035AA24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1E51676-665D-5F58-6619-3A45AE7A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0EC9A0E6-2186-0486-D651-3D04D3D6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:a16="http://schemas.microsoft.com/office/drawing/2014/main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:a16="http://schemas.microsoft.com/office/drawing/2014/main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:a16="http://schemas.microsoft.com/office/drawing/2014/main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:a16="http://schemas.microsoft.com/office/drawing/2014/main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:a16="http://schemas.microsoft.com/office/drawing/2014/main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:a16="http://schemas.microsoft.com/office/drawing/2014/main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:a16="http://schemas.microsoft.com/office/drawing/2014/main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11.11.2023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11.11.2023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11.11.2023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11.11.2023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11.11.2023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11.11.2023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6B1616-5CD1-51EC-34E5-2CBEAF277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E962D0-E275-5354-3BAB-86C51903EE6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7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DCC2947-F5E4-C232-7C2B-67AE493E011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E4B6225E-A742-0A89-65AD-D6502EFA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42554B2-7EB5-F0F9-FDC8-D4953360D4C1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EE280B5-E19B-77D3-88C1-C8712C8483CA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0773C3-FC69-CCA6-02F2-C45997A0B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5EDC6C0C-3848-0688-CBF8-30B9C3CF6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674B5A20-55D0-0C28-42B9-73893EAAE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89" r:id="rId10"/>
    <p:sldLayoutId id="2147483690" r:id="rId11"/>
    <p:sldLayoutId id="2147483702" r:id="rId12"/>
    <p:sldLayoutId id="2147483691" r:id="rId13"/>
    <p:sldLayoutId id="2147483692" r:id="rId14"/>
    <p:sldLayoutId id="2147483693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3" r:id="rId22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B97197-A282-4537-A8D9-1143098D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8327" y="6356362"/>
            <a:ext cx="7028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t>1</a:t>
            </a:fld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BA5E6F3-D012-F58E-AFC7-E81FDBB22062}"/>
              </a:ext>
            </a:extLst>
          </p:cNvPr>
          <p:cNvGrpSpPr/>
          <p:nvPr/>
        </p:nvGrpSpPr>
        <p:grpSpPr>
          <a:xfrm>
            <a:off x="258223" y="165884"/>
            <a:ext cx="7871091" cy="1041091"/>
            <a:chOff x="261191" y="1052576"/>
            <a:chExt cx="7871091" cy="1041091"/>
          </a:xfrm>
        </p:grpSpPr>
        <p:sp>
          <p:nvSpPr>
            <p:cNvPr id="10" name="Заголовок 3">
              <a:extLst>
                <a:ext uri="{FF2B5EF4-FFF2-40B4-BE49-F238E27FC236}">
                  <a16:creationId xmlns:a16="http://schemas.microsoft.com/office/drawing/2014/main" id="{1D6D2859-23CE-C6E9-924D-86C94FB25808}"/>
                </a:ext>
              </a:extLst>
            </p:cNvPr>
            <p:cNvSpPr txBox="1">
              <a:spLocks/>
            </p:cNvSpPr>
            <p:nvPr/>
          </p:nvSpPr>
          <p:spPr>
            <a:xfrm>
              <a:off x="1908673" y="1256647"/>
              <a:ext cx="6223609" cy="801012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Autofit/>
            </a:bodyPr>
            <a:lstStyle>
              <a:lvl1pPr algn="l" defTabSz="5787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Amatic SC" panose="00000500000000000000" pitchFamily="2" charset="-79"/>
                </a:defRPr>
              </a:lvl1pPr>
            </a:lstStyle>
            <a:p>
              <a:pPr indent="808038"/>
              <a:r>
                <a:rPr lang="ru-RU" sz="5400" dirty="0">
                  <a:solidFill>
                    <a:srgbClr val="73F9CF"/>
                  </a:solidFill>
                </a:rPr>
                <a:t>ХАКАТОН</a:t>
              </a:r>
              <a:endParaRPr lang="ru-RU" sz="4400" dirty="0">
                <a:solidFill>
                  <a:srgbClr val="73F9CF"/>
                </a:solidFill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0309B49-D89B-86DB-CCA6-2345210B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91" y="1052576"/>
              <a:ext cx="2082181" cy="1041091"/>
            </a:xfrm>
            <a:prstGeom prst="rect">
              <a:avLst/>
            </a:prstGeom>
          </p:spPr>
        </p:pic>
      </p:grp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804020C8-2A75-34CF-1254-713FD5E949A1}"/>
              </a:ext>
            </a:extLst>
          </p:cNvPr>
          <p:cNvSpPr/>
          <p:nvPr/>
        </p:nvSpPr>
        <p:spPr>
          <a:xfrm>
            <a:off x="3273852" y="2974263"/>
            <a:ext cx="5760915" cy="19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atin typeface="+mj-lt"/>
              </a:rPr>
              <a:t>Детектирование оружия</a:t>
            </a:r>
            <a:endParaRPr lang="en-US" sz="4400" b="1" dirty="0">
              <a:latin typeface="+mj-lt"/>
            </a:endParaRPr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id="{2D20CEF3-EC55-B86F-886D-9DAF2B092FB8}"/>
              </a:ext>
            </a:extLst>
          </p:cNvPr>
          <p:cNvSpPr txBox="1">
            <a:spLocks/>
          </p:cNvSpPr>
          <p:nvPr/>
        </p:nvSpPr>
        <p:spPr>
          <a:xfrm>
            <a:off x="355490" y="1824858"/>
            <a:ext cx="11597640" cy="8010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pPr indent="808038" algn="ctr"/>
            <a:r>
              <a:rPr lang="ru-RU" sz="4000" dirty="0"/>
              <a:t>Лидеры цифровой трансформации </a:t>
            </a:r>
            <a:r>
              <a:rPr lang="ru-RU" sz="4000" dirty="0">
                <a:solidFill>
                  <a:srgbClr val="73F9CF"/>
                </a:solidFill>
              </a:rPr>
              <a:t>Краснодарский край</a:t>
            </a:r>
            <a:endParaRPr lang="ru-RU" sz="4800" dirty="0">
              <a:solidFill>
                <a:srgbClr val="73F9CF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FC286C5-4903-8583-3BF5-FCFCCDBD204F}"/>
              </a:ext>
            </a:extLst>
          </p:cNvPr>
          <p:cNvGrpSpPr/>
          <p:nvPr/>
        </p:nvGrpSpPr>
        <p:grpSpPr>
          <a:xfrm>
            <a:off x="8938004" y="540535"/>
            <a:ext cx="2919033" cy="327918"/>
            <a:chOff x="6425387" y="253595"/>
            <a:chExt cx="3762836" cy="422709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0ABEDF81-4FA9-7836-AA1F-C751CF298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BC5674F-0859-1B52-C7BC-8ACF8892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C9522E9-BF6E-095C-0559-58170EAD7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03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Что не успели, но хотим </a:t>
            </a:r>
            <a:r>
              <a:rPr lang="ru-RU" dirty="0">
                <a:solidFill>
                  <a:srgbClr val="FE095F"/>
                </a:solidFill>
                <a:latin typeface="+mn-lt"/>
              </a:rPr>
              <a:t>доделать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BC99F8C-7CA8-454A-B103-F952BCE95FEA}"/>
              </a:ext>
            </a:extLst>
          </p:cNvPr>
          <p:cNvSpPr/>
          <p:nvPr/>
        </p:nvSpPr>
        <p:spPr>
          <a:xfrm>
            <a:off x="1994303" y="1500267"/>
            <a:ext cx="8203394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Использование других архитектур (</a:t>
            </a:r>
            <a:r>
              <a:rPr lang="en-US" sz="1867" dirty="0">
                <a:solidFill>
                  <a:srgbClr val="E4EAE9"/>
                </a:solidFill>
              </a:rPr>
              <a:t>YOLO-NAS, DETR)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Вместо детекции использовать </a:t>
            </a:r>
            <a:r>
              <a:rPr lang="en-US" sz="1867" dirty="0">
                <a:solidFill>
                  <a:srgbClr val="E4EAE9"/>
                </a:solidFill>
              </a:rPr>
              <a:t>instance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Использование </a:t>
            </a:r>
            <a:r>
              <a:rPr lang="en-US" sz="1867" dirty="0" err="1">
                <a:solidFill>
                  <a:srgbClr val="E4EAE9"/>
                </a:solidFill>
              </a:rPr>
              <a:t>ByteTrack</a:t>
            </a:r>
            <a:r>
              <a:rPr lang="en-US" sz="1867" dirty="0">
                <a:solidFill>
                  <a:srgbClr val="E4EAE9"/>
                </a:solidFill>
              </a:rPr>
              <a:t> </a:t>
            </a:r>
            <a:r>
              <a:rPr lang="ru-RU" sz="1867" dirty="0">
                <a:solidFill>
                  <a:srgbClr val="E4EAE9"/>
                </a:solidFill>
              </a:rPr>
              <a:t>для решения проблемы внезапно исчезающих боксов.</a:t>
            </a:r>
            <a:endParaRPr lang="ru-RU" sz="1867" dirty="0">
              <a:solidFill>
                <a:srgbClr val="FE095F"/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91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BC99F8C-7CA8-454A-B103-F952BCE95FEA}"/>
              </a:ext>
            </a:extLst>
          </p:cNvPr>
          <p:cNvSpPr/>
          <p:nvPr/>
        </p:nvSpPr>
        <p:spPr>
          <a:xfrm>
            <a:off x="1994303" y="3239172"/>
            <a:ext cx="8203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E4EAE9"/>
                </a:solidFill>
              </a:rPr>
              <a:t>Спасибо за внимание!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71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EF9B71A-3347-46CD-867A-DBEB65FD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</a:t>
            </a:r>
            <a:r>
              <a:rPr lang="en-US" dirty="0">
                <a:solidFill>
                  <a:srgbClr val="FE095F"/>
                </a:solidFill>
                <a:latin typeface="+mn-lt"/>
              </a:rPr>
              <a:t>ML Rocks</a:t>
            </a:r>
            <a:endParaRPr lang="ru-RU" dirty="0">
              <a:solidFill>
                <a:srgbClr val="FE095F"/>
              </a:solidFill>
              <a:latin typeface="+mn-lt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BFBDB7D-24BB-4A05-ABF9-E5C437F6FC2E}"/>
              </a:ext>
            </a:extLst>
          </p:cNvPr>
          <p:cNvGrpSpPr/>
          <p:nvPr/>
        </p:nvGrpSpPr>
        <p:grpSpPr>
          <a:xfrm>
            <a:off x="3060836" y="2068870"/>
            <a:ext cx="2818761" cy="3678623"/>
            <a:chOff x="1622758" y="2068871"/>
            <a:chExt cx="2818761" cy="3678623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091AB1F0-BCE9-4646-AC36-B62702237A40}"/>
                </a:ext>
              </a:extLst>
            </p:cNvPr>
            <p:cNvSpPr/>
            <p:nvPr/>
          </p:nvSpPr>
          <p:spPr>
            <a:xfrm>
              <a:off x="1622758" y="2068871"/>
              <a:ext cx="2818761" cy="3678623"/>
            </a:xfrm>
            <a:prstGeom prst="roundRect">
              <a:avLst>
                <a:gd name="adj" fmla="val 7630"/>
              </a:avLst>
            </a:prstGeom>
            <a:solidFill>
              <a:schemeClr val="bg1">
                <a:alpha val="127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93DEA1B7-6366-4B6E-94AC-04BB3A6DFCF3}"/>
                </a:ext>
              </a:extLst>
            </p:cNvPr>
            <p:cNvCxnSpPr/>
            <p:nvPr/>
          </p:nvCxnSpPr>
          <p:spPr>
            <a:xfrm>
              <a:off x="2024026" y="4426964"/>
              <a:ext cx="2016224" cy="0"/>
            </a:xfrm>
            <a:prstGeom prst="line">
              <a:avLst/>
            </a:prstGeom>
            <a:ln w="15875">
              <a:solidFill>
                <a:schemeClr val="accent2">
                  <a:alpha val="7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0AC3C2D-E267-43DC-AFBF-42224BD722D2}"/>
                </a:ext>
              </a:extLst>
            </p:cNvPr>
            <p:cNvSpPr/>
            <p:nvPr/>
          </p:nvSpPr>
          <p:spPr>
            <a:xfrm>
              <a:off x="1646411" y="4608062"/>
              <a:ext cx="2771455" cy="543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FD0C50"/>
                </a:buClr>
                <a:buFont typeface="Courier New" panose="02070309020205020404" pitchFamily="49" charset="0"/>
                <a:buChar char="o"/>
              </a:pPr>
              <a:r>
                <a:rPr lang="ru-RU" sz="1467" dirty="0">
                  <a:solidFill>
                    <a:srgbClr val="E4EAE9"/>
                  </a:solidFill>
                </a:rPr>
                <a:t>Ларичев Дмитрий</a:t>
              </a:r>
            </a:p>
            <a:p>
              <a:pPr marL="285750" indent="-285750">
                <a:buClr>
                  <a:srgbClr val="FD0C50"/>
                </a:buClr>
                <a:buFont typeface="Courier New" panose="02070309020205020404" pitchFamily="49" charset="0"/>
                <a:buChar char="o"/>
              </a:pPr>
              <a:r>
                <a:rPr lang="en-US" sz="1467" dirty="0">
                  <a:solidFill>
                    <a:srgbClr val="E4EAE9"/>
                  </a:solidFill>
                </a:rPr>
                <a:t>Deep Learning Engineer</a:t>
              </a:r>
              <a:endParaRPr lang="ru-RU" sz="1467" dirty="0">
                <a:solidFill>
                  <a:srgbClr val="E4EAE9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95078DA-0C5A-4085-B336-6A8928B9100E}"/>
              </a:ext>
            </a:extLst>
          </p:cNvPr>
          <p:cNvGrpSpPr/>
          <p:nvPr/>
        </p:nvGrpSpPr>
        <p:grpSpPr>
          <a:xfrm>
            <a:off x="6182205" y="2068871"/>
            <a:ext cx="2818761" cy="3678623"/>
            <a:chOff x="4704128" y="2068871"/>
            <a:chExt cx="2818761" cy="3678623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1E6B9DAF-04B2-46DD-8959-EFA0839749A7}"/>
                </a:ext>
              </a:extLst>
            </p:cNvPr>
            <p:cNvSpPr/>
            <p:nvPr/>
          </p:nvSpPr>
          <p:spPr>
            <a:xfrm>
              <a:off x="4704128" y="2068871"/>
              <a:ext cx="2818761" cy="3678623"/>
            </a:xfrm>
            <a:prstGeom prst="roundRect">
              <a:avLst>
                <a:gd name="adj" fmla="val 7630"/>
              </a:avLst>
            </a:prstGeom>
            <a:solidFill>
              <a:schemeClr val="bg1">
                <a:alpha val="127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C761938C-6D5D-43D1-AAAC-52DA8621778D}"/>
                </a:ext>
              </a:extLst>
            </p:cNvPr>
            <p:cNvCxnSpPr/>
            <p:nvPr/>
          </p:nvCxnSpPr>
          <p:spPr>
            <a:xfrm>
              <a:off x="5105396" y="4426964"/>
              <a:ext cx="2016224" cy="0"/>
            </a:xfrm>
            <a:prstGeom prst="line">
              <a:avLst/>
            </a:prstGeom>
            <a:ln w="15875">
              <a:solidFill>
                <a:schemeClr val="accent2">
                  <a:alpha val="7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4CC5C84-2450-4C85-8099-84DC6DDD1B2E}"/>
                </a:ext>
              </a:extLst>
            </p:cNvPr>
            <p:cNvSpPr/>
            <p:nvPr/>
          </p:nvSpPr>
          <p:spPr>
            <a:xfrm>
              <a:off x="4764634" y="4625509"/>
              <a:ext cx="2697748" cy="985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FD0C50"/>
                </a:buClr>
                <a:buFont typeface="Courier New" panose="02070309020205020404" pitchFamily="49" charset="0"/>
                <a:buChar char="o"/>
              </a:pPr>
              <a:r>
                <a:rPr lang="ru-RU" sz="1467" dirty="0">
                  <a:solidFill>
                    <a:srgbClr val="E4EAE9"/>
                  </a:solidFill>
                </a:rPr>
                <a:t>Точилин Егор</a:t>
              </a:r>
            </a:p>
            <a:p>
              <a:pPr marL="285750" indent="-285750">
                <a:buClr>
                  <a:srgbClr val="FD0C50"/>
                </a:buClr>
                <a:buFont typeface="Courier New" panose="02070309020205020404" pitchFamily="49" charset="0"/>
                <a:buChar char="o"/>
              </a:pPr>
              <a:r>
                <a:rPr lang="ru-RU" sz="1467" dirty="0">
                  <a:solidFill>
                    <a:srgbClr val="E4EAE9"/>
                  </a:solidFill>
                </a:rPr>
                <a:t>Обработка данных</a:t>
              </a:r>
            </a:p>
            <a:p>
              <a:pPr marL="285750" indent="-285750">
                <a:buClr>
                  <a:srgbClr val="FD0C50"/>
                </a:buClr>
                <a:buFont typeface="Courier New" panose="02070309020205020404" pitchFamily="49" charset="0"/>
                <a:buChar char="o"/>
              </a:pPr>
              <a:endParaRPr lang="ru-RU" sz="1467" dirty="0">
                <a:solidFill>
                  <a:srgbClr val="E4EAE9"/>
                </a:solidFill>
              </a:endParaRPr>
            </a:p>
            <a:p>
              <a:pPr marL="285750" indent="-285750">
                <a:buClr>
                  <a:srgbClr val="FD0C50"/>
                </a:buClr>
                <a:buFont typeface="Courier New" panose="02070309020205020404" pitchFamily="49" charset="0"/>
                <a:buChar char="o"/>
              </a:pPr>
              <a:endParaRPr lang="ru-RU" sz="1400" dirty="0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5CE9EB5-0668-5F05-7028-A5D65A4026CB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B540D78D-D67C-23C4-BDFC-472448469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26AA260-4938-CF8D-F4BC-6D082BDE1AEF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9383BF-3C55-7874-1C5D-BA1576E2E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54" y="2249938"/>
            <a:ext cx="2243327" cy="186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4B066F-E2E6-B0D6-D83E-E2E82130C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t="20952" r="68803" b="62381"/>
          <a:stretch/>
        </p:blipFill>
        <p:spPr bwMode="auto">
          <a:xfrm>
            <a:off x="6873216" y="2290093"/>
            <a:ext cx="1436737" cy="191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Скругленный прямоугольник 14">
            <a:extLst>
              <a:ext uri="{FF2B5EF4-FFF2-40B4-BE49-F238E27FC236}">
                <a16:creationId xmlns:a16="http://schemas.microsoft.com/office/drawing/2014/main" id="{4DD52D7A-033F-649A-049F-874CF6498165}"/>
              </a:ext>
            </a:extLst>
          </p:cNvPr>
          <p:cNvSpPr/>
          <p:nvPr/>
        </p:nvSpPr>
        <p:spPr>
          <a:xfrm>
            <a:off x="4784036" y="1059048"/>
            <a:ext cx="2623928" cy="698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ML Rocks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637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Постановка задачи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BC99F8C-7CA8-454A-B103-F952BCE95FEA}"/>
              </a:ext>
            </a:extLst>
          </p:cNvPr>
          <p:cNvSpPr/>
          <p:nvPr/>
        </p:nvSpPr>
        <p:spPr>
          <a:xfrm>
            <a:off x="1994303" y="3239172"/>
            <a:ext cx="820339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67" dirty="0">
                <a:solidFill>
                  <a:srgbClr val="E4EAE9"/>
                </a:solidFill>
              </a:rPr>
              <a:t>По видео с видеокамер необходимо распознать оружие.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05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Данные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BC99F8C-7CA8-454A-B103-F952BCE95FEA}"/>
              </a:ext>
            </a:extLst>
          </p:cNvPr>
          <p:cNvSpPr/>
          <p:nvPr/>
        </p:nvSpPr>
        <p:spPr>
          <a:xfrm>
            <a:off x="1994303" y="1500267"/>
            <a:ext cx="8203394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E4EAE9"/>
                </a:solidFill>
              </a:rPr>
              <a:t>Данные были получены с сайта </a:t>
            </a:r>
            <a:r>
              <a:rPr lang="en-US" sz="1867" dirty="0" err="1">
                <a:solidFill>
                  <a:srgbClr val="E4EAE9"/>
                </a:solidFill>
              </a:rPr>
              <a:t>Roboflow</a:t>
            </a:r>
            <a:r>
              <a:rPr lang="ru-RU" sz="1867" dirty="0">
                <a:solidFill>
                  <a:srgbClr val="E4EAE9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20 </a:t>
            </a:r>
            <a:r>
              <a:rPr lang="ru-RU" sz="1867" dirty="0" err="1">
                <a:solidFill>
                  <a:srgbClr val="E4EAE9"/>
                </a:solidFill>
              </a:rPr>
              <a:t>датасетов</a:t>
            </a:r>
            <a:endParaRPr lang="ru-RU" sz="1867" dirty="0">
              <a:solidFill>
                <a:srgbClr val="E4EAE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150 тысяч изображений с оружием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Некоторые </a:t>
            </a:r>
            <a:r>
              <a:rPr lang="ru-RU" sz="1867" dirty="0" err="1">
                <a:solidFill>
                  <a:srgbClr val="E4EAE9"/>
                </a:solidFill>
              </a:rPr>
              <a:t>датасеты</a:t>
            </a:r>
            <a:r>
              <a:rPr lang="ru-RU" sz="1867" dirty="0">
                <a:solidFill>
                  <a:srgbClr val="E4EAE9"/>
                </a:solidFill>
              </a:rPr>
              <a:t> не содержали в себе разметки людей на изображениях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215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Данные. </a:t>
            </a:r>
            <a:r>
              <a:rPr lang="ru-RU" dirty="0">
                <a:solidFill>
                  <a:srgbClr val="FE095F"/>
                </a:solidFill>
                <a:latin typeface="+mn-lt"/>
              </a:rPr>
              <a:t>Обработка изображений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BC99F8C-7CA8-454A-B103-F952BCE95FEA}"/>
              </a:ext>
            </a:extLst>
          </p:cNvPr>
          <p:cNvSpPr/>
          <p:nvPr/>
        </p:nvSpPr>
        <p:spPr>
          <a:xfrm>
            <a:off x="1994303" y="1500267"/>
            <a:ext cx="8203394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Была произведена фильтрация изображений. Были удалены</a:t>
            </a:r>
          </a:p>
          <a:p>
            <a:pPr marL="800010" lvl="1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Дубликаты</a:t>
            </a:r>
          </a:p>
          <a:p>
            <a:pPr marL="800010" lvl="1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Изображения, на которых отображено оружие в слишком большом масштабе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Для изображений, на которых отсутствовала разметка людей, были получена такая разметка с использованием нейронной сети </a:t>
            </a:r>
            <a:r>
              <a:rPr lang="en-US" sz="1867" dirty="0">
                <a:solidFill>
                  <a:srgbClr val="FE095F"/>
                </a:solidFill>
              </a:rPr>
              <a:t>Grounding DINO</a:t>
            </a:r>
            <a:r>
              <a:rPr lang="en-US" sz="1867" dirty="0">
                <a:solidFill>
                  <a:srgbClr val="E4EAE9"/>
                </a:solidFill>
              </a:rPr>
              <a:t>.</a:t>
            </a:r>
            <a:endParaRPr lang="ru-RU" sz="1867" dirty="0">
              <a:solidFill>
                <a:srgbClr val="E4EAE9"/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66F33B-7671-9F91-BAA8-E37A6F1AE486}"/>
              </a:ext>
            </a:extLst>
          </p:cNvPr>
          <p:cNvSpPr/>
          <p:nvPr/>
        </p:nvSpPr>
        <p:spPr>
          <a:xfrm>
            <a:off x="1994303" y="4662456"/>
            <a:ext cx="820339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67" dirty="0">
                <a:solidFill>
                  <a:srgbClr val="E4EAE9"/>
                </a:solidFill>
              </a:rPr>
              <a:t>После всей обработки в итоговом </a:t>
            </a:r>
            <a:r>
              <a:rPr lang="ru-RU" sz="1867" dirty="0" err="1">
                <a:solidFill>
                  <a:srgbClr val="E4EAE9"/>
                </a:solidFill>
              </a:rPr>
              <a:t>датасете</a:t>
            </a:r>
            <a:r>
              <a:rPr lang="ru-RU" sz="1867" dirty="0">
                <a:solidFill>
                  <a:srgbClr val="E4EAE9"/>
                </a:solidFill>
              </a:rPr>
              <a:t> находится около </a:t>
            </a:r>
          </a:p>
          <a:p>
            <a:pPr algn="ctr"/>
            <a:r>
              <a:rPr lang="ru-RU" sz="1867" dirty="0">
                <a:solidFill>
                  <a:srgbClr val="FE095F"/>
                </a:solidFill>
              </a:rPr>
              <a:t>90 000 </a:t>
            </a:r>
            <a:r>
              <a:rPr lang="ru-RU" sz="1867" dirty="0">
                <a:solidFill>
                  <a:srgbClr val="E4EAE9"/>
                </a:solidFill>
              </a:rPr>
              <a:t>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422565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Модель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BC99F8C-7CA8-454A-B103-F952BCE95FEA}"/>
              </a:ext>
            </a:extLst>
          </p:cNvPr>
          <p:cNvSpPr/>
          <p:nvPr/>
        </p:nvSpPr>
        <p:spPr>
          <a:xfrm>
            <a:off x="1994303" y="2105675"/>
            <a:ext cx="8203394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E4EAE9"/>
                </a:solidFill>
              </a:rPr>
              <a:t>В качестве основной модели была выбрана модель </a:t>
            </a:r>
            <a:r>
              <a:rPr lang="en-US" sz="1867" dirty="0">
                <a:solidFill>
                  <a:srgbClr val="FE095F"/>
                </a:solidFill>
              </a:rPr>
              <a:t>Yolov8</a:t>
            </a:r>
            <a:r>
              <a:rPr lang="en-US" sz="1867" dirty="0">
                <a:solidFill>
                  <a:srgbClr val="E4EAE9"/>
                </a:solidFill>
              </a:rPr>
              <a:t> (small). </a:t>
            </a:r>
            <a:r>
              <a:rPr lang="ru-RU" sz="1867" dirty="0">
                <a:solidFill>
                  <a:srgbClr val="E4EAE9"/>
                </a:solidFill>
              </a:rPr>
              <a:t>Данная модель является одной из передовых нейронных сетей для детекции объектов на изображении.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7C968C-84C1-60DE-B05C-2D0048AC53C0}"/>
              </a:ext>
            </a:extLst>
          </p:cNvPr>
          <p:cNvSpPr/>
          <p:nvPr/>
        </p:nvSpPr>
        <p:spPr>
          <a:xfrm>
            <a:off x="1994303" y="3798026"/>
            <a:ext cx="820339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E4EAE9"/>
                </a:solidFill>
              </a:rPr>
              <a:t>Обучение длилось </a:t>
            </a:r>
            <a:r>
              <a:rPr lang="ru-RU" sz="1867" dirty="0">
                <a:solidFill>
                  <a:srgbClr val="FE095F"/>
                </a:solidFill>
              </a:rPr>
              <a:t>100</a:t>
            </a:r>
            <a:r>
              <a:rPr lang="ru-RU" sz="1867" dirty="0">
                <a:solidFill>
                  <a:srgbClr val="E4EAE9"/>
                </a:solidFill>
              </a:rPr>
              <a:t> эпох (</a:t>
            </a:r>
            <a:r>
              <a:rPr lang="en-US" sz="1867" dirty="0">
                <a:solidFill>
                  <a:srgbClr val="E4EAE9"/>
                </a:solidFill>
              </a:rPr>
              <a:t>~</a:t>
            </a:r>
            <a:r>
              <a:rPr lang="ru-RU" sz="1867" dirty="0">
                <a:solidFill>
                  <a:srgbClr val="E4EAE9"/>
                </a:solidFill>
              </a:rPr>
              <a:t>50 часов).</a:t>
            </a:r>
          </a:p>
        </p:txBody>
      </p:sp>
    </p:spTree>
    <p:extLst>
      <p:ext uri="{BB962C8B-B14F-4D97-AF65-F5344CB8AC3E}">
        <p14:creationId xmlns:p14="http://schemas.microsoft.com/office/powerpoint/2010/main" val="23013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Постобработка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BC99F8C-7CA8-454A-B103-F952BCE95FEA}"/>
              </a:ext>
            </a:extLst>
          </p:cNvPr>
          <p:cNvSpPr/>
          <p:nvPr/>
        </p:nvSpPr>
        <p:spPr>
          <a:xfrm>
            <a:off x="1994303" y="1500267"/>
            <a:ext cx="8203394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E4EAE9"/>
                </a:solidFill>
              </a:rPr>
              <a:t>Для </a:t>
            </a:r>
            <a:r>
              <a:rPr lang="ru-RU" sz="1867" dirty="0" err="1">
                <a:solidFill>
                  <a:srgbClr val="E4EAE9"/>
                </a:solidFill>
              </a:rPr>
              <a:t>инференса</a:t>
            </a:r>
            <a:r>
              <a:rPr lang="ru-RU" sz="1867" dirty="0">
                <a:solidFill>
                  <a:srgbClr val="E4EAE9"/>
                </a:solidFill>
              </a:rPr>
              <a:t> модели использовались следующие техники: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E4EAE9"/>
                </a:solidFill>
              </a:rPr>
              <a:t>None Maximum </a:t>
            </a:r>
            <a:r>
              <a:rPr lang="en-US" sz="1867" dirty="0" err="1">
                <a:solidFill>
                  <a:srgbClr val="E4EAE9"/>
                </a:solidFill>
              </a:rPr>
              <a:t>Supression</a:t>
            </a:r>
            <a:endParaRPr lang="en-US" sz="1867" dirty="0">
              <a:solidFill>
                <a:srgbClr val="E4EAE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E4EAE9"/>
                </a:solidFill>
              </a:rPr>
              <a:t>Tiling (</a:t>
            </a:r>
            <a:r>
              <a:rPr lang="ru-RU" sz="1867" dirty="0">
                <a:solidFill>
                  <a:srgbClr val="E4EAE9"/>
                </a:solidFill>
              </a:rPr>
              <a:t>исходное изображение разбивается на </a:t>
            </a:r>
            <a:r>
              <a:rPr lang="ru-RU" sz="1867" dirty="0" err="1">
                <a:solidFill>
                  <a:srgbClr val="E4EAE9"/>
                </a:solidFill>
              </a:rPr>
              <a:t>подизображения</a:t>
            </a:r>
            <a:r>
              <a:rPr lang="ru-RU" sz="1867" dirty="0">
                <a:solidFill>
                  <a:srgbClr val="E4EAE9"/>
                </a:solidFill>
              </a:rPr>
              <a:t>, которые передаются нейронной сети, а потом результаты суммируются)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67" dirty="0">
                <a:solidFill>
                  <a:srgbClr val="E4EAE9"/>
                </a:solidFill>
              </a:rPr>
              <a:t>Для улучшения скорости </a:t>
            </a:r>
            <a:r>
              <a:rPr lang="ru-RU" sz="1867" dirty="0" err="1">
                <a:solidFill>
                  <a:srgbClr val="E4EAE9"/>
                </a:solidFill>
              </a:rPr>
              <a:t>инференса</a:t>
            </a:r>
            <a:r>
              <a:rPr lang="ru-RU" sz="1867" dirty="0">
                <a:solidFill>
                  <a:srgbClr val="E4EAE9"/>
                </a:solidFill>
              </a:rPr>
              <a:t> берутся только те </a:t>
            </a:r>
            <a:r>
              <a:rPr lang="ru-RU" sz="1867" dirty="0" err="1">
                <a:solidFill>
                  <a:srgbClr val="E4EAE9"/>
                </a:solidFill>
              </a:rPr>
              <a:t>подизображения</a:t>
            </a:r>
            <a:r>
              <a:rPr lang="ru-RU" sz="1867" dirty="0">
                <a:solidFill>
                  <a:srgbClr val="E4EAE9"/>
                </a:solidFill>
              </a:rPr>
              <a:t>, на которых было </a:t>
            </a:r>
            <a:r>
              <a:rPr lang="ru-RU" sz="1867" dirty="0" err="1">
                <a:solidFill>
                  <a:srgbClr val="E4EAE9"/>
                </a:solidFill>
              </a:rPr>
              <a:t>задетектировано</a:t>
            </a:r>
            <a:r>
              <a:rPr lang="ru-RU" sz="1867" dirty="0">
                <a:solidFill>
                  <a:srgbClr val="E4EAE9"/>
                </a:solidFill>
              </a:rPr>
              <a:t> движение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6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Обучение</a:t>
            </a:r>
            <a:r>
              <a:rPr lang="en-US" dirty="0">
                <a:latin typeface="+mn-lt"/>
              </a:rPr>
              <a:t>. </a:t>
            </a:r>
            <a:r>
              <a:rPr lang="ru-RU" dirty="0">
                <a:latin typeface="+mn-lt"/>
              </a:rPr>
              <a:t>Логи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D7B6B9-C441-97B1-01FE-37A9D0252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76" y="1301758"/>
            <a:ext cx="3645472" cy="19150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758745-44E2-7657-4E49-3C344A90B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92" y="4295930"/>
            <a:ext cx="3653203" cy="19190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E4F6FD-9A44-025C-4FD4-0F77C380C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92" y="1301758"/>
            <a:ext cx="3653204" cy="19190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813929-FBC6-2C62-E841-A4206B38E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76" y="4295930"/>
            <a:ext cx="3653203" cy="19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3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F5FAA-C312-4795-96DC-2C14BF0B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DBDB-F473-4DB4-8034-C555ECD03C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4303" y="421226"/>
            <a:ext cx="6054993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Примеры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4617E27-65BC-B998-DE3B-8086326A3919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FD6E85-3F99-A2E2-F27B-3A51B2D2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2BFD3F-7CFF-C8C2-17E6-14F2FBF26D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186DA-FBE6-7A3F-88D8-F9391C86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31" y="1173502"/>
            <a:ext cx="8749738" cy="50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43155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236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Montserrat</vt:lpstr>
      <vt:lpstr>Для Академия инноваторов 16_9</vt:lpstr>
      <vt:lpstr>Презентация PowerPoint</vt:lpstr>
      <vt:lpstr>Команда ML Rocks</vt:lpstr>
      <vt:lpstr>Постановка задачи</vt:lpstr>
      <vt:lpstr>Данные</vt:lpstr>
      <vt:lpstr>Данные. Обработка изображений</vt:lpstr>
      <vt:lpstr>Модель</vt:lpstr>
      <vt:lpstr>Постобработка</vt:lpstr>
      <vt:lpstr>Обучение. Логи</vt:lpstr>
      <vt:lpstr>Примеры</vt:lpstr>
      <vt:lpstr>Что не успели, но хотим доделать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Дмитрий Ларичев</cp:lastModifiedBy>
  <cp:revision>65</cp:revision>
  <dcterms:created xsi:type="dcterms:W3CDTF">2023-05-15T07:36:23Z</dcterms:created>
  <dcterms:modified xsi:type="dcterms:W3CDTF">2023-11-11T20:45:40Z</dcterms:modified>
</cp:coreProperties>
</file>