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1" Type="http://schemas.openxmlformats.org/officeDocument/2006/relationships/viewProps" Target="viewProps.xml" /><Relationship Id="rId7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3" Type="http://schemas.openxmlformats.org/officeDocument/2006/relationships/tableStyles" Target="tableStyles.xml" /><Relationship Id="rId7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-cookbook/" TargetMode="Externa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" TargetMode="External" /><Relationship Id="rId3" Type="http://schemas.openxmlformats.org/officeDocument/2006/relationships/hyperlink" Target="https://www.rstudio.com/resources/cheatsheets/" TargetMode="External" /><Relationship Id="rId4" Type="http://schemas.openxmlformats.org/officeDocument/2006/relationships/hyperlink" Target="https://stackoverflow.com/questions/tagged/rmarkdown" TargetMode="External" /><Relationship Id="rId5" Type="http://schemas.openxmlformats.org/officeDocument/2006/relationships/hyperlink" Target="https://github.com/search?q=r+markdown" TargetMode="Externa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ommunity.rstudio.com/" TargetMode="External" /><Relationship Id="rId3" Type="http://schemas.openxmlformats.org/officeDocument/2006/relationships/hyperlink" Target="https://www.r-users.com/" TargetMode="External" /><Relationship Id="rId4" Type="http://schemas.openxmlformats.org/officeDocument/2006/relationships/hyperlink" Target="https://user2024.r-project.org/" TargetMode="External" /><Relationship Id="rId5" Type="http://schemas.openxmlformats.org/officeDocument/2006/relationships/hyperlink" Target="https://www.rstudio.com/conference/" TargetMode="Externa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markdown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环境与健康研究室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3.3 文档创建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文档创建流程</a:t>
            </a:r>
            <a:r>
              <a:rPr/>
              <a:t>： 在 RStudio 菜单栏中选择 File -&gt; New File -&gt; R Markdown，点击 OK</a:t>
            </a:r>
          </a:p>
          <a:p>
            <a:pPr lvl="0"/>
            <a:r>
              <a:rPr b="1"/>
              <a:t>套用模板创建文档</a:t>
            </a:r>
            <a:r>
              <a:rPr/>
              <a:t>： “From Template”，模板通常包括</a:t>
            </a:r>
            <a:r>
              <a:rPr b="1"/>
              <a:t>头部信息（如YAML元数据）、样式表（CSS）以及可能的自定义脚本和HTML代码</a:t>
            </a:r>
            <a:r>
              <a:rPr/>
              <a:t>，映射了特定的标题、页眉、页脚、样式等。推荐下载</a:t>
            </a:r>
            <a:r>
              <a:rPr b="1"/>
              <a:t>prettydoc、rmdformats包</a:t>
            </a:r>
            <a:r>
              <a:rPr/>
              <a:t>获取一些常见的模板。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3.3 文档创建</a:t>
            </a:r>
          </a:p>
        </p:txBody>
      </p:sp>
      <p:pic>
        <p:nvPicPr>
          <p:cNvPr descr="fig:  figs/fig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193800"/>
            <a:ext cx="6261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创建Rmarkdown文档的流程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3.4 文档结构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3.4.1 YAML</a:t>
            </a:r>
          </a:p>
          <a:p>
            <a:pPr lvl="0" indent="0" marL="0">
              <a:buNone/>
            </a:pPr>
            <a:r>
              <a:rPr/>
              <a:t>YAML的全称是 “YAML Ain’t Markup Language”。它是一种用于配置文件的人可读的数据序列化语言，可理解成是一种存储数据的文件格式，类似json和xml。 通常用于配置文件，如 R Markdown 文档的元数据头部。</a:t>
            </a:r>
          </a:p>
          <a:p>
            <a:pPr lvl="0"/>
            <a:r>
              <a:rPr/>
              <a:t>3.4.2 .rmd文档结构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3.4.1 YAML</a:t>
            </a:r>
          </a:p>
        </p:txBody>
      </p:sp>
      <p:pic>
        <p:nvPicPr>
          <p:cNvPr descr="fig:  figs/fig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7823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YAML、JSON和XML的主要特点和区别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3.4.2 .rmd文档结构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YAML文档元数据与设置</a:t>
            </a:r>
          </a:p>
          <a:p>
            <a:pPr lvl="0"/>
            <a:r>
              <a:rPr/>
              <a:t>普通文本使用Markdown语法</a:t>
            </a:r>
          </a:p>
          <a:p>
            <a:pPr lvl="0"/>
            <a:r>
              <a:rPr/>
              <a:t>插入R代码块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3.4.2 .rmd文档结构</a:t>
            </a:r>
          </a:p>
        </p:txBody>
      </p:sp>
      <p:pic>
        <p:nvPicPr>
          <p:cNvPr descr="fig:  figs/fig2struct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193800"/>
            <a:ext cx="3263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 markdown文档结构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3.5 文档编译</a:t>
            </a:r>
          </a:p>
        </p:txBody>
      </p:sp>
      <p:pic>
        <p:nvPicPr>
          <p:cNvPr descr="fig:  figs/fig4pand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193800"/>
            <a:ext cx="6057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编译文档过程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3.5.1 R Markdown → Markdown（通过knitr）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knitr包的作用</a:t>
            </a:r>
            <a:r>
              <a:rPr/>
              <a:t>：</a:t>
            </a:r>
            <a:r>
              <a:rPr>
                <a:latin typeface="Courier"/>
              </a:rPr>
              <a:t>knitr</a:t>
            </a:r>
            <a:r>
              <a:rPr/>
              <a:t>将R代码块从R Markdown文档中提取，并在R环境执行。</a:t>
            </a:r>
          </a:p>
          <a:p>
            <a:pPr lvl="0"/>
            <a:r>
              <a:rPr b="1"/>
              <a:t>代码执行</a:t>
            </a:r>
            <a:r>
              <a:rPr/>
              <a:t>：</a:t>
            </a:r>
            <a:r>
              <a:rPr>
                <a:latin typeface="Courier"/>
              </a:rPr>
              <a:t>knitr</a:t>
            </a:r>
            <a:r>
              <a:rPr/>
              <a:t>执行R代码块，输出结果及可能的错误或警告信息插入到Markdown文本。</a:t>
            </a:r>
          </a:p>
          <a:p>
            <a:pPr lvl="0"/>
            <a:r>
              <a:rPr b="1"/>
              <a:t>生成Markdown文件</a:t>
            </a:r>
            <a:r>
              <a:rPr/>
              <a:t>：执行完R代码后，</a:t>
            </a:r>
            <a:r>
              <a:rPr>
                <a:latin typeface="Courier"/>
              </a:rPr>
              <a:t>knitr</a:t>
            </a:r>
            <a:r>
              <a:rPr/>
              <a:t>生成Markdown文件，包含原始文档内容和代码结果。</a:t>
            </a:r>
          </a:p>
          <a:p>
            <a:pPr lvl="0"/>
            <a:r>
              <a:rPr b="1"/>
              <a:t>自定义选项</a:t>
            </a:r>
            <a:r>
              <a:rPr/>
              <a:t>：</a:t>
            </a:r>
            <a:r>
              <a:rPr>
                <a:latin typeface="Courier"/>
              </a:rPr>
              <a:t>knitr::opts_chunk$set()</a:t>
            </a:r>
            <a:r>
              <a:rPr/>
              <a:t>设置代码块选项，如隐藏代码、设置警告和消息的显示等。</a:t>
            </a:r>
          </a:p>
          <a:p>
            <a:pPr lvl="0"/>
            <a:r>
              <a:rPr/>
              <a:t>点击</a:t>
            </a:r>
            <a:r>
              <a:rPr b="1"/>
              <a:t>Knit按钮</a:t>
            </a:r>
            <a:r>
              <a:rPr/>
              <a:t>等于调用</a:t>
            </a:r>
            <a:r>
              <a:rPr>
                <a:latin typeface="Courier"/>
              </a:rPr>
              <a:t>rmarkdown::render()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3.5.1 R Markdown → Markdown（通过knitr）</a:t>
            </a:r>
          </a:p>
        </p:txBody>
      </p:sp>
      <p:pic>
        <p:nvPicPr>
          <p:cNvPr descr="fig:  figs/fig3kn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Knit按键执行文档编译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3.5.2 Markdown → 多种格式（Pandoc）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Pandoc的作用</a:t>
            </a:r>
            <a:r>
              <a:rPr/>
              <a:t>：读取Markdown文件将其转换多种不同的文档格式。</a:t>
            </a:r>
          </a:p>
          <a:p>
            <a:pPr lvl="0"/>
            <a:r>
              <a:rPr b="1"/>
              <a:t>输出格式</a:t>
            </a:r>
            <a:r>
              <a:rPr/>
              <a:t>：在YAML指定输出格式，将Markdown文件转换成HTML、PDF、Word等格式。</a:t>
            </a:r>
          </a:p>
          <a:p>
            <a:pPr lvl="0"/>
            <a:r>
              <a:rPr b="1"/>
              <a:t>转换过程</a:t>
            </a:r>
            <a:r>
              <a:rPr/>
              <a:t>：Pandoc会读取Markdown文件，并根据指定的输出格式进行转换。</a:t>
            </a:r>
          </a:p>
          <a:p>
            <a:pPr lvl="0"/>
            <a:r>
              <a:rPr b="1"/>
              <a:t>自定义模板</a:t>
            </a:r>
            <a:r>
              <a:rPr/>
              <a:t>：用户可以自定义输出文档的样式和布局。</a:t>
            </a:r>
          </a:p>
          <a:p>
            <a:pPr lvl="0"/>
            <a:r>
              <a:rPr b="1"/>
              <a:t>转换参数</a:t>
            </a:r>
            <a:r>
              <a:rPr/>
              <a:t>：了丰富的命令行参数进行细致的控制。</a:t>
            </a:r>
          </a:p>
          <a:p>
            <a:pPr lvl="0"/>
            <a:r>
              <a:rPr b="1"/>
              <a:t>自动化编译</a:t>
            </a:r>
            <a:r>
              <a:rPr/>
              <a:t>：RStudio”Knit”按钮一键编译。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课程概览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markdown的基本概念</a:t>
            </a:r>
          </a:p>
          <a:p>
            <a:pPr lvl="0"/>
            <a:r>
              <a:rPr/>
              <a:t>rmarkdown使用方法</a:t>
            </a:r>
          </a:p>
          <a:p>
            <a:pPr lvl="0"/>
            <a:r>
              <a:rPr/>
              <a:t>案例实践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R Markdown语法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4.1 标题</a:t>
            </a:r>
          </a:p>
          <a:p>
            <a:pPr lvl="0"/>
            <a:r>
              <a:rPr/>
              <a:t>4.2 段落</a:t>
            </a:r>
          </a:p>
          <a:p>
            <a:pPr lvl="0"/>
            <a:r>
              <a:rPr/>
              <a:t>4.3 列表</a:t>
            </a:r>
          </a:p>
          <a:p>
            <a:pPr lvl="0"/>
            <a:r>
              <a:rPr/>
              <a:t>4.4 强调</a:t>
            </a:r>
          </a:p>
          <a:p>
            <a:pPr lvl="0"/>
            <a:r>
              <a:rPr/>
              <a:t>4.5 代码块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4.6 链接</a:t>
            </a:r>
          </a:p>
          <a:p>
            <a:pPr lvl="0"/>
            <a:r>
              <a:rPr/>
              <a:t>4.7 图片</a:t>
            </a:r>
          </a:p>
          <a:p>
            <a:pPr lvl="0"/>
            <a:r>
              <a:rPr/>
              <a:t>4.8 表格</a:t>
            </a:r>
          </a:p>
          <a:p>
            <a:pPr lvl="0"/>
            <a:r>
              <a:rPr/>
              <a:t>4.9 数学公式</a:t>
            </a:r>
          </a:p>
          <a:p>
            <a:pPr lvl="0"/>
            <a:r>
              <a:rPr/>
              <a:t>4.10 分页符和分割线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 标题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使用 </a:t>
            </a:r>
            <a:r>
              <a:rPr>
                <a:latin typeface="Courier"/>
              </a:rPr>
              <a:t>#</a:t>
            </a:r>
            <a:r>
              <a:rPr/>
              <a:t> 符号来定义标题，</a:t>
            </a:r>
            <a:r>
              <a:rPr>
                <a:latin typeface="Courier"/>
              </a:rPr>
              <a:t>#</a:t>
            </a:r>
            <a:r>
              <a:rPr/>
              <a:t> 的数量决定了标题的级别。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# 一级标题</a:t>
            </a:r>
            <a:br/>
            <a:r>
              <a:rPr>
                <a:solidFill>
                  <a:srgbClr val="06287E"/>
                </a:solidFill>
                <a:latin typeface="Courier"/>
              </a:rPr>
              <a:t>## 二级标题</a:t>
            </a:r>
            <a:br/>
            <a:r>
              <a:rPr>
                <a:solidFill>
                  <a:srgbClr val="06287E"/>
                </a:solidFill>
                <a:latin typeface="Courier"/>
              </a:rPr>
              <a:t>### 三级标题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 标题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下面为”临床试验药物A与药物B的疗效对比”的例子：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# 临床试验药物A与药物B的疗效对比</a:t>
            </a:r>
            <a:br/>
            <a:r>
              <a:rPr>
                <a:solidFill>
                  <a:srgbClr val="06287E"/>
                </a:solidFill>
                <a:latin typeface="Courier"/>
              </a:rPr>
              <a:t>## 摘要</a:t>
            </a:r>
            <a:br/>
            <a:r>
              <a:rPr>
                <a:latin typeface="Courier"/>
              </a:rPr>
              <a:t>  本研究旨在比较药物A和药物B在治疗某种疾病上的疗效。通过对临床试验数据的分析，我们得出了以下结论...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## 数据和方法</a:t>
            </a:r>
            <a:br/>
            <a:r>
              <a:rPr>
                <a:solidFill>
                  <a:srgbClr val="06287E"/>
                </a:solidFill>
                <a:latin typeface="Courier"/>
              </a:rPr>
              <a:t>### 数据来源</a:t>
            </a:r>
            <a:br/>
            <a:r>
              <a:rPr>
                <a:solidFill>
                  <a:srgbClr val="06287E"/>
                </a:solidFill>
                <a:latin typeface="Courier"/>
              </a:rPr>
              <a:t>#### 基本信息</a:t>
            </a:r>
            <a:br/>
            <a:r>
              <a:rPr>
                <a:solidFill>
                  <a:srgbClr val="06287E"/>
                </a:solidFill>
                <a:latin typeface="Courier"/>
              </a:rPr>
              <a:t>#### 基线病情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 段落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两个空格加回车</a:t>
            </a:r>
          </a:p>
          <a:p>
            <a:pPr lvl="0" indent="0" marL="0">
              <a:buNone/>
            </a:pPr>
            <a:r>
              <a:rPr/>
              <a:t>在一行的末尾加上两个空格，然后敲回车。Markdown会将两个空格转换为一个换行。</a:t>
            </a:r>
          </a:p>
          <a:p>
            <a:pPr lvl="0" indent="0" marL="0">
              <a:buNone/>
            </a:pPr>
            <a:r>
              <a:rPr b="1"/>
              <a:t>示例：</a:t>
            </a:r>
          </a:p>
          <a:p>
            <a:pPr lvl="0" indent="0" marL="0">
              <a:buNone/>
            </a:pPr>
            <a:r>
              <a:rPr/>
              <a:t>这是第一行。</a:t>
            </a:r>
            <a:r>
              <a:rPr i="1"/>
              <a:t>空格</a:t>
            </a:r>
            <a:r>
              <a:rPr/>
              <a:t> </a:t>
            </a:r>
            <a:r>
              <a:rPr i="1"/>
              <a:t>空格</a:t>
            </a:r>
            <a:r>
              <a:rPr/>
              <a:t> </a:t>
            </a:r>
            <a:r>
              <a:rPr i="1"/>
              <a:t>回车</a:t>
            </a:r>
            <a:r>
              <a:rPr/>
              <a:t> 这是第二行。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 段落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使用HTML的</a:t>
            </a:r>
            <a:r>
              <a:rPr b="1">
                <a:latin typeface="Courier"/>
              </a:rPr>
              <a:t>&lt;br&gt;</a:t>
            </a:r>
            <a:r>
              <a:rPr b="1"/>
              <a:t>标签</a:t>
            </a:r>
          </a:p>
          <a:p>
            <a:pPr lvl="0" indent="0" marL="0">
              <a:buNone/>
            </a:pPr>
            <a:r>
              <a:rPr/>
              <a:t>在需要换行的地方使用</a:t>
            </a:r>
            <a:r>
              <a:rPr>
                <a:latin typeface="Courier"/>
              </a:rPr>
              <a:t>&lt;br&gt;</a:t>
            </a:r>
            <a:r>
              <a:rPr/>
              <a:t>标签。</a:t>
            </a:r>
          </a:p>
          <a:p>
            <a:pPr lvl="0" indent="0" marL="0">
              <a:buNone/>
            </a:pPr>
            <a:r>
              <a:rPr b="1"/>
              <a:t>示例：</a:t>
            </a:r>
          </a:p>
          <a:p>
            <a:pPr lvl="0" indent="0" marL="0">
              <a:buNone/>
            </a:pPr>
            <a:r>
              <a:rPr/>
              <a:t>这是第一行。&lt;br&gt; 这是第二行。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 段落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段落换行</a:t>
            </a:r>
          </a:p>
          <a:p>
            <a:pPr lvl="0" indent="0" marL="0">
              <a:buNone/>
            </a:pPr>
            <a:r>
              <a:rPr/>
              <a:t>如果你想开始一个新的段落，只需要在两行文本之间留出一个空行。</a:t>
            </a:r>
          </a:p>
          <a:p>
            <a:pPr lvl="0" indent="0" marL="0">
              <a:buNone/>
            </a:pPr>
            <a:r>
              <a:rPr b="1"/>
              <a:t>示例：</a:t>
            </a:r>
          </a:p>
          <a:p>
            <a:pPr lvl="0" indent="0">
              <a:buNone/>
            </a:pPr>
            <a:r>
              <a:rPr>
                <a:latin typeface="Courier"/>
              </a:rPr>
              <a:t>这是一个段落。</a:t>
            </a:r>
            <a:br/>
            <a:br/>
            <a:r>
              <a:rPr>
                <a:latin typeface="Courier"/>
              </a:rPr>
              <a:t>这是另一个段落。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4.2.2 代码块中的换行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在代码块中，通常不需要做特殊处理，因为代码块内的换行会被保留。</a:t>
            </a:r>
          </a:p>
          <a:p>
            <a:pPr lvl="0" indent="0" marL="0">
              <a:buNone/>
            </a:pPr>
            <a:r>
              <a:rPr b="1"/>
              <a:t>示例：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这是一个R代码块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"这是第一行输出。"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这会在控制台输出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"这是第一行输出。"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"这是第二行输出。"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这也会在控制台输出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"这是第二行输出。"</a:t>
            </a:r>
          </a:p>
          <a:p>
            <a:pPr lvl="0" indent="0" marL="0">
              <a:buNone/>
            </a:pPr>
            <a:r>
              <a:rPr/>
              <a:t>这两行print语句会在控制台输出时各自占据一行。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4.2.3 段落或换行的注意事项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在R Markdown的普通文本，连续空格在渲染时通常会被转换成一个空格。如需创建空格效果，可能要用非断行空格（</a:t>
            </a:r>
            <a:r>
              <a:rPr>
                <a:latin typeface="Courier"/>
              </a:rPr>
              <a:t>&amp;nbsp;</a:t>
            </a:r>
            <a:r>
              <a:rPr/>
              <a:t>）或者HTML标签。</a:t>
            </a:r>
          </a:p>
          <a:p>
            <a:pPr lvl="0"/>
            <a:r>
              <a:rPr/>
              <a:t>换行符（</a:t>
            </a:r>
            <a:r>
              <a:rPr>
                <a:latin typeface="Courier"/>
              </a:rPr>
              <a:t>\n</a:t>
            </a:r>
            <a:r>
              <a:rPr/>
              <a:t>）通常不会被识别为换行命令，所以不要使用</a:t>
            </a:r>
            <a:r>
              <a:rPr>
                <a:latin typeface="Courier"/>
              </a:rPr>
              <a:t>\n</a:t>
            </a:r>
            <a:r>
              <a:rPr/>
              <a:t>来换行。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4.3 列表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无序列表使用 </a:t>
            </a:r>
            <a:r>
              <a:rPr>
                <a:latin typeface="Courier"/>
              </a:rPr>
              <a:t>-</a:t>
            </a:r>
            <a:r>
              <a:rPr/>
              <a:t>、</a:t>
            </a:r>
            <a:r>
              <a:rPr>
                <a:latin typeface="Courier"/>
              </a:rPr>
              <a:t>*</a:t>
            </a:r>
            <a:r>
              <a:rPr/>
              <a:t> 或 </a:t>
            </a:r>
            <a:r>
              <a:rPr>
                <a:latin typeface="Courier"/>
              </a:rPr>
              <a:t>+</a:t>
            </a:r>
            <a:r>
              <a:rPr/>
              <a:t> 符号。</a:t>
            </a:r>
          </a:p>
          <a:p>
            <a:pPr lvl="0"/>
            <a:r>
              <a:rPr/>
              <a:t>有序列表使用数字加 </a:t>
            </a:r>
            <a:r>
              <a:rPr>
                <a:latin typeface="Courier"/>
              </a:rPr>
              <a:t>.</a:t>
            </a:r>
            <a:r>
              <a:rPr/>
              <a:t>。</a:t>
            </a:r>
          </a:p>
          <a:p>
            <a:pPr lvl="0"/>
            <a:r>
              <a:rPr/>
              <a:t>任务列表（GFM扩展）用</a:t>
            </a:r>
            <a:r>
              <a:rPr>
                <a:latin typeface="Courier"/>
              </a:rPr>
              <a:t>- [ ]</a:t>
            </a:r>
            <a:r>
              <a:rPr/>
              <a:t>或用</a:t>
            </a:r>
            <a:r>
              <a:rPr>
                <a:latin typeface="Courier"/>
              </a:rPr>
              <a:t>- [x]</a:t>
            </a:r>
            <a:r>
              <a:rPr/>
              <a:t>。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4.3.1 无序列表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公共卫生预防措施</a:t>
            </a:r>
          </a:p>
          <a:p>
            <a:pPr lvl="0"/>
            <a:r>
              <a:rPr b="1"/>
              <a:t>戴口罩：</a:t>
            </a:r>
            <a:r>
              <a:rPr/>
              <a:t>在公共场所和人群密集区域佩戴口罩，减少呼吸道传染病的传播。</a:t>
            </a:r>
          </a:p>
          <a:p>
            <a:pPr lvl="0"/>
            <a:r>
              <a:rPr b="1"/>
              <a:t>勤洗手：</a:t>
            </a:r>
            <a:r>
              <a:rPr/>
              <a:t>定期用肥皂和水洗手，或使用含酒精的手部消毒液。</a:t>
            </a:r>
          </a:p>
          <a:p>
            <a:pPr lvl="0"/>
            <a:r>
              <a:rPr b="1"/>
              <a:t>保持社交距离：</a:t>
            </a:r>
            <a:r>
              <a:rPr/>
              <a:t>与他人保持至少1米的距离，减少接触传播的风险。</a:t>
            </a:r>
          </a:p>
          <a:p>
            <a:pPr lvl="0"/>
            <a:r>
              <a:rPr b="1"/>
              <a:t>避免聚集：</a:t>
            </a:r>
            <a:r>
              <a:rPr/>
              <a:t>减少参加大型聚会和活动的次数，降低感染风险。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2.1什么是Markdown</a:t>
            </a:r>
          </a:p>
          <a:p>
            <a:pPr lvl="0"/>
            <a:r>
              <a:rPr/>
              <a:t>2.2 Markdown的优势</a:t>
            </a:r>
          </a:p>
          <a:p>
            <a:pPr lvl="0"/>
            <a:r>
              <a:rPr/>
              <a:t>2.3 类似Markdown的工具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4.3.2 有序列表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临床试验阶段</a:t>
            </a:r>
          </a:p>
          <a:p>
            <a:pPr lvl="0" indent="-342900" marL="342900">
              <a:buAutoNum type="arabicPeriod"/>
            </a:pPr>
            <a:r>
              <a:rPr b="1"/>
              <a:t>预备阶段</a:t>
            </a:r>
            <a:r>
              <a:rPr/>
              <a:t>：设计试验方案，确定研究对象、干预措施、样本量等。</a:t>
            </a:r>
          </a:p>
          <a:p>
            <a:pPr lvl="0" indent="-342900" marL="342900">
              <a:buAutoNum type="arabicPeriod"/>
            </a:pPr>
            <a:r>
              <a:rPr b="1"/>
              <a:t>招募阶段</a:t>
            </a:r>
            <a:r>
              <a:rPr/>
              <a:t>：按照试验方案招募受试者，并进行基线评估。</a:t>
            </a:r>
          </a:p>
          <a:p>
            <a:pPr lvl="0" indent="-342900" marL="342900">
              <a:buAutoNum type="arabicPeriod"/>
            </a:pPr>
            <a:r>
              <a:rPr b="1"/>
              <a:t>干预阶段</a:t>
            </a:r>
            <a:r>
              <a:rPr/>
              <a:t>：对受试者实施干预措施，并记录相关数据。</a:t>
            </a:r>
          </a:p>
          <a:p>
            <a:pPr lvl="0" indent="-342900" marL="342900">
              <a:buAutoNum type="arabicPeriod"/>
            </a:pPr>
            <a:r>
              <a:rPr b="1"/>
              <a:t>随访阶段</a:t>
            </a:r>
            <a:r>
              <a:rPr/>
              <a:t>：按照试验方案对受试者进行随访，收集干预后的数据。</a:t>
            </a:r>
          </a:p>
          <a:p>
            <a:pPr lvl="0" indent="-342900" marL="342900">
              <a:buAutoNum type="arabicPeriod"/>
            </a:pPr>
            <a:r>
              <a:rPr b="1"/>
              <a:t>数据分析与报告</a:t>
            </a:r>
            <a:r>
              <a:rPr/>
              <a:t>：对收集到的数据进行统计分析，撰写研究报告或论文。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4.3.3 任务列表（GFM扩展）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扩展语法GFM（GitHub Flavored Markdown）是GitHub在标准Markdown语法基础上扩展的一系列语法特性，它为开发者提供了更丰富的文本表达方式。GFM支持任务列表（Task Lists）的语法，可用</a:t>
            </a:r>
            <a:r>
              <a:rPr>
                <a:latin typeface="Courier"/>
              </a:rPr>
              <a:t>- [ ]</a:t>
            </a:r>
            <a:r>
              <a:rPr/>
              <a:t>表示一个未完成的任务，使用</a:t>
            </a:r>
            <a:r>
              <a:rPr>
                <a:latin typeface="Courier"/>
              </a:rPr>
              <a:t>- [x]</a:t>
            </a:r>
            <a:r>
              <a:rPr/>
              <a:t>表示一个已完成的任务。例如：</a:t>
            </a:r>
          </a:p>
          <a:p>
            <a:pPr lvl="0" indent="0" marL="0">
              <a:buNone/>
            </a:pPr>
            <a:r>
              <a:rPr b="1"/>
              <a:t>公共卫生应急响应计划</a:t>
            </a:r>
          </a:p>
          <a:p>
            <a:pPr lvl="0"/>
            <a:r>
              <a:rPr/>
              <a:t>☒ 设立应急响应小组，明确职责和分工。</a:t>
            </a:r>
          </a:p>
          <a:p>
            <a:pPr lvl="0"/>
            <a:r>
              <a:rPr/>
              <a:t>☐ 开展应急演练，检验预案的可行性和有效性。</a:t>
            </a:r>
          </a:p>
          <a:p>
            <a:pPr lvl="0" indent="0" marL="0">
              <a:buNone/>
            </a:pPr>
            <a:r>
              <a:rPr/>
              <a:t>已经完成用</a:t>
            </a:r>
            <a:r>
              <a:rPr>
                <a:latin typeface="Courier"/>
              </a:rPr>
              <a:t>- [x]</a:t>
            </a:r>
            <a:r>
              <a:rPr/>
              <a:t>表示、尚未完成用</a:t>
            </a:r>
            <a:r>
              <a:rPr>
                <a:latin typeface="Courier"/>
              </a:rPr>
              <a:t>- [ ]</a:t>
            </a:r>
            <a:r>
              <a:rPr/>
              <a:t>表示。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4.4 强调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粗体文本使用 </a:t>
            </a:r>
            <a:r>
              <a:rPr>
                <a:latin typeface="Courier"/>
              </a:rPr>
              <a:t>**</a:t>
            </a:r>
            <a:r>
              <a:rPr/>
              <a:t> 或 </a:t>
            </a:r>
            <a:r>
              <a:rPr>
                <a:latin typeface="Courier"/>
              </a:rPr>
              <a:t>__</a:t>
            </a:r>
            <a:r>
              <a:rPr/>
              <a:t>。</a:t>
            </a:r>
          </a:p>
          <a:p>
            <a:pPr lvl="0"/>
            <a:r>
              <a:rPr/>
              <a:t>斜体文本使用 </a:t>
            </a:r>
            <a:r>
              <a:rPr>
                <a:latin typeface="Courier"/>
              </a:rPr>
              <a:t>*</a:t>
            </a:r>
            <a:r>
              <a:rPr/>
              <a:t> 或 </a:t>
            </a:r>
            <a:r>
              <a:rPr>
                <a:latin typeface="Courier"/>
              </a:rPr>
              <a:t>_</a:t>
            </a:r>
            <a:r>
              <a:rPr/>
              <a:t>。</a:t>
            </a:r>
          </a:p>
          <a:p>
            <a:pPr lvl="0" indent="0" marL="0">
              <a:buNone/>
            </a:pPr>
            <a:r>
              <a:rPr/>
              <a:t>  </a:t>
            </a:r>
            <a:r>
              <a:rPr b="1"/>
              <a:t>新药A在治疗高血压方面的疗效显著</a:t>
            </a:r>
            <a:r>
              <a:rPr/>
              <a:t>。通过一项为期12周的临床试验，我们发现使用新药A治疗的高血压患者，其血压控制率达到了</a:t>
            </a:r>
            <a:r>
              <a:rPr i="1"/>
              <a:t>85%</a:t>
            </a:r>
            <a:r>
              <a:rPr/>
              <a:t>。与此同时，</a:t>
            </a:r>
            <a:r>
              <a:rPr i="1"/>
              <a:t>患者的生活质量也得到了显著提升</a:t>
            </a:r>
            <a:r>
              <a:rPr/>
              <a:t>。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4.5 代码块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在R Markdown中，代码块是用来嵌入可执行代码的重要部分。这些代码块可以是R代码、Python代码、SQL查询等，取决于你选择的文档引擎和内核。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4.5.1 使用方法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Markdown中可用三个反引号（```）来创建一个代码块，并在第一行的反引号后指定代码语言（如</a:t>
            </a:r>
            <a:r>
              <a:rPr>
                <a:latin typeface="Courier"/>
              </a:rPr>
              <a:t>r</a:t>
            </a:r>
            <a:r>
              <a:rPr/>
              <a:t>、</a:t>
            </a:r>
            <a:r>
              <a:rPr>
                <a:latin typeface="Courier"/>
              </a:rPr>
              <a:t>python</a:t>
            </a:r>
            <a:r>
              <a:rPr/>
              <a:t>、</a:t>
            </a:r>
            <a:r>
              <a:rPr>
                <a:latin typeface="Courier"/>
              </a:rPr>
              <a:t>sql</a:t>
            </a:r>
            <a:r>
              <a:rPr/>
              <a:t>等），以便进行语法高亮。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示例：Python代码块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4.5.2 代码块属性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RMarkdown代码块设置不同参数来控制代码的执行和输出：</a:t>
            </a:r>
          </a:p>
          <a:p>
            <a:pPr lvl="0"/>
            <a:r>
              <a:rPr>
                <a:latin typeface="Courier"/>
              </a:rPr>
              <a:t>echo</a:t>
            </a:r>
            <a:r>
              <a:rPr/>
              <a:t>：控制代码是否显示在文档中。</a:t>
            </a:r>
          </a:p>
          <a:p>
            <a:pPr lvl="0"/>
            <a:r>
              <a:rPr>
                <a:latin typeface="Courier"/>
              </a:rPr>
              <a:t>eval</a:t>
            </a:r>
            <a:r>
              <a:rPr/>
              <a:t>：决定代码是否被执行。</a:t>
            </a:r>
          </a:p>
          <a:p>
            <a:pPr lvl="0"/>
            <a:r>
              <a:rPr>
                <a:latin typeface="Courier"/>
              </a:rPr>
              <a:t>results</a:t>
            </a:r>
            <a:r>
              <a:rPr/>
              <a:t>：设置执行结果的显示方式。</a:t>
            </a:r>
          </a:p>
          <a:p>
            <a:pPr lvl="0"/>
            <a:r>
              <a:rPr>
                <a:latin typeface="Courier"/>
              </a:rPr>
              <a:t>warning</a:t>
            </a:r>
            <a:r>
              <a:rPr/>
              <a:t>、</a:t>
            </a:r>
            <a:r>
              <a:rPr>
                <a:latin typeface="Courier"/>
              </a:rPr>
              <a:t>message</a:t>
            </a:r>
            <a:r>
              <a:rPr/>
              <a:t>、</a:t>
            </a:r>
            <a:r>
              <a:rPr>
                <a:latin typeface="Courier"/>
              </a:rPr>
              <a:t>error</a:t>
            </a:r>
            <a:r>
              <a:rPr/>
              <a:t>：分别控制警告、消息和错误信息的显示。</a:t>
            </a:r>
          </a:p>
          <a:p>
            <a:pPr lvl="0"/>
            <a:r>
              <a:rPr>
                <a:latin typeface="Courier"/>
              </a:rPr>
              <a:t>cache</a:t>
            </a:r>
            <a:r>
              <a:rPr/>
              <a:t>：允许代码块的结果被缓存，以提升性能。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4.5.3 R 代码执行与输出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在 R Markdown 文档中，可以直接嵌入 R 代码，并展示其输出。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隐藏代码（echo=FALSE）和消息（message=FALSE）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</a:t>
            </a:r>
          </a:p>
          <a:p>
            <a:pPr lvl="0" indent="0" marL="0">
              <a:buNone/>
            </a:pPr>
            <a:r>
              <a:rPr/>
              <a:t>例子中，</a:t>
            </a:r>
            <a:r>
              <a:rPr>
                <a:latin typeface="Courier"/>
              </a:rPr>
              <a:t>echo=FALSE</a:t>
            </a:r>
            <a:r>
              <a:rPr/>
              <a:t> 表示不显示代码本身，</a:t>
            </a:r>
            <a:r>
              <a:rPr>
                <a:latin typeface="Courier"/>
              </a:rPr>
              <a:t>message=FALSE</a:t>
            </a:r>
            <a:r>
              <a:rPr/>
              <a:t> 表示不显示 R 运行时的消息。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4.6 链接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创建超链接的基本语法是使用方括号</a:t>
            </a:r>
            <a:r>
              <a:rPr>
                <a:latin typeface="Courier"/>
              </a:rPr>
              <a:t>[]</a:t>
            </a:r>
            <a:r>
              <a:rPr/>
              <a:t>包围链接文本，紧接着使用圆括号</a:t>
            </a:r>
            <a:r>
              <a:rPr>
                <a:latin typeface="Courier"/>
              </a:rPr>
              <a:t>()</a:t>
            </a:r>
            <a:r>
              <a:rPr/>
              <a:t>包围链接地址。</a:t>
            </a:r>
          </a:p>
          <a:p>
            <a:pPr lvl="0" indent="0" marL="0">
              <a:buNone/>
            </a:pPr>
            <a:r>
              <a:rPr/>
              <a:t>假设我们正在撰写一篇关于”新冠病毒疫苗接种效果分析”的R Markdown文档，并想引用世界卫生组织（WHO）发布的最新报告。我们可以使用以下语法来创建一个链接：</a:t>
            </a:r>
          </a:p>
          <a:p>
            <a:pPr lvl="0" indent="0">
              <a:buNone/>
            </a:pPr>
            <a:r>
              <a:rPr>
                <a:latin typeface="Courier"/>
              </a:rPr>
              <a:t>根据</a:t>
            </a:r>
            <a:r>
              <a:rPr i="1">
                <a:solidFill>
                  <a:srgbClr val="60A0B0"/>
                </a:solidFill>
                <a:latin typeface="Courier"/>
              </a:rPr>
              <a:t>[</a:t>
            </a:r>
            <a:r>
              <a:rPr>
                <a:solidFill>
                  <a:srgbClr val="007020"/>
                </a:solidFill>
                <a:latin typeface="Courier"/>
              </a:rPr>
              <a:t>世界卫生组织（WHO）的最新报告</a:t>
            </a:r>
            <a:r>
              <a:rPr i="1">
                <a:solidFill>
                  <a:srgbClr val="60A0B0"/>
                </a:solidFill>
                <a:latin typeface="Courier"/>
              </a:rPr>
              <a:t>](https://www.who.int/publications/m/item/weekly-epidemiological-update---23-august-2023)</a:t>
            </a:r>
            <a:r>
              <a:rPr>
                <a:latin typeface="Courier"/>
              </a:rPr>
              <a:t>，新冠病毒疫苗的接种效果在不同人群中有所差异。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4.7 图片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在R Markdown中，图片的插入同样和链接类似，非常简单且直观。</a:t>
            </a:r>
          </a:p>
          <a:p>
            <a:pPr lvl="0" indent="0" marL="0">
              <a:buNone/>
            </a:pPr>
            <a:r>
              <a:rPr/>
              <a:t>图片可能用于展示网络或本地图像、数据可视化结果、流程图等。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2.1什么是Markdown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Markdown 是一种</a:t>
            </a:r>
            <a:r>
              <a:rPr b="1"/>
              <a:t>轻量级标记语言</a:t>
            </a:r>
          </a:p>
          <a:p>
            <a:pPr lvl="0"/>
            <a:r>
              <a:rPr/>
              <a:t>发明之初旨在简化HTML内容的书写方式</a:t>
            </a:r>
          </a:p>
          <a:p>
            <a:pPr lvl="0"/>
            <a:r>
              <a:rPr/>
              <a:t>2004 年由约翰·格鲁伯（John Gruber）创建</a:t>
            </a:r>
          </a:p>
          <a:p>
            <a:pPr lvl="0"/>
            <a:r>
              <a:rPr/>
              <a:t>可导出</a:t>
            </a:r>
            <a:r>
              <a:rPr i="1"/>
              <a:t>HTML、Word、图像、PDF、Epub</a:t>
            </a:r>
            <a:r>
              <a:rPr/>
              <a:t> 等格式</a:t>
            </a:r>
          </a:p>
          <a:p>
            <a:pPr lvl="0"/>
            <a:r>
              <a:rPr/>
              <a:t>文档后缀为 </a:t>
            </a:r>
            <a:r>
              <a:rPr i="1"/>
              <a:t>.md, .markdown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4.7.1 插入网络图片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如果有一个图片的有效网络连接（即图片的URL），可以直接使用以下语法来插入它：</a:t>
            </a:r>
          </a:p>
          <a:p>
            <a:pPr lvl="0" indent="0">
              <a:buNone/>
            </a:pPr>
            <a:r>
              <a:rPr b="1">
                <a:solidFill>
                  <a:srgbClr val="FF0000"/>
                </a:solidFill>
                <a:latin typeface="Courier"/>
              </a:rPr>
              <a:t>![图片说明](图片URL)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4.7.2 插入本地图片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如果有一个保存在本地文件夹中的图片，可以使用相对路径或绝对路径来引用它，但推荐使用相对路径。</a:t>
            </a:r>
          </a:p>
          <a:p>
            <a:pPr lvl="0" indent="0" marL="0">
              <a:buNone/>
            </a:pPr>
            <a:r>
              <a:rPr/>
              <a:t>相对路径是相对于你的R Markdown文件所在的位置的路径。例如，如果你的R Markdown文件在</a:t>
            </a:r>
            <a:r>
              <a:rPr>
                <a:latin typeface="Courier"/>
              </a:rPr>
              <a:t>C:/Users/YourName/Documents/Project</a:t>
            </a:r>
            <a:r>
              <a:rPr/>
              <a:t>文件夹中，而你的图片在</a:t>
            </a:r>
            <a:r>
              <a:rPr>
                <a:latin typeface="Courier"/>
              </a:rPr>
              <a:t>C:/Users/YourName/Documents/Project/Images</a:t>
            </a:r>
            <a:r>
              <a:rPr/>
              <a:t>文件夹中，那么你可以使用以下语法来插入图片：</a:t>
            </a:r>
          </a:p>
          <a:p>
            <a:pPr lvl="0" indent="0">
              <a:buNone/>
            </a:pPr>
            <a:r>
              <a:rPr b="1">
                <a:solidFill>
                  <a:srgbClr val="FF0000"/>
                </a:solidFill>
                <a:latin typeface="Courier"/>
              </a:rPr>
              <a:t>![图片说明](Images/your-image.png)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4.7.3 插入R代码块生成的图片 | </a:t>
            </a:r>
            <a:r>
              <a:rPr b="1"/>
              <a:t>疾病防控案例：传染病监测数据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(ggplot2);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  <a:br/>
            <a:r>
              <a:rPr>
                <a:latin typeface="Courier"/>
              </a:rPr>
              <a:t>daily_cases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from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"2023-01-01"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"2023-12-31"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"day"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Cases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rpois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  </a:t>
            </a:r>
            <a:br/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daily_cases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Date,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daily_cases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Cases,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'l'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"日期"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"新增病例数"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"某种传染病每日新增病例数"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附件_输出ppt结果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daily_cases,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Date,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Cases))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scale_x_date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 month"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date_labels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"%Y-%B"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"某种传染病每日新增病例数"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"日期"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"新增病例数"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theme_minimal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附件_输出ppt结果_files/figure-pptx/unnamed-chunk-4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4.7.3 插入R代码块生成的图片 |</a:t>
            </a:r>
            <a:r>
              <a:rPr b="1"/>
              <a:t>临床案例：治疗方法对患者生存率的影响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treatment_data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Treatment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"Treatment 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"Treatment B"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"Control"</a:t>
            </a:r>
            <a:r>
              <a:rPr>
                <a:latin typeface="Courier"/>
              </a:rPr>
              <a:t>)),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SurvivalRate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0.80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(treatment_data,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Treatment,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SurvivalRate))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"identity"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"darkorange"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"Effect of Treatment on Patient Survival Rate"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"Treatment"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"Survival Rate"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theme_minimal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附件_输出ppt结果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4.7.3 插入R代码块生成的图片 |</a:t>
            </a:r>
            <a:r>
              <a:rPr b="1"/>
              <a:t>使用ggplot2 包创建甘特图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(ggplot2);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  <a:br/>
            <a:r>
              <a:rPr>
                <a:latin typeface="Courier"/>
              </a:rPr>
              <a:t>activities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Activity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"数据收集与整理"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"数据分析"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"结果整理与报告撰写"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"项目总结与建议提出"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"2024-07-01"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"2024-08-01"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"2025-01-01"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"2025-04-01"</a:t>
            </a:r>
            <a:r>
              <a:rPr>
                <a:latin typeface="Courier"/>
              </a:rPr>
              <a:t>)),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End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"2024-12-31"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"2024-12-31"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"2025-03-31"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"2025-06-30"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activities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activities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Activity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(Activity, </a:t>
            </a:r>
            <a:r>
              <a:rPr>
                <a:solidFill>
                  <a:srgbClr val="7D9029"/>
                </a:solidFill>
                <a:latin typeface="Courier"/>
              </a:rPr>
              <a:t>levels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unique</a:t>
            </a:r>
            <a:r>
              <a:rPr>
                <a:latin typeface="Courier"/>
              </a:rPr>
              <a:t>(Activity)[</a:t>
            </a:r>
            <a:r>
              <a:rPr>
                <a:solidFill>
                  <a:srgbClr val="06287E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(Start, </a:t>
            </a:r>
            <a:r>
              <a:rPr>
                <a:solidFill>
                  <a:srgbClr val="7D9029"/>
                </a:solidFill>
                <a:latin typeface="Courier"/>
              </a:rPr>
              <a:t>decreasing =</a:t>
            </a:r>
            <a:r>
              <a:rPr>
                <a:latin typeface="Courier"/>
              </a:rPr>
              <a:t> T)]))</a:t>
            </a:r>
            <a:br/>
            <a:br/>
            <a:r>
              <a:rPr>
                <a:latin typeface="Courier"/>
              </a:rPr>
              <a:t>gantt_chart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(activities,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Start, </a:t>
            </a:r>
            <a:r>
              <a:rPr>
                <a:solidFill>
                  <a:srgbClr val="7D9029"/>
                </a:solidFill>
                <a:latin typeface="Courier"/>
              </a:rPr>
              <a:t>xend =</a:t>
            </a:r>
            <a:r>
              <a:rPr>
                <a:latin typeface="Courier"/>
              </a:rPr>
              <a:t> End,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Activity))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geom_segment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Activity),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绘制活动条形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scale_x_date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 months"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date_labels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"%Y-%m"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设置X轴日期格式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theme_minimal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使用简洁主题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"项目进度甘特图"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"日期"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"活动"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Using `size` aesthetic for lines was deprecated in ggplot2 3.4.0.
## ℹ Please use `linewidth` instead.
## This warning is displayed once every 8 hours.
## Call `lifecycle::last_lifecycle_warnings()` to see where this warning was
## generated.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(gantt_chart)</a:t>
            </a:r>
          </a:p>
        </p:txBody>
      </p:sp>
      <p:pic>
        <p:nvPicPr>
          <p:cNvPr descr="附件_输出ppt结果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4.7.4. 调整图片大小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虽然Markdown本身并不直接支持调整图片大小的功能，但可以通过添加</a:t>
            </a:r>
            <a:r>
              <a:rPr>
                <a:latin typeface="Courier"/>
              </a:rPr>
              <a:t>fig.width</a:t>
            </a:r>
            <a:r>
              <a:rPr/>
              <a:t>和</a:t>
            </a:r>
            <a:r>
              <a:rPr>
                <a:latin typeface="Courier"/>
              </a:rPr>
              <a:t>fig.height</a:t>
            </a:r>
            <a:r>
              <a:rPr/>
              <a:t>等属性，或者通过HTML标签来实现。</a:t>
            </a:r>
          </a:p>
          <a:p>
            <a:pPr lvl="0" indent="0" marL="0">
              <a:buNone/>
            </a:pPr>
            <a:r>
              <a:rPr b="1"/>
              <a:t>通过fig.x属性调整图片大小</a:t>
            </a:r>
            <a:r>
              <a:rPr/>
              <a:t> 如下是在R Markdown代码块中添加</a:t>
            </a:r>
            <a:r>
              <a:rPr>
                <a:latin typeface="Courier"/>
              </a:rPr>
              <a:t>fig.width</a:t>
            </a:r>
            <a:r>
              <a:rPr/>
              <a:t>和</a:t>
            </a:r>
            <a:r>
              <a:rPr>
                <a:latin typeface="Courier"/>
              </a:rPr>
              <a:t>fig.height</a:t>
            </a:r>
            <a:r>
              <a:rPr/>
              <a:t>这两个属性来调整图片大小。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4.7.4. 调整图片大小</a:t>
            </a:r>
          </a:p>
        </p:txBody>
      </p:sp>
      <p:pic>
        <p:nvPicPr>
          <p:cNvPr descr="附件_输出ppt结果_files/figure-pptx/treatment-survival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4.7.4. 调整图片大小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通过HTML标签调整图片大小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&lt;img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src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"Images/your-image.png"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alt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"图片说明"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style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"width:50%;height:auto;"</a:t>
            </a:r>
            <a:r>
              <a:rPr b="1">
                <a:solidFill>
                  <a:srgbClr val="007020"/>
                </a:solidFill>
                <a:latin typeface="Courier"/>
              </a:rPr>
              <a:t>&gt;</a:t>
            </a:r>
          </a:p>
          <a:p>
            <a:pPr lvl="0" indent="0" marL="0">
              <a:buNone/>
            </a:pPr>
            <a:r>
              <a:rPr/>
              <a:t>在这个示例中，</a:t>
            </a:r>
            <a:r>
              <a:rPr>
                <a:latin typeface="Courier"/>
              </a:rPr>
              <a:t>style="width:50%;height:auto;"</a:t>
            </a:r>
            <a:r>
              <a:rPr/>
              <a:t>用于设置图片的宽度为50%（相对于其容器的宽度），并自动调整高度以保持图片的原始比例。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4.8 表格 | 编写表格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可以在 R Markdown 中用 R 代码来直接定义、编写表格，或导入/生成表格。例如用管道符（|）和短横线（-）来定义一个简单的表格：</a:t>
            </a:r>
          </a:p>
          <a:p>
            <a:pPr lvl="0" indent="0">
              <a:buNone/>
            </a:pPr>
            <a:r>
              <a:rPr>
                <a:latin typeface="Courier"/>
              </a:rPr>
              <a:t>| 患者ID | 年龄 | 性别 | 诊断结果 | 治疗方法 |
|:------:|:----:|:----:|:--------:|:--------:|
|   1    |  25  |  男  |   癌症   |   手术   |
|   2    |  32  |  女  |  糖尿病  | 药物治疗 |
|   3    |  48  |  男  |  心脏病  | 搭桥手术 |
|   4    |  18  |  女  |   哮喘   |  吸入器  |
|   5    |  55  |  男  |   中风   | 物理治疗 |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2.2 Markdown的优势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优势点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描述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简单易学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文本标记，无需复杂标签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跨平台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多种系统和编辑器可用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可读性强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清晰明了，易于阅读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兼容性高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可转换为多种格式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纯文本格式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易于移植和版本控制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写作效率高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快速编写，减少排版时间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自定义性强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支持CSS样式自定义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社区支持丰富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教程和工具丰富，易于获取帮助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4.8 表格 | </a:t>
            </a:r>
            <a:r>
              <a:rPr b="1"/>
              <a:t>R代码生成表格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手动创建一个临床医学数据示例</a:t>
            </a:r>
            <a:br/>
            <a:r>
              <a:rPr>
                <a:latin typeface="Courier"/>
              </a:rPr>
              <a:t>clinical_data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患者</a:t>
            </a:r>
            <a:r>
              <a:rPr>
                <a:solidFill>
                  <a:srgbClr val="7D9029"/>
                </a:solidFill>
                <a:latin typeface="Courier"/>
              </a:rPr>
              <a:t>ID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年龄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55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性别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"男"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"女"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"男"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"女"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"男"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诊断结果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"癌症"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"糖尿病"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"心脏病"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"哮喘"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"中风"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治疗方法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"手术"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"药物治疗"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"搭桥手术"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"吸入器"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"物理治疗"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使用 knitr::kable() 函数来生成Markdown格式的表格</a:t>
            </a:r>
            <a:br/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(clinical_data, </a:t>
            </a:r>
            <a:r>
              <a:rPr>
                <a:solidFill>
                  <a:srgbClr val="7D9029"/>
                </a:solidFill>
                <a:latin typeface="Courier"/>
              </a:rPr>
              <a:t>caption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"临床患者数据（部分）"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format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"markdown"</a:t>
            </a:r>
            <a:r>
              <a:rPr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患者ID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诊断结果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治疗方法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男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癌症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手术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女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糖尿病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药物治疗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男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心脏病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搭桥手术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女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哮喘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吸入器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男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中风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物理治疗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临床患者数据（部分）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使用 knitr::kable() 函数来生成Markdown格式的表格。 knitr::kable() 是一个用于生成美观表格的函数，它将数据框(data.frame)或矩阵(matrix)转换为Markdown格式，使得表格在R Markdown文档中能够以整洁的格式呈现。caption 参数用于为表格添加标题。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4.8 表格 | </a:t>
            </a:r>
            <a:r>
              <a:rPr b="1"/>
              <a:t>R代码来导入表格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(readxl)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程辑包'readxl'是用R版本4.3.2 来建造的</a:t>
            </a:r>
          </a:p>
          <a:p>
            <a:pPr lvl="0" indent="0">
              <a:buNone/>
            </a:pPr>
            <a:r>
              <a:rPr>
                <a:latin typeface="Courier"/>
              </a:rPr>
              <a:t>Cars_excel_data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read_excel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"tables/Cars Data.xlsx"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New names:
## • `` -&gt; `...16`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(Cars_excel_data,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2 × 16
##    Make Model Type          Origin DriveTrain MSRP  Invoice EngineSize Cylinders
##   &lt;dbl&gt; &lt;chr&gt; &lt;chr&gt;         &lt;chr&gt;  &lt;chr&gt;      &lt;chr&gt;   &lt;dbl&gt;      &lt;dbl&gt;     &lt;dbl&gt;
## 1     2 Acura MDX           SUV    Asia       All     36945      33337       3.5
## 2     3 Acura RSX Type S 2… Sedan  Asia       Front   23820      21761       2  
## # ℹ 7 more variables: Horsepower &lt;dbl&gt;, MPG_City &lt;dbl&gt;, MPG_Highway &lt;dbl&gt;,
## #   Weight &lt;dbl&gt;, Wheelbase &lt;dbl&gt;, Length &lt;dbl&gt;, ...16 &lt;dbl&gt;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4.9 数学公式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GAM 的基本公式可以表示为： </a:t>
                </a:r>
                <a:r>
                  <a:rPr>
                    <a:latin typeface="Courier"/>
                  </a:rPr>
                  <a:t>g(E[Y|X]) = \alpha + f_1(x_1) + f_2(x_2) + \ldots + f_p(x_p)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X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其中：</a:t>
                </a:r>
              </a:p>
              <a:p>
                <a:pPr lvl="0"/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是响应变量（例如，某种疾病的发病率）。</a:t>
                </a:r>
              </a:p>
              <a:p>
                <a:pPr lvl="0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是预测变量（例如，年龄、性别、环境因素等）。</a:t>
                </a:r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⋅</m:t>
                        </m:r>
                      </m:e>
                    </m:d>
                  </m:oMath>
                </a14:m>
                <a:r>
                  <a:rPr/>
                  <a:t> 是连接函数，它定义了响应变量的期望值与模型预测值之间的关系。常见的连接函数包括恒等函数（用于线性回归）、对数函数（用于泊松回归）等。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 是平滑函数，它们捕获了响应变量与每个预测变量之间的非线性关系。这些平滑函数可以是任何形状，从而允许模型适应复杂的数据模式。</a:t>
                </a:r>
              </a:p>
              <a:p>
                <a:pPr lvl="0"/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是截距项。</a:t>
                </a:r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4.10 分页符和分割线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分页符</a:t>
            </a:r>
          </a:p>
          <a:p>
            <a:pPr lvl="0" indent="0" marL="0">
              <a:buNone/>
            </a:pPr>
            <a:r>
              <a:rPr/>
              <a:t>在 R Markdown 中，通常没有直接的分页符语法来强制在输出文档（如 PDF）中进行分页。但是，当生成 PDF 时，我们可能希望使用 LaTeX 的功能来实现分页。但是，请注意，这通常是在我们使用的特定 R Markdown 模板（如 pandoc 的 LaTeX 模板）中控制的，而不是直接在 R Markdown 文档中。</a:t>
            </a:r>
          </a:p>
          <a:p>
            <a:pPr lvl="0" indent="0" marL="0">
              <a:buNone/>
            </a:pPr>
            <a:r>
              <a:rPr/>
              <a:t>如果用像 bookdown 这样的R包来编写书籍或长文档，则可以使用 </a:t>
            </a:r>
            <a:r>
              <a:rPr>
                <a:latin typeface="Courier"/>
              </a:rPr>
              <a:t>\newpage</a:t>
            </a:r>
            <a:r>
              <a:rPr/>
              <a:t> 或 </a:t>
            </a:r>
            <a:r>
              <a:rPr>
                <a:latin typeface="Courier"/>
              </a:rPr>
              <a:t>\clearpage</a:t>
            </a:r>
            <a:r>
              <a:rPr/>
              <a:t> 在 LaTeX 输出中强制分页。</a:t>
            </a:r>
          </a:p>
          <a:p>
            <a:pPr lvl="0"/>
            <a:r>
              <a:rPr/>
              <a:t>分割线</a:t>
            </a:r>
          </a:p>
          <a:p>
            <a:pPr lvl="0" indent="0" marL="0">
              <a:buNone/>
            </a:pPr>
            <a:r>
              <a:rPr/>
              <a:t>用 HTML 或 Markdown 的语法来添加分割线。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4.11 导出文档与分享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RMarkdown 文件可导出为多种格式，包括 HTML、Word、PDF 等。</a:t>
            </a:r>
          </a:p>
          <a:p>
            <a:pPr lvl="0" indent="0" marL="0">
              <a:buNone/>
            </a:pPr>
            <a:r>
              <a:rPr b="1"/>
              <a:t>1.导出 HTML</a:t>
            </a:r>
          </a:p>
          <a:p>
            <a:pPr lvl="0" indent="0" marL="0">
              <a:buNone/>
            </a:pPr>
            <a:r>
              <a:rPr b="1"/>
              <a:t>确保指定输出格式为HTML</a:t>
            </a:r>
            <a:r>
              <a:rPr/>
              <a:t>：在文件的 YAML 头部中，设置 </a:t>
            </a:r>
            <a:r>
              <a:rPr>
                <a:latin typeface="Courier"/>
              </a:rPr>
              <a:t>output</a:t>
            </a:r>
            <a:r>
              <a:rPr/>
              <a:t> 为 </a:t>
            </a:r>
            <a:r>
              <a:rPr>
                <a:latin typeface="Courier"/>
              </a:rPr>
              <a:t>html_document</a:t>
            </a:r>
            <a:r>
              <a:rPr/>
              <a:t>。可以进一步定制输出选项，如选择主题、添加 CSS 样式等。</a:t>
            </a:r>
          </a:p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---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title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"RMarkdown 示例"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author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"你的名字"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date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"2024年5月22日"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html_document</a:t>
            </a:r>
            <a:br/>
            <a:r>
              <a:rPr>
                <a:solidFill>
                  <a:srgbClr val="BC7A00"/>
                </a:solidFill>
                <a:latin typeface="Courier"/>
              </a:rPr>
              <a:t>---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4.11 导出文档与分享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2.导出 HTML</a:t>
            </a:r>
          </a:p>
          <a:p>
            <a:pPr lvl="0" indent="0" marL="0">
              <a:buNone/>
            </a:pPr>
            <a:r>
              <a:rPr/>
              <a:t>可以点击 RStudio 工具栏上的 “Knit” 按钮（或使用快捷键 Ctrl + Shift + K），选择 “Knit to HTML”。这将生成一个 HTML 文件，在浏览器中打开。</a:t>
            </a:r>
          </a:p>
          <a:p>
            <a:pPr lvl="0" indent="0" marL="0">
              <a:buNone/>
            </a:pPr>
            <a:r>
              <a:rPr/>
              <a:t>或者，通过如下代码：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4.11 导出文档与分享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3.导出 Word</a:t>
            </a:r>
          </a:p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---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title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"RMarkdown 示例"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author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"你的名字"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date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"2024年5月22日"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word_document</a:t>
            </a:r>
            <a:br/>
            <a:r>
              <a:rPr>
                <a:solidFill>
                  <a:srgbClr val="BC7A00"/>
                </a:solidFill>
                <a:latin typeface="Courier"/>
              </a:rPr>
              <a:t>---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4.11 导出文档与分享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4.导出 PDF</a:t>
            </a:r>
          </a:p>
          <a:p>
            <a:pPr lvl="0" indent="0" marL="0">
              <a:buNone/>
            </a:pPr>
            <a:r>
              <a:rPr/>
              <a:t>要导出为 PDF，通常需要使用 </a:t>
            </a:r>
            <a:r>
              <a:rPr>
                <a:latin typeface="Courier"/>
              </a:rPr>
              <a:t>pdf_document</a:t>
            </a:r>
            <a:r>
              <a:rPr/>
              <a:t> 或 </a:t>
            </a:r>
            <a:r>
              <a:rPr>
                <a:latin typeface="Courier"/>
              </a:rPr>
              <a:t>latex_document</a:t>
            </a:r>
            <a:r>
              <a:rPr/>
              <a:t> 格式，并通过 LaTeX 编译器（如 pandoc 或 XeLaTeX）进行转换。</a:t>
            </a:r>
          </a:p>
          <a:p>
            <a:pPr lvl="0"/>
            <a:r>
              <a:rPr/>
              <a:t>(1)</a:t>
            </a:r>
            <a:r>
              <a:rPr b="1"/>
              <a:t>确保已安装 LaTeX 等编译器</a:t>
            </a:r>
            <a:r>
              <a:rPr/>
              <a:t>： LaTeX ，MiKTeX ，MacTeX 等。</a:t>
            </a:r>
          </a:p>
          <a:p>
            <a:pPr lvl="0"/>
            <a:r>
              <a:rPr/>
              <a:t>(2)</a:t>
            </a:r>
            <a:r>
              <a:rPr b="1"/>
              <a:t>修改输出格式</a:t>
            </a:r>
            <a:r>
              <a:rPr/>
              <a:t>：在 YAML 头部中，将 </a:t>
            </a:r>
            <a:r>
              <a:rPr>
                <a:latin typeface="Courier"/>
              </a:rPr>
              <a:t>output</a:t>
            </a:r>
            <a:r>
              <a:rPr/>
              <a:t> 设置为 </a:t>
            </a:r>
            <a:r>
              <a:rPr>
                <a:latin typeface="Courier"/>
              </a:rPr>
              <a:t>pdf_document</a:t>
            </a:r>
            <a:r>
              <a:rPr/>
              <a:t> 或 </a:t>
            </a:r>
            <a:r>
              <a:rPr>
                <a:latin typeface="Courier"/>
              </a:rPr>
              <a:t>latex_document</a:t>
            </a:r>
            <a:r>
              <a:rPr/>
              <a:t>。</a:t>
            </a:r>
          </a:p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---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title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"RMarkdown 示例"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author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"你的名字"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date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"2024年5月22日"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pdf_document</a:t>
            </a:r>
            <a:br/>
            <a:r>
              <a:rPr>
                <a:solidFill>
                  <a:srgbClr val="BC7A00"/>
                </a:solidFill>
                <a:latin typeface="Courier"/>
              </a:rPr>
              <a:t>---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4.11 导出文档与分享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5.导出其他格式</a:t>
            </a:r>
          </a:p>
          <a:p>
            <a:pPr lvl="0"/>
            <a:r>
              <a:rPr/>
              <a:t>PowerPoint（</a:t>
            </a:r>
            <a:r>
              <a:rPr>
                <a:latin typeface="Courier"/>
              </a:rPr>
              <a:t>powerpoint_presentation</a:t>
            </a:r>
            <a:r>
              <a:rPr/>
              <a:t>）</a:t>
            </a:r>
          </a:p>
          <a:p>
            <a:pPr lvl="0"/>
            <a:r>
              <a:rPr/>
              <a:t>幻灯片（</a:t>
            </a:r>
            <a:r>
              <a:rPr>
                <a:latin typeface="Courier"/>
              </a:rPr>
              <a:t>slidy_presentation</a:t>
            </a:r>
            <a:r>
              <a:rPr/>
              <a:t>、</a:t>
            </a:r>
            <a:r>
              <a:rPr>
                <a:latin typeface="Courier"/>
              </a:rPr>
              <a:t>revealjs::revealjs_presentation</a:t>
            </a:r>
            <a:r>
              <a:rPr/>
              <a:t>、</a:t>
            </a:r>
            <a:r>
              <a:rPr>
                <a:latin typeface="Courier"/>
              </a:rPr>
              <a:t>beamer_presentation</a:t>
            </a:r>
            <a:r>
              <a:rPr/>
              <a:t>）</a:t>
            </a:r>
          </a:p>
          <a:p>
            <a:pPr lvl="0"/>
            <a:r>
              <a:rPr/>
              <a:t>电子书（</a:t>
            </a:r>
            <a:r>
              <a:rPr>
                <a:latin typeface="Courier"/>
              </a:rPr>
              <a:t>epub_document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我们可以通过修改 YAML 头部中的 </a:t>
            </a:r>
            <a:r>
              <a:rPr>
                <a:latin typeface="Courier"/>
              </a:rPr>
              <a:t>output</a:t>
            </a:r>
            <a:r>
              <a:rPr/>
              <a:t> 字段来指定你想要的输出格式。然后，使用 “Knit” 按钮来生成对应的文件。</a:t>
            </a:r>
          </a:p>
          <a:p>
            <a:pPr lvl="0" indent="0" marL="0">
              <a:buNone/>
            </a:pPr>
            <a:r>
              <a:rPr/>
              <a:t>请注意，某些格式可能需要额外的依赖项或工具链来正常工作。例如，要导出为电子书，可能需要安装 Calibre 或其他电子书编辑工具。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 类似Markdown的工具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工具名称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简介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主要功能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RMarkdown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Markdown + R代码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嵌入R代码，动态内容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Typora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所见即所得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实时预览，导出多种格式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VS Code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代码编辑器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实时预览，插件扩展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Haroopad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跨平台编辑器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实时预览，兼容GFM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Atom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GitHub文本编辑器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语法高亮，插件丰富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笔记应用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Markdown编辑，任务协同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R Markdown 应用与拓展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科研文章撰写</a:t>
            </a:r>
          </a:p>
          <a:p>
            <a:pPr lvl="0"/>
            <a:r>
              <a:rPr/>
              <a:t>数据分析与报告</a:t>
            </a:r>
          </a:p>
          <a:p>
            <a:pPr lvl="0"/>
            <a:r>
              <a:rPr/>
              <a:t>技术文档编制</a:t>
            </a:r>
          </a:p>
          <a:p>
            <a:pPr lvl="0"/>
            <a:r>
              <a:rPr/>
              <a:t>动态演示文稿</a:t>
            </a:r>
          </a:p>
          <a:p>
            <a:pPr lvl="0"/>
            <a:r>
              <a:rPr/>
              <a:t>网页与书籍建设</a:t>
            </a:r>
          </a:p>
          <a:p>
            <a:pPr lvl="0"/>
            <a:r>
              <a:rPr/>
              <a:t>其它拓展功能: Shiny，音频视频，Git与GitHub，自动化报告等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课程总结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 Markdown 基础：</a:t>
            </a:r>
          </a:p>
          <a:p>
            <a:pPr lvl="0"/>
            <a:r>
              <a:rPr b="1"/>
              <a:t>R Markdown与Markdown的异同点</a:t>
            </a:r>
            <a:r>
              <a:rPr/>
              <a:t>。</a:t>
            </a:r>
          </a:p>
          <a:p>
            <a:pPr lvl="0"/>
            <a:r>
              <a:rPr b="1"/>
              <a:t>R包安装：</a:t>
            </a:r>
            <a:r>
              <a:rPr/>
              <a:t>rmarkdown和tinytex。</a:t>
            </a:r>
          </a:p>
          <a:p>
            <a:pPr lvl="0"/>
            <a:r>
              <a:rPr b="1"/>
              <a:t>文档创建与结构：</a:t>
            </a:r>
            <a:r>
              <a:rPr/>
              <a:t>YAML头信息、Markdown语法、R代码块。</a:t>
            </a:r>
          </a:p>
          <a:p>
            <a:pPr lvl="0"/>
            <a:r>
              <a:rPr b="1"/>
              <a:t>文档编译：</a:t>
            </a:r>
            <a:r>
              <a:rPr/>
              <a:t>从R Markdown到Markdown，再到多种格式文档。</a:t>
            </a:r>
          </a:p>
          <a:p>
            <a:pPr lvl="0"/>
            <a:r>
              <a:rPr b="1"/>
              <a:t>文档发布与分享：</a:t>
            </a:r>
            <a:r>
              <a:rPr/>
              <a:t>通过多种渠道/方式（github、个人网页等）共享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课程总结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 Markdown 语法：</a:t>
            </a:r>
          </a:p>
          <a:p>
            <a:pPr lvl="0" indent="0" marL="0">
              <a:buNone/>
            </a:pPr>
            <a:r>
              <a:rPr/>
              <a:t>标题、段落、列表、强调、链接、图片、代码块、表格、图表、数学公式等。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课程总结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 Markdown 应用场景：</a:t>
            </a:r>
          </a:p>
          <a:p>
            <a:pPr lvl="0"/>
            <a:r>
              <a:rPr b="1"/>
              <a:t>科研文章撰写：</a:t>
            </a:r>
            <a:r>
              <a:rPr/>
              <a:t>增强研究透明度，便于复现实验过程与结果。</a:t>
            </a:r>
          </a:p>
          <a:p>
            <a:pPr lvl="0"/>
            <a:r>
              <a:rPr b="1"/>
              <a:t>数据分析与报告：</a:t>
            </a:r>
            <a:r>
              <a:rPr/>
              <a:t>一体化完成数据处理、分析、可视化及报告编写。</a:t>
            </a:r>
          </a:p>
          <a:p>
            <a:pPr lvl="0"/>
            <a:r>
              <a:rPr b="1"/>
              <a:t>技术文档编制：</a:t>
            </a:r>
            <a:r>
              <a:rPr/>
              <a:t>结合代码示例，为软件包、算法提供清晰说明。</a:t>
            </a:r>
          </a:p>
          <a:p>
            <a:pPr lvl="0"/>
            <a:r>
              <a:rPr b="1"/>
              <a:t>动态演示文稿：</a:t>
            </a:r>
            <a:r>
              <a:rPr/>
              <a:t>创建互动式幻灯片，提升演讲与教学效果。</a:t>
            </a:r>
          </a:p>
          <a:p>
            <a:pPr lvl="0"/>
            <a:r>
              <a:rPr b="1"/>
              <a:t>网页与书籍建设：</a:t>
            </a:r>
            <a:r>
              <a:rPr/>
              <a:t>构建网站和出版电子书或教材。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课程总结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扩展功能：</a:t>
            </a:r>
          </a:p>
          <a:p>
            <a:pPr lvl="0"/>
            <a:r>
              <a:rPr b="1"/>
              <a:t>交互式可视化：</a:t>
            </a:r>
            <a:r>
              <a:rPr/>
              <a:t>Shiny集成。</a:t>
            </a:r>
          </a:p>
          <a:p>
            <a:pPr lvl="0"/>
            <a:r>
              <a:rPr b="1"/>
              <a:t>多媒体内容集成：</a:t>
            </a:r>
            <a:r>
              <a:rPr/>
              <a:t>音频与视频嵌入。</a:t>
            </a:r>
          </a:p>
          <a:p>
            <a:pPr lvl="0"/>
            <a:r>
              <a:rPr b="1"/>
              <a:t>协作与版本控制：</a:t>
            </a:r>
            <a:r>
              <a:rPr/>
              <a:t>Git与GitHub集成(本次课不涉及)。</a:t>
            </a:r>
          </a:p>
          <a:p>
            <a:pPr lvl="0"/>
            <a:r>
              <a:rPr b="1"/>
              <a:t>自动化报告与工作流：</a:t>
            </a:r>
            <a:r>
              <a:rPr/>
              <a:t>自动化报告生成(参考实操案例)。</a:t>
            </a:r>
          </a:p>
          <a:p>
            <a:pPr lvl="0"/>
            <a:r>
              <a:rPr b="1"/>
              <a:t>参数化报告：</a:t>
            </a:r>
            <a:r>
              <a:rPr/>
              <a:t> 数据科学(参考实操案例)。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附录| 推荐阅读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《R Markdown: The Definitive Guide》</a:t>
            </a:r>
            <a:r>
              <a:rPr/>
              <a:t> 官方的R Markdown指南</a:t>
            </a:r>
          </a:p>
          <a:p>
            <a:pPr lvl="0"/>
            <a:r>
              <a:rPr b="1"/>
              <a:t>《R Markdown Cookbook》</a:t>
            </a:r>
            <a:r>
              <a:rPr/>
              <a:t> - </a:t>
            </a:r>
            <a:r>
              <a:rPr>
                <a:hlinkClick r:id="rId2"/>
              </a:rPr>
              <a:t>https://bookdown.org/yihui/rmarkdown-cookbook/</a:t>
            </a:r>
          </a:p>
          <a:p>
            <a:pPr lvl="0"/>
            <a:r>
              <a:rPr b="1"/>
              <a:t>《Dynamic Documents with R and knitr》</a:t>
            </a:r>
            <a:r>
              <a:rPr/>
              <a:t> 介绍了knitr包，适合想要在R中生成动态报告的用户。</a:t>
            </a:r>
          </a:p>
          <a:p>
            <a:pPr lvl="0"/>
            <a:r>
              <a:rPr b="1"/>
              <a:t>《bookdown: Authoring Books and Technical Documents with R Markdown》</a:t>
            </a:r>
            <a:r>
              <a:rPr/>
              <a:t>编写书籍和长文档。</a:t>
            </a:r>
          </a:p>
          <a:p>
            <a:pPr lvl="0"/>
            <a:r>
              <a:rPr b="1"/>
              <a:t>李东风的《R语言教程》</a:t>
            </a:r>
            <a:r>
              <a:rPr/>
              <a:t> 对 R Markdown 的使用进行了详细的介绍。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附录| 在线资源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国内的有B站、如统计之都、CSDN 等，提供了丰富的 R Markdown 使用案例和技巧，国外在线资源有：</a:t>
            </a:r>
          </a:p>
          <a:p>
            <a:pPr lvl="0"/>
            <a:r>
              <a:rPr b="1"/>
              <a:t>RStudio官方文档</a:t>
            </a:r>
            <a:r>
              <a:rPr/>
              <a:t> - </a:t>
            </a:r>
            <a:r>
              <a:rPr>
                <a:hlinkClick r:id="rId2"/>
              </a:rPr>
              <a:t>R Markdown Documentation</a:t>
            </a:r>
            <a:r>
              <a:rPr/>
              <a:t> </a:t>
            </a:r>
          </a:p>
          <a:p>
            <a:pPr lvl="0"/>
            <a:r>
              <a:rPr b="1"/>
              <a:t>Cheatsheets</a:t>
            </a:r>
            <a:r>
              <a:rPr/>
              <a:t> - </a:t>
            </a:r>
            <a:r>
              <a:rPr>
                <a:hlinkClick r:id="rId3"/>
              </a:rPr>
              <a:t>RStudio Cheat Sheets</a:t>
            </a:r>
            <a:r>
              <a:rPr/>
              <a:t> </a:t>
            </a:r>
          </a:p>
          <a:p>
            <a:pPr lvl="0"/>
            <a:r>
              <a:rPr b="1"/>
              <a:t>Stack Overflow</a:t>
            </a:r>
            <a:r>
              <a:rPr/>
              <a:t> - </a:t>
            </a:r>
            <a:r>
              <a:rPr>
                <a:hlinkClick r:id="rId4"/>
              </a:rPr>
              <a:t>R Markdown Tag</a:t>
            </a:r>
            <a:r>
              <a:rPr/>
              <a:t> </a:t>
            </a:r>
          </a:p>
          <a:p>
            <a:pPr lvl="0"/>
            <a:r>
              <a:rPr b="1"/>
              <a:t>GitHub Repositories</a:t>
            </a:r>
            <a:r>
              <a:rPr/>
              <a:t> - </a:t>
            </a:r>
            <a:r>
              <a:rPr>
                <a:hlinkClick r:id="rId5"/>
              </a:rPr>
              <a:t>R Markdown Related Repositories</a:t>
            </a:r>
            <a:r>
              <a:rPr/>
              <a:t> 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附录| R Markdown社区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RStudio Community</a:t>
            </a:r>
            <a:r>
              <a:rPr/>
              <a:t> - </a:t>
            </a:r>
            <a:r>
              <a:rPr>
                <a:hlinkClick r:id="rId2"/>
              </a:rPr>
              <a:t>RStudio Community Forum</a:t>
            </a:r>
            <a:r>
              <a:rPr/>
              <a:t> - RStudio社区论坛可讨论R Markdown及其他RStudio产品问题。</a:t>
            </a:r>
          </a:p>
          <a:p>
            <a:pPr lvl="0"/>
            <a:r>
              <a:rPr b="1"/>
              <a:t>Local R User Groups</a:t>
            </a:r>
            <a:r>
              <a:rPr/>
              <a:t> - </a:t>
            </a:r>
            <a:r>
              <a:rPr>
                <a:hlinkClick r:id="rId3"/>
              </a:rPr>
              <a:t>R User Groups</a:t>
            </a:r>
            <a:r>
              <a:rPr/>
              <a:t> - 加入本地的R用户组参与研讨。</a:t>
            </a:r>
          </a:p>
          <a:p>
            <a:pPr lvl="0"/>
            <a:r>
              <a:rPr b="1"/>
              <a:t>Conferences and Workshops</a:t>
            </a:r>
            <a:r>
              <a:rPr/>
              <a:t> - </a:t>
            </a:r>
            <a:r>
              <a:rPr>
                <a:hlinkClick r:id="rId4"/>
              </a:rPr>
              <a:t>UseR! Conference</a:t>
            </a:r>
            <a:r>
              <a:rPr/>
              <a:t>, </a:t>
            </a:r>
            <a:r>
              <a:rPr>
                <a:hlinkClick r:id="rId5"/>
              </a:rPr>
              <a:t>RStudio Conference</a:t>
            </a:r>
            <a:r>
              <a:rPr/>
              <a:t> - 在线参加R相关的会议和研讨会，如UseR和RStudio Conference。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 致谢与提问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3.1 R markdown与markdown异同</a:t>
            </a:r>
          </a:p>
          <a:p>
            <a:pPr lvl="0"/>
            <a:r>
              <a:rPr/>
              <a:t>3.2 R包安装</a:t>
            </a:r>
          </a:p>
          <a:p>
            <a:pPr lvl="0"/>
            <a:r>
              <a:rPr/>
              <a:t>3.3 文档创建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3.1 R markdown与markdown异同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RMarkdown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Markdown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定义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Markdown + R代码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纯文本格式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R代码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支持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不支持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动态内容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可以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静态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输出格式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HTML, PDF, Word等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主要为HTML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应用场景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数据分析, 科研报告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文档编写, 笔记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集成性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与RStudio集成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广泛编辑器支持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涉及知识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Markdown + 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仅Markdown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扩展性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较强（R包支持）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较好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3.2 R包安装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install.packages(“rmarkdown”) #安装rmarkdown包</a:t>
            </a:r>
          </a:p>
          <a:p>
            <a:pPr lvl="0"/>
            <a:r>
              <a:rPr/>
              <a:t>install.packages(“tinytex”) # 安装 tinytex(输出 PDF 格式的文档)</a:t>
            </a:r>
          </a:p>
          <a:p>
            <a:pPr lvl="0" indent="0" marL="0">
              <a:buNone/>
            </a:pPr>
            <a:r>
              <a:rPr/>
              <a:t>如果 TinyTeX 下载慢，可直接在https://github.com/yihui/tinytex-releases/releases 下载后再安装。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workshop</dc:title>
  <dc:creator>环境与健康研究室</dc:creator>
  <cp:keywords/>
  <dcterms:created xsi:type="dcterms:W3CDTF">2024-06-13T01:15:18Z</dcterms:created>
  <dcterms:modified xsi:type="dcterms:W3CDTF">2024-06-13T01:15:18Z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2024-06-13</vt:lpwstr>
  </property>
  <property fmtid="{D5CDD505-2E9C-101B-9397-08002B2CF9AE}" pid="3" name="output">
    <vt:lpwstr>powerpoint_presentation</vt:lpwstr>
  </property>
</Properties>
</file>