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0" r:id="rId3"/>
    <p:sldId id="264" r:id="rId4"/>
    <p:sldId id="279" r:id="rId5"/>
    <p:sldId id="288" r:id="rId6"/>
    <p:sldId id="291" r:id="rId7"/>
    <p:sldId id="294" r:id="rId8"/>
    <p:sldId id="289" r:id="rId9"/>
    <p:sldId id="270" r:id="rId10"/>
    <p:sldId id="258" r:id="rId11"/>
    <p:sldId id="292" r:id="rId12"/>
    <p:sldId id="290" r:id="rId13"/>
    <p:sldId id="293" r:id="rId14"/>
    <p:sldId id="29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54D74F-FC54-44CD-975B-0D2F5B3D820F}">
          <p14:sldIdLst>
            <p14:sldId id="256"/>
            <p14:sldId id="260"/>
            <p14:sldId id="264"/>
            <p14:sldId id="279"/>
            <p14:sldId id="288"/>
            <p14:sldId id="291"/>
            <p14:sldId id="294"/>
            <p14:sldId id="289"/>
            <p14:sldId id="270"/>
            <p14:sldId id="258"/>
            <p14:sldId id="292"/>
            <p14:sldId id="290"/>
            <p14:sldId id="293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6D91"/>
    <a:srgbClr val="FDFDFD"/>
    <a:srgbClr val="E6EFED"/>
    <a:srgbClr val="BA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03" autoAdjust="0"/>
    <p:restoredTop sz="94660"/>
  </p:normalViewPr>
  <p:slideViewPr>
    <p:cSldViewPr snapToGrid="0">
      <p:cViewPr varScale="1">
        <p:scale>
          <a:sx n="75" d="100"/>
          <a:sy n="75" d="100"/>
        </p:scale>
        <p:origin x="28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4EE49A2-63D5-495E-9F19-A2C73F83E50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51A482-BD5E-48BD-8FA8-17A7FC2FBC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B3E12-284E-4661-8340-7138CEC38A20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75DE4E-E2A4-4939-B8D7-7418F506CF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32DB67-B139-4C9A-8C48-828741F5E6F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5E7B8-E51B-49D2-9C65-8B59C063A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587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00F1D-FE8D-4023-B0C2-EDD8654FDB6E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1F1DD-0898-42C5-8F5A-A7BEDE82F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144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5A408-DAF6-43F5-B9E7-833818E04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5BD392-FB94-42D5-946A-86797CB0F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479D5-CB8E-406B-8E20-F673CB49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3AB8C-1854-4E16-AA64-4272E3252162}" type="datetime1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300F0-6620-425F-A2EF-FF5CAB201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A7F2C-399E-40DF-8B5D-82D7DF7FA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473F-E2CE-4F48-AB3B-2EA4EE840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66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E45C1-32FD-4102-837F-561C2D12B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BF41D-3276-4480-A87B-94B425E8C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315E6-AD7D-4305-900E-4B4F85D6B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E2AD-8A48-4AF7-90C2-942922F6F6A7}" type="datetime1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A1E69-2CB5-4EEB-B8AC-03D96A3D3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74007-7856-4477-9531-25262B47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473F-E2CE-4F48-AB3B-2EA4EE840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77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B44204-2925-465D-A1F8-004A09F029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A3062-5CA8-4D12-8833-D92F025C4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56BC5-9C10-45DD-8499-E69F47625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C305-5749-4A5F-B55D-242C5EBBAE4A}" type="datetime1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1590E-CE9D-42D3-A02E-9C3DB9BE5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BFB7E-2E3D-48FE-B594-6B14A9786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473F-E2CE-4F48-AB3B-2EA4EE840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28C2D-864E-4C6F-861C-599DD71FA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7F88C-E2A9-4A3F-AB52-3F38561FD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B8FED-83EF-4D50-9877-A46982420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D9E8-EC9B-4EB6-BF69-0F544DD34E62}" type="datetime1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478A-FB68-4893-B3B3-36AD6FAFD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D9465-A22D-4AA2-9E3B-B43F94F86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473F-E2CE-4F48-AB3B-2EA4EE840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49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D2A12-B48E-4F1B-807E-B00E1A01B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B3DBF-A38E-45F3-8E7B-CF85B4F64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24950-F338-413C-A05B-6E89E5269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9445-413D-4093-A428-9150D51C3A70}" type="datetime1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AA1AA-0D80-4307-94FD-8B2F3BC08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01027-3F07-4657-8610-32F874D31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473F-E2CE-4F48-AB3B-2EA4EE840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9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88441-7C76-48F1-BE7E-74F7E32CE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D4A9A-4926-40D0-A185-4C34D9398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576E4-C678-40EF-8B6A-6EC1EE3E4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C27D2-516B-4D44-B826-443BBCD50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ED38-083A-4B0C-81BB-280E681B6703}" type="datetime1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80D67-0AA9-49A5-A579-C480DCB0A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03B62-7ACA-4459-B6A6-76DCABFF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473F-E2CE-4F48-AB3B-2EA4EE840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16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F0D70-BDC7-4DFF-9645-2EF95E7FC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3AB05-0681-4766-A09E-8B28A9EEE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D11C6-4004-4794-93E9-B1A6DFDAD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D40452-252B-42DF-BC5F-EAE2B39F24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185EB2-0B69-4D34-A8D6-EBB394F756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A4ED21-C08A-4130-9946-33D378BF0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7FC7-3AA4-477E-A6DC-0CC1A51AFCB1}" type="datetime1">
              <a:rPr lang="en-US" smtClean="0"/>
              <a:t>10/22/2021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CE0612-160F-4761-B351-EB99CD763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E118A3-67BF-43F7-870E-5A847F0ED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473F-E2CE-4F48-AB3B-2EA4EE840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93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1B123-F94F-4840-8A64-F5C995091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E824E3-D63B-4567-A40C-A39B40ACB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BEDA-337A-4EC6-8DDB-56F6B0B5BE6C}" type="datetime1">
              <a:rPr lang="en-US" smtClean="0"/>
              <a:t>10/22/2021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100DB2-0117-4345-85BC-82A1B332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9FD72A-644D-4E86-84A8-15EC27939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473F-E2CE-4F48-AB3B-2EA4EE840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4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E42846-CBC6-42C3-9667-80D2BBD7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A056A-FA94-4C03-AF1E-9B8DA52D2720}" type="datetime1">
              <a:rPr lang="en-US" smtClean="0"/>
              <a:t>10/22/2021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A9F74C-1021-4E65-89AF-9D27E03D6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24C93A-CBB9-4FB0-B464-E07730CA8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473F-E2CE-4F48-AB3B-2EA4EE840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76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DA903-DFC0-435A-90F1-E9B314912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7847E-E064-428F-A7E1-8C87CB1AB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51A59-AA22-4ADD-8F66-1453B0227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393B7-98E5-4733-983A-095054A3E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2A06-6691-41C7-AE33-66C1DAC7F055}" type="datetime1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EFE4A-059E-4D02-BD4E-019A2CFAC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71481-0FEB-48CC-8B5D-EAC122A9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473F-E2CE-4F48-AB3B-2EA4EE840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8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5421-51BF-4C65-8F94-18FF741C8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ECAB35-2CE8-4564-8B0F-7896DB862E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9304E2-8942-4550-8DAB-CC5B022A3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42D19-3512-4229-AFD9-C93E01603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7605-1B2C-487E-8527-0686D671F4D4}" type="datetime1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9DF35-A3F7-49C9-80CC-2F772590C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373D5B-376B-49E5-BB25-991B7F95F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473F-E2CE-4F48-AB3B-2EA4EE840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85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8FAEB0-63F4-48F3-BAC2-56A014C35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8D36B-0CBB-4C21-BEC3-195B0A816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A066C-EEA3-4D62-A65D-2BBB4FDDC0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18E46-F51A-4D4F-8E81-EE74DFD74867}" type="datetime1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6C4F8-C2BD-4BEB-89B6-B357B084CD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6EE57-0CDB-4671-82CF-F430E4C266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7473F-E2CE-4F48-AB3B-2EA4EE840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4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en.wikipedia.org/wiki/Dat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at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people standing next to a sign&#10;&#10;Description generated with high confidence">
            <a:extLst>
              <a:ext uri="{FF2B5EF4-FFF2-40B4-BE49-F238E27FC236}">
                <a16:creationId xmlns:a16="http://schemas.microsoft.com/office/drawing/2014/main" id="{767F2268-AAFE-455F-8A02-8012EEF83C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 b="740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DBBF2A8-AEB3-4DEB-93C1-5607A6FAA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59076" y="3014234"/>
            <a:ext cx="2977930" cy="677142"/>
          </a:xfrm>
        </p:spPr>
        <p:txBody>
          <a:bodyPr>
            <a:normAutofit/>
          </a:bodyPr>
          <a:lstStyle/>
          <a:p>
            <a:r>
              <a:rPr lang="en-US" sz="400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DATA TALK</a:t>
            </a:r>
            <a:endParaRPr lang="en-US" sz="40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E5A33F-F87C-49B6-8DFD-086BBF9A1213}"/>
              </a:ext>
            </a:extLst>
          </p:cNvPr>
          <p:cNvSpPr txBox="1"/>
          <p:nvPr/>
        </p:nvSpPr>
        <p:spPr>
          <a:xfrm>
            <a:off x="8128034" y="3631352"/>
            <a:ext cx="298446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arabicPeriod"/>
            </a:pPr>
            <a:r>
              <a:rPr lang="en-US" sz="2400" b="1" dirty="0" smtClean="0">
                <a:latin typeface="Arial Black" panose="020B0A04020102020204" pitchFamily="34" charset="0"/>
              </a:rPr>
              <a:t>Introduction</a:t>
            </a:r>
          </a:p>
          <a:p>
            <a:pPr marL="400050" indent="-400050">
              <a:buFont typeface="+mj-lt"/>
              <a:buAutoNum type="arabicPeriod"/>
            </a:pPr>
            <a:r>
              <a:rPr lang="en-US" sz="2400" b="1" dirty="0" smtClean="0">
                <a:latin typeface="Arial Black" panose="020B0A04020102020204" pitchFamily="34" charset="0"/>
              </a:rPr>
              <a:t>Definitions </a:t>
            </a:r>
          </a:p>
          <a:p>
            <a:pPr marL="400050" indent="-400050">
              <a:buFont typeface="+mj-lt"/>
              <a:buAutoNum type="arabicPeriod"/>
            </a:pPr>
            <a:r>
              <a:rPr lang="en-US" sz="2400" b="1" dirty="0" smtClean="0">
                <a:latin typeface="Arial Black" panose="020B0A04020102020204" pitchFamily="34" charset="0"/>
              </a:rPr>
              <a:t>Types</a:t>
            </a:r>
          </a:p>
          <a:p>
            <a:pPr marL="400050" indent="-400050">
              <a:buFont typeface="+mj-lt"/>
              <a:buAutoNum type="arabicPeriod"/>
            </a:pPr>
            <a:r>
              <a:rPr lang="en-US" sz="2400" b="1" dirty="0" smtClean="0">
                <a:latin typeface="Arial Black" panose="020B0A04020102020204" pitchFamily="34" charset="0"/>
              </a:rPr>
              <a:t>Process</a:t>
            </a:r>
          </a:p>
          <a:p>
            <a:pPr marL="400050" indent="-400050">
              <a:buFont typeface="+mj-lt"/>
              <a:buAutoNum type="arabicPeriod"/>
            </a:pPr>
            <a:r>
              <a:rPr lang="en-US" sz="2400" b="1" dirty="0" smtClean="0">
                <a:latin typeface="Arial Black" panose="020B0A04020102020204" pitchFamily="34" charset="0"/>
              </a:rPr>
              <a:t>Skills</a:t>
            </a:r>
          </a:p>
          <a:p>
            <a:pPr marL="400050" indent="-400050">
              <a:buFont typeface="+mj-lt"/>
              <a:buAutoNum type="arabicPeriod"/>
            </a:pPr>
            <a:r>
              <a:rPr lang="en-US" sz="2400" b="1" dirty="0" smtClean="0">
                <a:latin typeface="Arial Black" panose="020B0A04020102020204" pitchFamily="34" charset="0"/>
              </a:rPr>
              <a:t>Roadmap</a:t>
            </a:r>
          </a:p>
          <a:p>
            <a:pPr marL="400050" indent="-400050">
              <a:buFont typeface="+mj-lt"/>
              <a:buAutoNum type="arabicPeriod"/>
            </a:pPr>
            <a:r>
              <a:rPr lang="en-US" sz="2400" b="1" dirty="0" smtClean="0">
                <a:latin typeface="Arial Black" panose="020B0A04020102020204" pitchFamily="34" charset="0"/>
              </a:rPr>
              <a:t>Questions</a:t>
            </a:r>
            <a:endParaRPr lang="en-US" sz="2400" b="1" dirty="0">
              <a:latin typeface="Arial Black" panose="020B0A04020102020204" pitchFamily="34" charset="0"/>
            </a:endParaRPr>
          </a:p>
          <a:p>
            <a:pPr marL="400050" indent="-400050">
              <a:buFont typeface="+mj-lt"/>
              <a:buAutoNum type="arabicPeriod"/>
            </a:pPr>
            <a:endParaRPr lang="en-US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24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1C711C-5204-480A-A4FB-DCE2C3E6B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solidFill>
            <a:srgbClr val="316D9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 Nova" panose="020B0604020202020204" pitchFamily="34" charset="0"/>
              </a:rPr>
              <a:t>STEP TAKEN TO CARRY OUT A DATA ANALYTICS PROJECT</a:t>
            </a:r>
            <a:endParaRPr lang="en-US" sz="3600" b="1" kern="1200" dirty="0">
              <a:solidFill>
                <a:schemeClr val="bg1"/>
              </a:solidFill>
              <a:latin typeface="Arial Nova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F28AA-14DB-4F90-8226-B2F8A87F8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473F-E2CE-4F48-AB3B-2EA4EE840C69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481D22-2872-48D9-91E5-C20BDBCB83D4}"/>
              </a:ext>
            </a:extLst>
          </p:cNvPr>
          <p:cNvSpPr txBox="1"/>
          <p:nvPr/>
        </p:nvSpPr>
        <p:spPr>
          <a:xfrm>
            <a:off x="8597166" y="6385023"/>
            <a:ext cx="3170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©www.data1academy.wordpress.com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12D19F-D4F3-4FA2-9769-20B5CAA786BA}"/>
              </a:ext>
            </a:extLst>
          </p:cNvPr>
          <p:cNvSpPr/>
          <p:nvPr/>
        </p:nvSpPr>
        <p:spPr>
          <a:xfrm>
            <a:off x="674358" y="1459945"/>
            <a:ext cx="1093123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There are 6 main steps to carry out a Data Analytics project, note that the 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steps 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may vary from company to company or person to person:</a:t>
            </a:r>
          </a:p>
          <a:p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AutoNum type="arabicPeriod"/>
            </a:pPr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 	- Identifying problems</a:t>
            </a:r>
          </a:p>
          <a:p>
            <a:pPr marL="514350" indent="-514350">
              <a:buAutoNum type="arabicPeriod"/>
            </a:pPr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	- Obtaining data needed to solve the problems</a:t>
            </a:r>
          </a:p>
          <a:p>
            <a:pPr marL="514350" indent="-514350">
              <a:buAutoNum type="arabicPeriod"/>
            </a:pPr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U	- Understanding the data gathered</a:t>
            </a:r>
          </a:p>
          <a:p>
            <a:pPr marL="514350" indent="-514350">
              <a:buAutoNum type="arabicPeriod"/>
            </a:pPr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	- Preparing the data</a:t>
            </a:r>
          </a:p>
          <a:p>
            <a:pPr marL="514350" indent="-514350">
              <a:buAutoNum type="arabicPeriod"/>
            </a:pPr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	- Analyzing the data</a:t>
            </a:r>
          </a:p>
          <a:p>
            <a:pPr marL="514350" indent="-514350">
              <a:buAutoNum type="arabicPeriod"/>
            </a:pPr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	- Presenting the analysis and giving recommendations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72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1C711C-5204-480A-A4FB-DCE2C3E6B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solidFill>
            <a:srgbClr val="316D9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 Nova" panose="020B0604020202020204" pitchFamily="34" charset="0"/>
              </a:rPr>
              <a:t>SKILLS NEEDED TO BECOME A DATA ANALYST</a:t>
            </a:r>
            <a:endParaRPr lang="en-US" sz="3600" b="1" kern="1200" dirty="0">
              <a:solidFill>
                <a:schemeClr val="bg1"/>
              </a:solidFill>
              <a:latin typeface="Arial Nova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F28AA-14DB-4F90-8226-B2F8A87F8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473F-E2CE-4F48-AB3B-2EA4EE840C69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481D22-2872-48D9-91E5-C20BDBCB83D4}"/>
              </a:ext>
            </a:extLst>
          </p:cNvPr>
          <p:cNvSpPr txBox="1"/>
          <p:nvPr/>
        </p:nvSpPr>
        <p:spPr>
          <a:xfrm>
            <a:off x="8597166" y="6385023"/>
            <a:ext cx="3170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©www.data1academy.wordpress.com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12D19F-D4F3-4FA2-9769-20B5CAA786BA}"/>
              </a:ext>
            </a:extLst>
          </p:cNvPr>
          <p:cNvSpPr/>
          <p:nvPr/>
        </p:nvSpPr>
        <p:spPr>
          <a:xfrm>
            <a:off x="674358" y="1459945"/>
            <a:ext cx="1093123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Technical/Hard skills: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Microsoft Excel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Structured Query Language (SQL)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Microsoft Power BI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Tableau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Python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Statistics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200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Note: </a:t>
            </a:r>
          </a:p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You don’t need to learn every of these skill at once, you can learn some, work on projects, share your insights online, get a job and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LEARN ON THE JOB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991" y="4519388"/>
            <a:ext cx="1738749" cy="10128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707" y="4416744"/>
            <a:ext cx="1207303" cy="12073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672" y="4561116"/>
            <a:ext cx="1389320" cy="11419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836" y="4519388"/>
            <a:ext cx="1083475" cy="10792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158" y="4548416"/>
            <a:ext cx="1002166" cy="98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11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1C711C-5204-480A-A4FB-DCE2C3E6B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solidFill>
            <a:srgbClr val="316D9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 Nova" panose="020B0604020202020204" pitchFamily="34" charset="0"/>
              </a:rPr>
              <a:t>SKILLS NEEDED TO BECOME A DATA ANALYST</a:t>
            </a:r>
            <a:endParaRPr lang="en-US" sz="3600" b="1" kern="1200" dirty="0">
              <a:solidFill>
                <a:schemeClr val="bg1"/>
              </a:solidFill>
              <a:latin typeface="Arial Nova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F28AA-14DB-4F90-8226-B2F8A87F8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473F-E2CE-4F48-AB3B-2EA4EE840C69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481D22-2872-48D9-91E5-C20BDBCB83D4}"/>
              </a:ext>
            </a:extLst>
          </p:cNvPr>
          <p:cNvSpPr txBox="1"/>
          <p:nvPr/>
        </p:nvSpPr>
        <p:spPr>
          <a:xfrm>
            <a:off x="8597166" y="6385023"/>
            <a:ext cx="3170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©www.data1academy.wordpress.com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12D19F-D4F3-4FA2-9769-20B5CAA786BA}"/>
              </a:ext>
            </a:extLst>
          </p:cNvPr>
          <p:cNvSpPr/>
          <p:nvPr/>
        </p:nvSpPr>
        <p:spPr>
          <a:xfrm>
            <a:off x="674358" y="1459945"/>
            <a:ext cx="1093123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Soft skills: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Communication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Critical thinking and problem solving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Fast learning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Attention to details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Good listening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Domain knowledge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As a business student/young professional in the data space, your goal should be to solve business problems with data. This can be done by asking the right questions.</a:t>
            </a:r>
          </a:p>
        </p:txBody>
      </p:sp>
    </p:spTree>
    <p:extLst>
      <p:ext uri="{BB962C8B-B14F-4D97-AF65-F5344CB8AC3E}">
        <p14:creationId xmlns:p14="http://schemas.microsoft.com/office/powerpoint/2010/main" val="415546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1C711C-5204-480A-A4FB-DCE2C3E6B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solidFill>
            <a:srgbClr val="316D9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 Nova" panose="020B0604020202020204" pitchFamily="34" charset="0"/>
              </a:rPr>
              <a:t>HOW TO BECOME A DATA ANALYST </a:t>
            </a:r>
            <a:endParaRPr lang="en-US" sz="3600" b="1" kern="1200" dirty="0">
              <a:solidFill>
                <a:schemeClr val="bg1"/>
              </a:solidFill>
              <a:latin typeface="Arial Nova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F28AA-14DB-4F90-8226-B2F8A87F8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473F-E2CE-4F48-AB3B-2EA4EE840C69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481D22-2872-48D9-91E5-C20BDBCB83D4}"/>
              </a:ext>
            </a:extLst>
          </p:cNvPr>
          <p:cNvSpPr txBox="1"/>
          <p:nvPr/>
        </p:nvSpPr>
        <p:spPr>
          <a:xfrm>
            <a:off x="8597166" y="6385023"/>
            <a:ext cx="3170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©www.data1academy.wordpress.com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12D19F-D4F3-4FA2-9769-20B5CAA786BA}"/>
              </a:ext>
            </a:extLst>
          </p:cNvPr>
          <p:cNvSpPr/>
          <p:nvPr/>
        </p:nvSpPr>
        <p:spPr>
          <a:xfrm>
            <a:off x="456642" y="1474459"/>
            <a:ext cx="1132895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Here is a road map on how to become a Data Analyst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Learn the skills needed (online courses, boot camps, YouTube etc.)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Work on personal projects.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Build a simple portfolio to showcase your projects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Make use of social media to gain an online presence.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Review your Resume.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Apply for Data jobs via job banks, LinkedIn and other means.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You can also freelance on freelancing platforms like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Upwork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Fiver.</a:t>
            </a:r>
          </a:p>
        </p:txBody>
      </p:sp>
    </p:spTree>
    <p:extLst>
      <p:ext uri="{BB962C8B-B14F-4D97-AF65-F5344CB8AC3E}">
        <p14:creationId xmlns:p14="http://schemas.microsoft.com/office/powerpoint/2010/main" val="223363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1C711C-5204-480A-A4FB-DCE2C3E6B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solidFill>
            <a:srgbClr val="316D9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 Nova" panose="020B0604020202020204" pitchFamily="34" charset="0"/>
              </a:rPr>
              <a:t>QUESTIONS &amp; ANSWERS</a:t>
            </a:r>
            <a:endParaRPr lang="en-US" sz="3600" b="1" kern="1200" dirty="0">
              <a:solidFill>
                <a:schemeClr val="bg1"/>
              </a:solidFill>
              <a:latin typeface="Arial Nova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F28AA-14DB-4F90-8226-B2F8A87F8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473F-E2CE-4F48-AB3B-2EA4EE840C69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481D22-2872-48D9-91E5-C20BDBCB83D4}"/>
              </a:ext>
            </a:extLst>
          </p:cNvPr>
          <p:cNvSpPr txBox="1"/>
          <p:nvPr/>
        </p:nvSpPr>
        <p:spPr>
          <a:xfrm>
            <a:off x="8597166" y="6385023"/>
            <a:ext cx="3170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©www.data1academy.wordpress.com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12D19F-D4F3-4FA2-9769-20B5CAA786BA}"/>
              </a:ext>
            </a:extLst>
          </p:cNvPr>
          <p:cNvSpPr/>
          <p:nvPr/>
        </p:nvSpPr>
        <p:spPr>
          <a:xfrm>
            <a:off x="456642" y="1474459"/>
            <a:ext cx="11328956" cy="2950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sz="6600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6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QUESTIONS???</a:t>
            </a:r>
            <a:endParaRPr lang="en-US" sz="66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78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1C711C-5204-480A-A4FB-DCE2C3E6B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solidFill>
            <a:srgbClr val="316D9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dirty="0">
                <a:solidFill>
                  <a:schemeClr val="bg1"/>
                </a:solidFill>
                <a:latin typeface="Arial Nova" panose="020B0604020202020204" pitchFamily="34" charset="0"/>
              </a:rPr>
              <a:t>    Introduction: WEF 2022 Skills Outlook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974427-E8AF-404A-AB73-728612303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473F-E2CE-4F48-AB3B-2EA4EE840C69}" type="slidenum">
              <a:rPr lang="en-US" smtClean="0"/>
              <a:t>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634402-4EA3-4C18-8FFB-FD33446B1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334" y="1580362"/>
            <a:ext cx="7192699" cy="485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83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1C711C-5204-480A-A4FB-DCE2C3E6B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solidFill>
            <a:srgbClr val="316D9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dirty="0">
                <a:solidFill>
                  <a:schemeClr val="bg1"/>
                </a:solidFill>
                <a:latin typeface="Arial Nova" panose="020B0604020202020204" pitchFamily="34" charset="0"/>
              </a:rPr>
              <a:t>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974427-E8AF-404A-AB73-728612303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473F-E2CE-4F48-AB3B-2EA4EE840C69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1DB656-61C7-4644-8F96-E6F40FE5C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474" y="18890"/>
            <a:ext cx="81699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3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1C711C-5204-480A-A4FB-DCE2C3E6B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solidFill>
            <a:srgbClr val="316D9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rial Nova" panose="020B0604020202020204" pitchFamily="34" charset="0"/>
              </a:rPr>
              <a:t>What is Data?</a:t>
            </a:r>
            <a:endParaRPr lang="en-US" sz="3200" b="1" kern="1200" dirty="0">
              <a:solidFill>
                <a:schemeClr val="bg1"/>
              </a:solidFill>
              <a:latin typeface="Arial Nova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974427-E8AF-404A-AB73-728612303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473F-E2CE-4F48-AB3B-2EA4EE840C69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023A2E-7759-4245-A9ED-4E06FA662D0E}"/>
              </a:ext>
            </a:extLst>
          </p:cNvPr>
          <p:cNvSpPr/>
          <p:nvPr/>
        </p:nvSpPr>
        <p:spPr>
          <a:xfrm>
            <a:off x="810532" y="1979500"/>
            <a:ext cx="1021772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Data means different things to different data users, scholars and experts. One thing consistent to all stakeholder is the final output derived form data- 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INFORMATION.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 fontAlgn="base"/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 fontAlgn="base"/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Data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limitless and an integral part of every activity we engage in everyday. From e-mails to social media and e-commerce platforms one can only conclude that data is simply the future of ground breaking innovations.</a:t>
            </a:r>
          </a:p>
          <a:p>
            <a:pPr algn="just" fontAlgn="base"/>
            <a:endParaRPr lang="en-US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 fontAlgn="base"/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Now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let us give 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data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definition:</a:t>
            </a:r>
            <a:endParaRPr lang="en-US" sz="2800" b="0" i="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12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1C711C-5204-480A-A4FB-DCE2C3E6B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solidFill>
            <a:srgbClr val="316D9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rial Nova" panose="020B0604020202020204" pitchFamily="34" charset="0"/>
              </a:rPr>
              <a:t>What is Data?</a:t>
            </a:r>
            <a:endParaRPr lang="en-US" sz="3200" b="1" kern="1200" dirty="0">
              <a:solidFill>
                <a:schemeClr val="bg1"/>
              </a:solidFill>
              <a:latin typeface="Arial Nova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974427-E8AF-404A-AB73-728612303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473F-E2CE-4F48-AB3B-2EA4EE840C69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FD6BAC-71C8-4756-BF19-7680C0C3A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8584" y="1426765"/>
            <a:ext cx="8500546" cy="53553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DATA IS SIMPLY;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layfair Display"/>
              </a:rPr>
              <a:t> 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</a:t>
            </a:r>
            <a:r>
              <a:rPr lang="en-US" altLang="en-US" sz="2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Facts and Statistics collected together for reference or analysis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An assumption or a premise where inferences are done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 Data is a set of values of qualitative or quantitative variables. </a:t>
            </a:r>
            <a:r>
              <a:rPr lang="en-US" altLang="en-US" sz="2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Source: Wikipedia</a:t>
            </a:r>
            <a:endParaRPr lang="en-US" altLang="en-US" sz="240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4. Information in raw or unorganized form (such as alphabets, numbers, or symbols) that refer to, or represent, conditions, ideas, or objects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5. Data are values of qualitative or quantitative variables belonging to a set of items. Variables represent measurements of characteristics of an item.</a:t>
            </a:r>
            <a:endParaRPr lang="en-US" altLang="en-US" sz="2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8" name="Picture 4" descr="charts-computer-data-669615 (1)">
            <a:extLst>
              <a:ext uri="{FF2B5EF4-FFF2-40B4-BE49-F238E27FC236}">
                <a16:creationId xmlns:a16="http://schemas.microsoft.com/office/drawing/2014/main" id="{63E45E5C-11D9-4860-9D66-BADD04771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2652713"/>
            <a:ext cx="24098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56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1C711C-5204-480A-A4FB-DCE2C3E6B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solidFill>
            <a:srgbClr val="316D9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Arial Nova" panose="020B0604020202020204" pitchFamily="34" charset="0"/>
              </a:rPr>
              <a:t>What is </a:t>
            </a:r>
            <a:r>
              <a:rPr lang="en-US" sz="3200" b="1" dirty="0" smtClean="0">
                <a:solidFill>
                  <a:schemeClr val="bg1"/>
                </a:solidFill>
                <a:latin typeface="Arial Nova" panose="020B0604020202020204" pitchFamily="34" charset="0"/>
              </a:rPr>
              <a:t>Analytics?</a:t>
            </a:r>
            <a:endParaRPr lang="en-US" sz="3200" b="1" kern="1200" dirty="0">
              <a:solidFill>
                <a:schemeClr val="bg1"/>
              </a:solidFill>
              <a:latin typeface="Arial Nova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974427-E8AF-404A-AB73-728612303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473F-E2CE-4F48-AB3B-2EA4EE840C69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12D19F-D4F3-4FA2-9769-20B5CAA786BA}"/>
              </a:ext>
            </a:extLst>
          </p:cNvPr>
          <p:cNvSpPr/>
          <p:nvPr/>
        </p:nvSpPr>
        <p:spPr>
          <a:xfrm>
            <a:off x="674358" y="1459945"/>
            <a:ext cx="1093123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Analytics is the systematic computational analysis of data or statistics. It entails applying data patterns towards effective decision-making. It can be valuable in areas rich with recorded information; analytics relies on the simultaneous application of statistics, computer programing and operations research to quantify performance. </a:t>
            </a:r>
            <a:r>
              <a:rPr lang="en-US" altLang="en-US" sz="28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Source: Wikipedia</a:t>
            </a:r>
            <a:endParaRPr lang="en-US" altLang="en-US" sz="28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endParaRPr lang="en-US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Analytics explores potential future events, it is the application of logical computation reasoning to the competent parts obtained in an analysis.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20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1C711C-5204-480A-A4FB-DCE2C3E6B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solidFill>
            <a:srgbClr val="316D9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Arial Nova" panose="020B0604020202020204" pitchFamily="34" charset="0"/>
              </a:rPr>
              <a:t>What is Data Analytics</a:t>
            </a:r>
            <a:endParaRPr lang="en-US" sz="3200" b="1" kern="1200" dirty="0">
              <a:solidFill>
                <a:schemeClr val="bg1"/>
              </a:solidFill>
              <a:latin typeface="Arial Nova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974427-E8AF-404A-AB73-728612303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473F-E2CE-4F48-AB3B-2EA4EE840C69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12D19F-D4F3-4FA2-9769-20B5CAA786BA}"/>
              </a:ext>
            </a:extLst>
          </p:cNvPr>
          <p:cNvSpPr/>
          <p:nvPr/>
        </p:nvSpPr>
        <p:spPr>
          <a:xfrm>
            <a:off x="674357" y="1459945"/>
            <a:ext cx="11093099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Data analytics is process of inspecting, cleansing, transforming and modeling data with the goal of discovering useful information, informing conclusion and supporting decision making.</a:t>
            </a:r>
          </a:p>
          <a:p>
            <a:pPr algn="just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Data analytics professionals are one of the high income skills of the new decade aside 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copywriters,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software and web 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engineers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according to my research.</a:t>
            </a:r>
          </a:p>
          <a:p>
            <a:pPr algn="just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US" sz="2800" b="1" smtClean="0">
                <a:latin typeface="Segoe UI" panose="020B0502040204020203" pitchFamily="34" charset="0"/>
                <a:cs typeface="Segoe UI" panose="020B0502040204020203" pitchFamily="34" charset="0"/>
              </a:rPr>
              <a:t>What </a:t>
            </a:r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exactly does a Data Analyst do?</a:t>
            </a:r>
          </a:p>
          <a:p>
            <a:pPr algn="just"/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 data analyst gathers data from different sources, discovers, interprets and communicates meaningful pattern and trends to stake holders for smart decisions to be made.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90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1C711C-5204-480A-A4FB-DCE2C3E6B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solidFill>
            <a:srgbClr val="316D9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Arial Nova" panose="020B0604020202020204" pitchFamily="34" charset="0"/>
              </a:rPr>
              <a:t>Types of Data</a:t>
            </a:r>
            <a:endParaRPr lang="en-US" sz="3200" b="1" kern="1200" dirty="0">
              <a:solidFill>
                <a:schemeClr val="bg1"/>
              </a:solidFill>
              <a:latin typeface="Arial Nova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974427-E8AF-404A-AB73-728612303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473F-E2CE-4F48-AB3B-2EA4EE840C69}" type="slidenum">
              <a:rPr lang="en-US" smtClean="0"/>
              <a:t>8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736" y="1467725"/>
            <a:ext cx="7082098" cy="525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47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1C711C-5204-480A-A4FB-DCE2C3E6B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solidFill>
            <a:srgbClr val="316D9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rial Nova" panose="020B0604020202020204" pitchFamily="34" charset="0"/>
              </a:rPr>
              <a:t>Types of Analytics</a:t>
            </a:r>
            <a:endParaRPr lang="en-US" sz="3200" b="1" kern="1200" dirty="0">
              <a:solidFill>
                <a:schemeClr val="bg1"/>
              </a:solidFill>
              <a:latin typeface="Arial Nova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974427-E8AF-404A-AB73-728612303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473F-E2CE-4F48-AB3B-2EA4EE840C69}" type="slidenum">
              <a:rPr lang="en-US" smtClean="0"/>
              <a:t>9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616" y="1396588"/>
            <a:ext cx="9626767" cy="532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02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2664</TotalTime>
  <Words>693</Words>
  <Application>Microsoft Office PowerPoint</Application>
  <PresentationFormat>Widescreen</PresentationFormat>
  <Paragraphs>99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Arial Black</vt:lpstr>
      <vt:lpstr>Arial Nova</vt:lpstr>
      <vt:lpstr>Arial Rounded MT Bold</vt:lpstr>
      <vt:lpstr>Calibri</vt:lpstr>
      <vt:lpstr>Calibri Light</vt:lpstr>
      <vt:lpstr>Playfair Display</vt:lpstr>
      <vt:lpstr>Segoe UI</vt:lpstr>
      <vt:lpstr>Office Theme</vt:lpstr>
      <vt:lpstr>DATA TALK</vt:lpstr>
      <vt:lpstr>    Introduction: WEF 2022 Skills Outlook</vt:lpstr>
      <vt:lpstr>Introduction</vt:lpstr>
      <vt:lpstr>What is Data?</vt:lpstr>
      <vt:lpstr>What is Data?</vt:lpstr>
      <vt:lpstr>What is Analytics?</vt:lpstr>
      <vt:lpstr>What is Data Analytics</vt:lpstr>
      <vt:lpstr>Types of Data</vt:lpstr>
      <vt:lpstr>Types of Analytics</vt:lpstr>
      <vt:lpstr>STEP TAKEN TO CARRY OUT A DATA ANALYTICS PROJECT</vt:lpstr>
      <vt:lpstr>SKILLS NEEDED TO BECOME A DATA ANALYST</vt:lpstr>
      <vt:lpstr>SKILLS NEEDED TO BECOME A DATA ANALYST</vt:lpstr>
      <vt:lpstr>HOW TO BECOME A DATA ANALYST </vt:lpstr>
      <vt:lpstr>QUESTIONS &amp; 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Descriptive Analysis</dc:title>
  <dc:creator>Mojisola Olawepo</dc:creator>
  <cp:lastModifiedBy>Ademola Adekilekun</cp:lastModifiedBy>
  <cp:revision>67</cp:revision>
  <dcterms:created xsi:type="dcterms:W3CDTF">2019-04-24T10:44:47Z</dcterms:created>
  <dcterms:modified xsi:type="dcterms:W3CDTF">2021-10-22T01:12:18Z</dcterms:modified>
</cp:coreProperties>
</file>