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99" r:id="rId3"/>
    <p:sldId id="300" r:id="rId4"/>
    <p:sldId id="259" r:id="rId5"/>
    <p:sldId id="260" r:id="rId6"/>
    <p:sldId id="301" r:id="rId7"/>
    <p:sldId id="302" r:id="rId8"/>
    <p:sldId id="303" r:id="rId9"/>
    <p:sldId id="304" r:id="rId10"/>
    <p:sldId id="305" r:id="rId11"/>
    <p:sldId id="306" r:id="rId12"/>
    <p:sldId id="307" r:id="rId13"/>
    <p:sldId id="308" r:id="rId14"/>
    <p:sldId id="309" r:id="rId15"/>
    <p:sldId id="310" r:id="rId16"/>
    <p:sldId id="311" r:id="rId17"/>
    <p:sldId id="31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FBF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48" d="100"/>
          <a:sy n="48" d="100"/>
        </p:scale>
        <p:origin x="53" y="7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13ADDBD7-0D82-4ED0-8636-54D57005DB6E}" type="datetimeFigureOut">
              <a:rPr lang="en-IN" smtClean="0"/>
              <a:t>12-03-2023</a:t>
            </a:fld>
            <a:endParaRPr lang="en-IN"/>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702470E3-36C7-4379-BEF6-FC76789D3DD7}" type="slidenum">
              <a:rPr lang="en-IN" smtClean="0"/>
              <a:t>‹#›</a:t>
            </a:fld>
            <a:endParaRPr lang="en-IN"/>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4884021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ADDBD7-0D82-4ED0-8636-54D57005DB6E}" type="datetimeFigureOut">
              <a:rPr lang="en-IN" smtClean="0"/>
              <a:t>12-03-2023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2470E3-36C7-4379-BEF6-FC76789D3DD7}" type="slidenum">
              <a:rPr lang="en-IN" smtClean="0"/>
              <a:t>‹#›</a:t>
            </a:fld>
            <a:endParaRPr lang="en-IN"/>
          </a:p>
        </p:txBody>
      </p:sp>
    </p:spTree>
    <p:extLst>
      <p:ext uri="{BB962C8B-B14F-4D97-AF65-F5344CB8AC3E}">
        <p14:creationId xmlns:p14="http://schemas.microsoft.com/office/powerpoint/2010/main" val="15557818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ADDBD7-0D82-4ED0-8636-54D57005DB6E}" type="datetimeFigureOut">
              <a:rPr lang="en-IN" smtClean="0"/>
              <a:t>12-03-2023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2470E3-36C7-4379-BEF6-FC76789D3DD7}" type="slidenum">
              <a:rPr lang="en-IN" smtClean="0"/>
              <a:t>‹#›</a:t>
            </a:fld>
            <a:endParaRPr lang="en-IN"/>
          </a:p>
        </p:txBody>
      </p:sp>
    </p:spTree>
    <p:extLst>
      <p:ext uri="{BB962C8B-B14F-4D97-AF65-F5344CB8AC3E}">
        <p14:creationId xmlns:p14="http://schemas.microsoft.com/office/powerpoint/2010/main" val="9541538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ADDBD7-0D82-4ED0-8636-54D57005DB6E}" type="datetimeFigureOut">
              <a:rPr lang="en-IN" smtClean="0"/>
              <a:t>12-03-2023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2470E3-36C7-4379-BEF6-FC76789D3DD7}" type="slidenum">
              <a:rPr lang="en-IN" smtClean="0"/>
              <a:t>‹#›</a:t>
            </a:fld>
            <a:endParaRPr lang="en-IN"/>
          </a:p>
        </p:txBody>
      </p:sp>
    </p:spTree>
    <p:extLst>
      <p:ext uri="{BB962C8B-B14F-4D97-AF65-F5344CB8AC3E}">
        <p14:creationId xmlns:p14="http://schemas.microsoft.com/office/powerpoint/2010/main" val="39431246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3ADDBD7-0D82-4ED0-8636-54D57005DB6E}" type="datetimeFigureOut">
              <a:rPr lang="en-IN" smtClean="0"/>
              <a:t>12-03-2023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2470E3-36C7-4379-BEF6-FC76789D3DD7}" type="slidenum">
              <a:rPr lang="en-IN" smtClean="0"/>
              <a:t>‹#›</a:t>
            </a:fld>
            <a:endParaRPr lang="en-IN"/>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833332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3ADDBD7-0D82-4ED0-8636-54D57005DB6E}" type="datetimeFigureOut">
              <a:rPr lang="en-IN" smtClean="0"/>
              <a:t>12-03-2023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02470E3-36C7-4379-BEF6-FC76789D3DD7}" type="slidenum">
              <a:rPr lang="en-IN" smtClean="0"/>
              <a:t>‹#›</a:t>
            </a:fld>
            <a:endParaRPr lang="en-IN"/>
          </a:p>
        </p:txBody>
      </p:sp>
    </p:spTree>
    <p:extLst>
      <p:ext uri="{BB962C8B-B14F-4D97-AF65-F5344CB8AC3E}">
        <p14:creationId xmlns:p14="http://schemas.microsoft.com/office/powerpoint/2010/main" val="15693734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3ADDBD7-0D82-4ED0-8636-54D57005DB6E}" type="datetimeFigureOut">
              <a:rPr lang="en-IN" smtClean="0"/>
              <a:t>12-03-2023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02470E3-36C7-4379-BEF6-FC76789D3DD7}" type="slidenum">
              <a:rPr lang="en-IN" smtClean="0"/>
              <a:t>‹#›</a:t>
            </a:fld>
            <a:endParaRPr lang="en-IN"/>
          </a:p>
        </p:txBody>
      </p:sp>
    </p:spTree>
    <p:extLst>
      <p:ext uri="{BB962C8B-B14F-4D97-AF65-F5344CB8AC3E}">
        <p14:creationId xmlns:p14="http://schemas.microsoft.com/office/powerpoint/2010/main" val="3316454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3ADDBD7-0D82-4ED0-8636-54D57005DB6E}" type="datetimeFigureOut">
              <a:rPr lang="en-IN" smtClean="0"/>
              <a:t>12-03-2023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02470E3-36C7-4379-BEF6-FC76789D3DD7}" type="slidenum">
              <a:rPr lang="en-IN" smtClean="0"/>
              <a:t>‹#›</a:t>
            </a:fld>
            <a:endParaRPr lang="en-IN"/>
          </a:p>
        </p:txBody>
      </p:sp>
    </p:spTree>
    <p:extLst>
      <p:ext uri="{BB962C8B-B14F-4D97-AF65-F5344CB8AC3E}">
        <p14:creationId xmlns:p14="http://schemas.microsoft.com/office/powerpoint/2010/main" val="30030282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ADDBD7-0D82-4ED0-8636-54D57005DB6E}" type="datetimeFigureOut">
              <a:rPr lang="en-IN" smtClean="0"/>
              <a:t>12-03-2023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02470E3-36C7-4379-BEF6-FC76789D3DD7}" type="slidenum">
              <a:rPr lang="en-IN" smtClean="0"/>
              <a:t>‹#›</a:t>
            </a:fld>
            <a:endParaRPr lang="en-IN"/>
          </a:p>
        </p:txBody>
      </p:sp>
    </p:spTree>
    <p:extLst>
      <p:ext uri="{BB962C8B-B14F-4D97-AF65-F5344CB8AC3E}">
        <p14:creationId xmlns:p14="http://schemas.microsoft.com/office/powerpoint/2010/main" val="36577061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3ADDBD7-0D82-4ED0-8636-54D57005DB6E}" type="datetimeFigureOut">
              <a:rPr lang="en-IN" smtClean="0"/>
              <a:t>12-03-2023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02470E3-36C7-4379-BEF6-FC76789D3DD7}" type="slidenum">
              <a:rPr lang="en-IN" smtClean="0"/>
              <a:t>‹#›</a:t>
            </a:fld>
            <a:endParaRPr lang="en-IN"/>
          </a:p>
        </p:txBody>
      </p:sp>
    </p:spTree>
    <p:extLst>
      <p:ext uri="{BB962C8B-B14F-4D97-AF65-F5344CB8AC3E}">
        <p14:creationId xmlns:p14="http://schemas.microsoft.com/office/powerpoint/2010/main" val="21895862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3ADDBD7-0D82-4ED0-8636-54D57005DB6E}" type="datetimeFigureOut">
              <a:rPr lang="en-IN" smtClean="0"/>
              <a:t>12-03-2023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02470E3-36C7-4379-BEF6-FC76789D3DD7}" type="slidenum">
              <a:rPr lang="en-IN" smtClean="0"/>
              <a:t>‹#›</a:t>
            </a:fld>
            <a:endParaRPr lang="en-IN"/>
          </a:p>
        </p:txBody>
      </p:sp>
    </p:spTree>
    <p:extLst>
      <p:ext uri="{BB962C8B-B14F-4D97-AF65-F5344CB8AC3E}">
        <p14:creationId xmlns:p14="http://schemas.microsoft.com/office/powerpoint/2010/main" val="30935775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13ADDBD7-0D82-4ED0-8636-54D57005DB6E}" type="datetimeFigureOut">
              <a:rPr lang="en-IN" smtClean="0"/>
              <a:t>12-03-2023</a:t>
            </a:fld>
            <a:endParaRPr lang="en-IN"/>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IN"/>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702470E3-36C7-4379-BEF6-FC76789D3DD7}" type="slidenum">
              <a:rPr lang="en-IN" smtClean="0"/>
              <a:t>‹#›</a:t>
            </a:fld>
            <a:endParaRPr lang="en-IN"/>
          </a:p>
        </p:txBody>
      </p:sp>
    </p:spTree>
    <p:extLst>
      <p:ext uri="{BB962C8B-B14F-4D97-AF65-F5344CB8AC3E}">
        <p14:creationId xmlns:p14="http://schemas.microsoft.com/office/powerpoint/2010/main" val="406157914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ijert.org/etedm-2018-volume-6-issue-04"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403DA-0BBB-FB7D-E4F1-28550EEEBDDC}"/>
              </a:ext>
            </a:extLst>
          </p:cNvPr>
          <p:cNvSpPr>
            <a:spLocks noGrp="1"/>
          </p:cNvSpPr>
          <p:nvPr>
            <p:ph type="ctrTitle"/>
          </p:nvPr>
        </p:nvSpPr>
        <p:spPr/>
        <p:txBody>
          <a:bodyPr/>
          <a:lstStyle/>
          <a:p>
            <a:r>
              <a:rPr lang="en-IN" dirty="0"/>
              <a:t>Intelligent ambulance using IOT</a:t>
            </a:r>
          </a:p>
        </p:txBody>
      </p:sp>
    </p:spTree>
    <p:extLst>
      <p:ext uri="{BB962C8B-B14F-4D97-AF65-F5344CB8AC3E}">
        <p14:creationId xmlns:p14="http://schemas.microsoft.com/office/powerpoint/2010/main" val="189916534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32F0A-91A9-1307-DD1D-B122414C6246}"/>
              </a:ext>
            </a:extLst>
          </p:cNvPr>
          <p:cNvSpPr>
            <a:spLocks noGrp="1"/>
          </p:cNvSpPr>
          <p:nvPr>
            <p:ph type="title"/>
          </p:nvPr>
        </p:nvSpPr>
        <p:spPr>
          <a:xfrm>
            <a:off x="507728" y="-331824"/>
            <a:ext cx="9692640" cy="1325562"/>
          </a:xfrm>
        </p:spPr>
        <p:txBody>
          <a:bodyPr/>
          <a:lstStyle/>
          <a:p>
            <a:r>
              <a:rPr lang="en-IN" dirty="0"/>
              <a:t>Architecture design flow</a:t>
            </a:r>
          </a:p>
        </p:txBody>
      </p:sp>
      <p:pic>
        <p:nvPicPr>
          <p:cNvPr id="4" name="Content Placeholder 3">
            <a:extLst>
              <a:ext uri="{FF2B5EF4-FFF2-40B4-BE49-F238E27FC236}">
                <a16:creationId xmlns:a16="http://schemas.microsoft.com/office/drawing/2014/main" id="{55A9170F-BE19-C16C-C674-FE8613F8DDF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26004" y="1150070"/>
            <a:ext cx="5458120" cy="5410986"/>
          </a:xfrm>
          <a:prstGeom prst="rect">
            <a:avLst/>
          </a:prstGeom>
        </p:spPr>
      </p:pic>
    </p:spTree>
    <p:extLst>
      <p:ext uri="{BB962C8B-B14F-4D97-AF65-F5344CB8AC3E}">
        <p14:creationId xmlns:p14="http://schemas.microsoft.com/office/powerpoint/2010/main" val="2686594514"/>
      </p:ext>
    </p:ext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D6EF3-6D36-605E-DE9D-39875CEB06CA}"/>
              </a:ext>
            </a:extLst>
          </p:cNvPr>
          <p:cNvSpPr>
            <a:spLocks noGrp="1"/>
          </p:cNvSpPr>
          <p:nvPr>
            <p:ph type="title"/>
          </p:nvPr>
        </p:nvSpPr>
        <p:spPr>
          <a:xfrm>
            <a:off x="300337" y="-409124"/>
            <a:ext cx="9692640" cy="1325562"/>
          </a:xfrm>
        </p:spPr>
        <p:txBody>
          <a:bodyPr/>
          <a:lstStyle/>
          <a:p>
            <a:r>
              <a:rPr lang="en-IN" dirty="0"/>
              <a:t>Modern Tools</a:t>
            </a:r>
          </a:p>
        </p:txBody>
      </p:sp>
      <p:sp>
        <p:nvSpPr>
          <p:cNvPr id="3" name="Content Placeholder 2">
            <a:extLst>
              <a:ext uri="{FF2B5EF4-FFF2-40B4-BE49-F238E27FC236}">
                <a16:creationId xmlns:a16="http://schemas.microsoft.com/office/drawing/2014/main" id="{7792BD89-DB77-0600-37B6-3167635FE0C5}"/>
              </a:ext>
            </a:extLst>
          </p:cNvPr>
          <p:cNvSpPr>
            <a:spLocks noGrp="1"/>
          </p:cNvSpPr>
          <p:nvPr>
            <p:ph idx="1"/>
          </p:nvPr>
        </p:nvSpPr>
        <p:spPr>
          <a:xfrm>
            <a:off x="715116" y="916439"/>
            <a:ext cx="9956025" cy="4315438"/>
          </a:xfrm>
        </p:spPr>
        <p:txBody>
          <a:bodyPr>
            <a:normAutofit fontScale="25000" lnSpcReduction="20000"/>
          </a:bodyPr>
          <a:lstStyle/>
          <a:p>
            <a:pPr marL="914400" lvl="1" indent="-457200" algn="just">
              <a:lnSpc>
                <a:spcPct val="120000"/>
              </a:lnSpc>
              <a:buAutoNum type="arabicParenR"/>
            </a:pPr>
            <a:r>
              <a:rPr lang="en-IN" sz="6800" b="1" dirty="0">
                <a:latin typeface="Söhne"/>
              </a:rPr>
              <a:t>Digital Image Processing </a:t>
            </a:r>
            <a:r>
              <a:rPr lang="en-IN" sz="6800" dirty="0"/>
              <a:t>: </a:t>
            </a:r>
            <a:r>
              <a:rPr lang="en-US" sz="6800" b="0" i="0" dirty="0">
                <a:effectLst/>
                <a:latin typeface="Söhne"/>
              </a:rPr>
              <a:t>Digital Image Processing is the use of computer algorithms to process digital images for various applications. In the Intelligent Ambulance project, Digital Image Processing is used to find the shortest route for the ambulance by analyzing real-time traffic conditions. It is also used to calculate vehicle density by analyzing live video feeds from cameras on the road. Additionally, it is used to control traffic lights by detecting the presence of an ambulance and changing the signal to green to clear the way for the emergency vehicle.</a:t>
            </a:r>
          </a:p>
          <a:p>
            <a:pPr marL="914400" lvl="1" indent="-457200" algn="just">
              <a:lnSpc>
                <a:spcPct val="120000"/>
              </a:lnSpc>
              <a:buAutoNum type="arabicParenR"/>
            </a:pPr>
            <a:endParaRPr lang="en-US" sz="6800" dirty="0">
              <a:latin typeface="Söhne"/>
            </a:endParaRPr>
          </a:p>
          <a:p>
            <a:pPr marL="914400" lvl="1" indent="-457200" algn="just">
              <a:lnSpc>
                <a:spcPct val="120000"/>
              </a:lnSpc>
              <a:buFontTx/>
              <a:buAutoNum type="arabicParenR"/>
            </a:pPr>
            <a:r>
              <a:rPr lang="en-US" sz="6800" b="1" dirty="0">
                <a:latin typeface="Söhne"/>
              </a:rPr>
              <a:t>Node MCU </a:t>
            </a:r>
            <a:r>
              <a:rPr lang="en-US" sz="6800" dirty="0">
                <a:latin typeface="Söhne"/>
              </a:rPr>
              <a:t>: </a:t>
            </a:r>
            <a:r>
              <a:rPr lang="en-US" sz="6800" b="0" i="0" dirty="0">
                <a:effectLst/>
                <a:latin typeface="Söhne"/>
              </a:rPr>
              <a:t>Node MCU is an open-source firmware and development board based on the ESP8266 Wi-Fi chip. It allows for easy connection to the internet and communication with other devices. In the Intelligent Ambulance project, Node MCU is used to send vital information about the patient, such as heartbeat rate and body temperature, to the nearest hospitals via telegram. It achieves this by connecting to the internet through Wi-Fi and using a telegram API to send the message to the hospital.</a:t>
            </a:r>
          </a:p>
          <a:p>
            <a:pPr marL="914400" lvl="1" indent="-457200" algn="just">
              <a:lnSpc>
                <a:spcPct val="120000"/>
              </a:lnSpc>
              <a:buFontTx/>
              <a:buAutoNum type="arabicParenR"/>
            </a:pPr>
            <a:endParaRPr lang="en-US" sz="6800" dirty="0">
              <a:latin typeface="Söhne"/>
            </a:endParaRPr>
          </a:p>
          <a:p>
            <a:pPr marL="914400" lvl="1" indent="-457200" algn="just">
              <a:lnSpc>
                <a:spcPct val="120000"/>
              </a:lnSpc>
              <a:buFontTx/>
              <a:buAutoNum type="arabicParenR"/>
            </a:pPr>
            <a:r>
              <a:rPr lang="en-US" sz="6800" b="1" dirty="0">
                <a:latin typeface="Söhne"/>
              </a:rPr>
              <a:t>Arduino UNO Microcontroller </a:t>
            </a:r>
            <a:r>
              <a:rPr lang="en-US" sz="6800" dirty="0">
                <a:latin typeface="Söhne"/>
              </a:rPr>
              <a:t>: </a:t>
            </a:r>
            <a:r>
              <a:rPr lang="en-US" sz="6800" b="0" i="0" dirty="0">
                <a:effectLst/>
                <a:latin typeface="Söhne"/>
              </a:rPr>
              <a:t>Arduino Uno is a microcontroller board based on the ATmega328P chip that can be programmed to perform various tasks. It has a variety of input and output pins that can be used to interface with sensors and actuators. In the Intelligent Ambulance project, the Arduino Uno is used to process data from various sensors, such as the LM35 temperature sensor and heartbeat rate sensor, and send the data to the Node MCU for transmission to the hospital. It is also used in the traffic control system to process data from the IR and sound sensors and control the traffic lights accordingly</a:t>
            </a:r>
            <a:r>
              <a:rPr lang="en-US" sz="6800" dirty="0">
                <a:latin typeface="Söhne"/>
              </a:rPr>
              <a:t> </a:t>
            </a:r>
            <a:endParaRPr lang="en-IN" sz="6800" dirty="0"/>
          </a:p>
          <a:p>
            <a:endParaRPr lang="en-IN" dirty="0"/>
          </a:p>
        </p:txBody>
      </p:sp>
    </p:spTree>
    <p:extLst>
      <p:ext uri="{BB962C8B-B14F-4D97-AF65-F5344CB8AC3E}">
        <p14:creationId xmlns:p14="http://schemas.microsoft.com/office/powerpoint/2010/main" val="310907912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F9108-75C9-EDD3-52A8-7C7F39006D81}"/>
              </a:ext>
            </a:extLst>
          </p:cNvPr>
          <p:cNvSpPr>
            <a:spLocks noGrp="1"/>
          </p:cNvSpPr>
          <p:nvPr>
            <p:ph type="title"/>
          </p:nvPr>
        </p:nvSpPr>
        <p:spPr/>
        <p:txBody>
          <a:bodyPr/>
          <a:lstStyle/>
          <a:p>
            <a:r>
              <a:rPr lang="en-IN" dirty="0"/>
              <a:t>Hardware and software requirements</a:t>
            </a:r>
          </a:p>
        </p:txBody>
      </p:sp>
      <p:sp>
        <p:nvSpPr>
          <p:cNvPr id="4" name="TextBox 3">
            <a:extLst>
              <a:ext uri="{FF2B5EF4-FFF2-40B4-BE49-F238E27FC236}">
                <a16:creationId xmlns:a16="http://schemas.microsoft.com/office/drawing/2014/main" id="{B8EA7A99-8FAA-2082-30AA-2B88E5869B7E}"/>
              </a:ext>
            </a:extLst>
          </p:cNvPr>
          <p:cNvSpPr txBox="1"/>
          <p:nvPr/>
        </p:nvSpPr>
        <p:spPr>
          <a:xfrm flipH="1">
            <a:off x="1120375" y="1960775"/>
            <a:ext cx="2227555" cy="400110"/>
          </a:xfrm>
          <a:prstGeom prst="rect">
            <a:avLst/>
          </a:prstGeom>
          <a:noFill/>
        </p:spPr>
        <p:txBody>
          <a:bodyPr wrap="square" rtlCol="0">
            <a:spAutoFit/>
          </a:bodyPr>
          <a:lstStyle/>
          <a:p>
            <a:r>
              <a:rPr lang="en-IN" sz="2000" dirty="0"/>
              <a:t>Hardware:</a:t>
            </a:r>
          </a:p>
        </p:txBody>
      </p:sp>
      <p:sp>
        <p:nvSpPr>
          <p:cNvPr id="5" name="TextBox 4">
            <a:extLst>
              <a:ext uri="{FF2B5EF4-FFF2-40B4-BE49-F238E27FC236}">
                <a16:creationId xmlns:a16="http://schemas.microsoft.com/office/drawing/2014/main" id="{60A6DC90-F0B1-0ABA-70AB-17FADBEDEB9D}"/>
              </a:ext>
            </a:extLst>
          </p:cNvPr>
          <p:cNvSpPr txBox="1"/>
          <p:nvPr/>
        </p:nvSpPr>
        <p:spPr>
          <a:xfrm>
            <a:off x="6476215" y="1960775"/>
            <a:ext cx="2526383" cy="400110"/>
          </a:xfrm>
          <a:prstGeom prst="rect">
            <a:avLst/>
          </a:prstGeom>
          <a:noFill/>
        </p:spPr>
        <p:txBody>
          <a:bodyPr wrap="square" rtlCol="0">
            <a:spAutoFit/>
          </a:bodyPr>
          <a:lstStyle/>
          <a:p>
            <a:r>
              <a:rPr lang="en-IN" sz="2000" dirty="0"/>
              <a:t>Software</a:t>
            </a:r>
            <a:r>
              <a:rPr lang="en-IN" dirty="0"/>
              <a:t>:</a:t>
            </a:r>
          </a:p>
        </p:txBody>
      </p:sp>
      <p:sp>
        <p:nvSpPr>
          <p:cNvPr id="6" name="TextBox 5">
            <a:extLst>
              <a:ext uri="{FF2B5EF4-FFF2-40B4-BE49-F238E27FC236}">
                <a16:creationId xmlns:a16="http://schemas.microsoft.com/office/drawing/2014/main" id="{9E057900-933B-B770-3DE7-9D89C4F3856F}"/>
              </a:ext>
            </a:extLst>
          </p:cNvPr>
          <p:cNvSpPr txBox="1"/>
          <p:nvPr/>
        </p:nvSpPr>
        <p:spPr>
          <a:xfrm>
            <a:off x="1074656" y="2582944"/>
            <a:ext cx="2867163" cy="3836710"/>
          </a:xfrm>
          <a:prstGeom prst="rect">
            <a:avLst/>
          </a:prstGeom>
          <a:noFill/>
        </p:spPr>
        <p:txBody>
          <a:bodyPr wrap="square" rtlCol="0">
            <a:spAutoFit/>
          </a:bodyPr>
          <a:lstStyle/>
          <a:p>
            <a:pPr marL="342900" lvl="0" indent="-342900" algn="just">
              <a:lnSpc>
                <a:spcPct val="150000"/>
              </a:lnSpc>
              <a:buFont typeface="Symbol" panose="05050102010706020507" pitchFamily="18" charset="2"/>
              <a:buChar char=""/>
            </a:pPr>
            <a:r>
              <a:rPr lang="en-US" sz="1800" dirty="0">
                <a:effectLst/>
                <a:latin typeface="Söhne"/>
                <a:ea typeface="Times New Roman" panose="02020603050405020304" pitchFamily="18" charset="0"/>
              </a:rPr>
              <a:t>Arduino Uno</a:t>
            </a:r>
            <a:endParaRPr lang="en-IN" sz="1800" dirty="0">
              <a:effectLst/>
              <a:latin typeface="Söhne"/>
              <a:ea typeface="Times New Roman" panose="02020603050405020304" pitchFamily="18" charset="0"/>
            </a:endParaRPr>
          </a:p>
          <a:p>
            <a:pPr marL="342900" lvl="0" indent="-342900" algn="just">
              <a:lnSpc>
                <a:spcPct val="150000"/>
              </a:lnSpc>
              <a:buFont typeface="Symbol" panose="05050102010706020507" pitchFamily="18" charset="2"/>
              <a:buChar char=""/>
            </a:pPr>
            <a:r>
              <a:rPr lang="en-US" sz="1800" dirty="0">
                <a:effectLst/>
                <a:latin typeface="Söhne"/>
                <a:ea typeface="Times New Roman" panose="02020603050405020304" pitchFamily="18" charset="0"/>
              </a:rPr>
              <a:t>Sound Sensor</a:t>
            </a:r>
            <a:endParaRPr lang="en-IN" sz="1800" dirty="0">
              <a:effectLst/>
              <a:latin typeface="Söhne"/>
              <a:ea typeface="Times New Roman" panose="02020603050405020304" pitchFamily="18" charset="0"/>
            </a:endParaRPr>
          </a:p>
          <a:p>
            <a:pPr marL="342900" lvl="0" indent="-342900" algn="just">
              <a:lnSpc>
                <a:spcPct val="150000"/>
              </a:lnSpc>
              <a:buFont typeface="Symbol" panose="05050102010706020507" pitchFamily="18" charset="2"/>
              <a:buChar char=""/>
            </a:pPr>
            <a:r>
              <a:rPr lang="en-US" sz="1800" dirty="0">
                <a:effectLst/>
                <a:latin typeface="Söhne"/>
                <a:ea typeface="Times New Roman" panose="02020603050405020304" pitchFamily="18" charset="0"/>
              </a:rPr>
              <a:t>Temperature Sensor</a:t>
            </a:r>
            <a:endParaRPr lang="en-IN" sz="1800" dirty="0">
              <a:effectLst/>
              <a:latin typeface="Söhne"/>
              <a:ea typeface="Times New Roman" panose="02020603050405020304" pitchFamily="18" charset="0"/>
            </a:endParaRPr>
          </a:p>
          <a:p>
            <a:pPr marL="342900" lvl="0" indent="-342900" algn="just">
              <a:lnSpc>
                <a:spcPct val="150000"/>
              </a:lnSpc>
              <a:buFont typeface="Symbol" panose="05050102010706020507" pitchFamily="18" charset="2"/>
              <a:buChar char=""/>
            </a:pPr>
            <a:r>
              <a:rPr lang="en-US" sz="1800" dirty="0">
                <a:effectLst/>
                <a:latin typeface="Söhne"/>
                <a:ea typeface="Times New Roman" panose="02020603050405020304" pitchFamily="18" charset="0"/>
              </a:rPr>
              <a:t>Heartbeat Sensor</a:t>
            </a:r>
            <a:endParaRPr lang="en-IN" sz="1800" dirty="0">
              <a:effectLst/>
              <a:latin typeface="Söhne"/>
              <a:ea typeface="Times New Roman" panose="02020603050405020304" pitchFamily="18" charset="0"/>
            </a:endParaRPr>
          </a:p>
          <a:p>
            <a:pPr marL="342900" lvl="0" indent="-342900" algn="just">
              <a:lnSpc>
                <a:spcPct val="150000"/>
              </a:lnSpc>
              <a:buFont typeface="Symbol" panose="05050102010706020507" pitchFamily="18" charset="2"/>
              <a:buChar char=""/>
            </a:pPr>
            <a:r>
              <a:rPr lang="en-US" sz="1800" dirty="0">
                <a:effectLst/>
                <a:latin typeface="Söhne"/>
                <a:ea typeface="Times New Roman" panose="02020603050405020304" pitchFamily="18" charset="0"/>
              </a:rPr>
              <a:t>IR  Sensors</a:t>
            </a:r>
            <a:endParaRPr lang="en-IN" sz="1800" dirty="0">
              <a:effectLst/>
              <a:latin typeface="Söhne"/>
              <a:ea typeface="Times New Roman" panose="02020603050405020304" pitchFamily="18" charset="0"/>
            </a:endParaRPr>
          </a:p>
          <a:p>
            <a:pPr marL="342900" lvl="0" indent="-342900" algn="just">
              <a:lnSpc>
                <a:spcPct val="150000"/>
              </a:lnSpc>
              <a:buFont typeface="Symbol" panose="05050102010706020507" pitchFamily="18" charset="2"/>
              <a:buChar char=""/>
            </a:pPr>
            <a:r>
              <a:rPr lang="en-US" sz="1800" dirty="0">
                <a:effectLst/>
                <a:latin typeface="Söhne"/>
                <a:ea typeface="Times New Roman" panose="02020603050405020304" pitchFamily="18" charset="0"/>
              </a:rPr>
              <a:t>Signal Lights</a:t>
            </a:r>
            <a:endParaRPr lang="en-IN" sz="1800" dirty="0">
              <a:effectLst/>
              <a:latin typeface="Söhne"/>
              <a:ea typeface="Times New Roman" panose="02020603050405020304" pitchFamily="18" charset="0"/>
            </a:endParaRPr>
          </a:p>
          <a:p>
            <a:pPr marL="342900" lvl="0" indent="-342900" algn="just">
              <a:lnSpc>
                <a:spcPct val="150000"/>
              </a:lnSpc>
              <a:buFont typeface="Symbol" panose="05050102010706020507" pitchFamily="18" charset="2"/>
              <a:buChar char=""/>
            </a:pPr>
            <a:r>
              <a:rPr lang="en-US" sz="1800" dirty="0">
                <a:effectLst/>
                <a:latin typeface="Söhne"/>
                <a:ea typeface="Times New Roman" panose="02020603050405020304" pitchFamily="18" charset="0"/>
              </a:rPr>
              <a:t>Nodemcu</a:t>
            </a:r>
            <a:endParaRPr lang="en-IN" sz="1800" dirty="0">
              <a:effectLst/>
              <a:latin typeface="Söhne"/>
              <a:ea typeface="Times New Roman" panose="02020603050405020304" pitchFamily="18" charset="0"/>
            </a:endParaRPr>
          </a:p>
          <a:p>
            <a:pPr marL="342900" lvl="0" indent="-342900" algn="just">
              <a:lnSpc>
                <a:spcPct val="150000"/>
              </a:lnSpc>
              <a:buFont typeface="Symbol" panose="05050102010706020507" pitchFamily="18" charset="2"/>
              <a:buChar char=""/>
            </a:pPr>
            <a:r>
              <a:rPr lang="en-US" sz="1800" dirty="0">
                <a:effectLst/>
                <a:latin typeface="Söhne"/>
                <a:ea typeface="Times New Roman" panose="02020603050405020304" pitchFamily="18" charset="0"/>
              </a:rPr>
              <a:t>Power Supply</a:t>
            </a:r>
            <a:endParaRPr lang="en-IN" sz="1800" dirty="0">
              <a:effectLst/>
              <a:latin typeface="Söhne"/>
              <a:ea typeface="Times New Roman" panose="02020603050405020304" pitchFamily="18" charset="0"/>
            </a:endParaRPr>
          </a:p>
          <a:p>
            <a:endParaRPr lang="en-IN" dirty="0"/>
          </a:p>
        </p:txBody>
      </p:sp>
      <p:sp>
        <p:nvSpPr>
          <p:cNvPr id="7" name="TextBox 6">
            <a:extLst>
              <a:ext uri="{FF2B5EF4-FFF2-40B4-BE49-F238E27FC236}">
                <a16:creationId xmlns:a16="http://schemas.microsoft.com/office/drawing/2014/main" id="{2A2BF719-3BEE-1218-1856-190FB8B4CA6C}"/>
              </a:ext>
            </a:extLst>
          </p:cNvPr>
          <p:cNvSpPr txBox="1"/>
          <p:nvPr/>
        </p:nvSpPr>
        <p:spPr>
          <a:xfrm>
            <a:off x="6240544" y="2554475"/>
            <a:ext cx="2234153" cy="880369"/>
          </a:xfrm>
          <a:prstGeom prst="rect">
            <a:avLst/>
          </a:prstGeom>
          <a:noFill/>
        </p:spPr>
        <p:txBody>
          <a:bodyPr wrap="square" rtlCol="0">
            <a:spAutoFit/>
          </a:bodyPr>
          <a:lstStyle/>
          <a:p>
            <a:pPr marL="342900" lvl="0" indent="-342900" algn="just">
              <a:lnSpc>
                <a:spcPct val="150000"/>
              </a:lnSpc>
              <a:buFont typeface="Symbol" panose="05050102010706020507" pitchFamily="18" charset="2"/>
              <a:buChar char=""/>
            </a:pPr>
            <a:r>
              <a:rPr lang="en-US" sz="1800" dirty="0">
                <a:effectLst/>
                <a:latin typeface="Söhne"/>
                <a:ea typeface="Times New Roman" panose="02020603050405020304" pitchFamily="18" charset="0"/>
              </a:rPr>
              <a:t>Arduino IDE</a:t>
            </a:r>
            <a:endParaRPr lang="en-IN" sz="1800" dirty="0">
              <a:effectLst/>
              <a:latin typeface="Söhne"/>
              <a:ea typeface="Times New Roman" panose="02020603050405020304" pitchFamily="18" charset="0"/>
            </a:endParaRPr>
          </a:p>
          <a:p>
            <a:pPr marL="342900" lvl="0" indent="-342900" algn="just">
              <a:lnSpc>
                <a:spcPct val="150000"/>
              </a:lnSpc>
              <a:buFont typeface="Symbol" panose="05050102010706020507" pitchFamily="18" charset="2"/>
              <a:buChar char=""/>
            </a:pPr>
            <a:r>
              <a:rPr lang="en-US" sz="1800" dirty="0">
                <a:effectLst/>
                <a:latin typeface="Söhne"/>
                <a:ea typeface="Times New Roman" panose="02020603050405020304" pitchFamily="18" charset="0"/>
              </a:rPr>
              <a:t>Embedded C</a:t>
            </a:r>
            <a:endParaRPr lang="en-IN" sz="1800" dirty="0">
              <a:effectLst/>
              <a:latin typeface="Söhne"/>
              <a:ea typeface="Times New Roman" panose="02020603050405020304" pitchFamily="18" charset="0"/>
            </a:endParaRPr>
          </a:p>
        </p:txBody>
      </p:sp>
    </p:spTree>
    <p:extLst>
      <p:ext uri="{BB962C8B-B14F-4D97-AF65-F5344CB8AC3E}">
        <p14:creationId xmlns:p14="http://schemas.microsoft.com/office/powerpoint/2010/main" val="411102225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A4564-825C-E851-1CEE-B34457D17FAA}"/>
              </a:ext>
            </a:extLst>
          </p:cNvPr>
          <p:cNvSpPr>
            <a:spLocks noGrp="1"/>
          </p:cNvSpPr>
          <p:nvPr>
            <p:ph type="title"/>
          </p:nvPr>
        </p:nvSpPr>
        <p:spPr>
          <a:xfrm>
            <a:off x="0" y="-405353"/>
            <a:ext cx="9692640" cy="1325562"/>
          </a:xfrm>
        </p:spPr>
        <p:txBody>
          <a:bodyPr/>
          <a:lstStyle/>
          <a:p>
            <a:r>
              <a:rPr lang="en-IN" dirty="0"/>
              <a:t>Output (Till date)</a:t>
            </a:r>
          </a:p>
        </p:txBody>
      </p:sp>
      <p:pic>
        <p:nvPicPr>
          <p:cNvPr id="5" name="Content Placeholder 4">
            <a:extLst>
              <a:ext uri="{FF2B5EF4-FFF2-40B4-BE49-F238E27FC236}">
                <a16:creationId xmlns:a16="http://schemas.microsoft.com/office/drawing/2014/main" id="{4E172B8A-A813-9138-755C-08CC273A0F7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5999" y="1598846"/>
            <a:ext cx="4880409" cy="3660307"/>
          </a:xfrm>
        </p:spPr>
      </p:pic>
      <p:pic>
        <p:nvPicPr>
          <p:cNvPr id="9" name="Picture 8">
            <a:extLst>
              <a:ext uri="{FF2B5EF4-FFF2-40B4-BE49-F238E27FC236}">
                <a16:creationId xmlns:a16="http://schemas.microsoft.com/office/drawing/2014/main" id="{CA4FB281-B827-1104-6EC1-87D4E4007A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187" y="2925435"/>
            <a:ext cx="2763257" cy="3684343"/>
          </a:xfrm>
          <a:prstGeom prst="rect">
            <a:avLst/>
          </a:prstGeom>
        </p:spPr>
      </p:pic>
      <p:pic>
        <p:nvPicPr>
          <p:cNvPr id="13" name="Picture 12">
            <a:extLst>
              <a:ext uri="{FF2B5EF4-FFF2-40B4-BE49-F238E27FC236}">
                <a16:creationId xmlns:a16="http://schemas.microsoft.com/office/drawing/2014/main" id="{F8BE5E9F-F644-55BA-A5BE-839411C0A26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80994" y="2284412"/>
            <a:ext cx="2903455" cy="3684343"/>
          </a:xfrm>
          <a:prstGeom prst="rect">
            <a:avLst/>
          </a:prstGeom>
        </p:spPr>
      </p:pic>
    </p:spTree>
    <p:extLst>
      <p:ext uri="{BB962C8B-B14F-4D97-AF65-F5344CB8AC3E}">
        <p14:creationId xmlns:p14="http://schemas.microsoft.com/office/powerpoint/2010/main" val="3516051417"/>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B29AC-8CED-0BA6-8CB4-522CD7005473}"/>
              </a:ext>
            </a:extLst>
          </p:cNvPr>
          <p:cNvSpPr>
            <a:spLocks noGrp="1"/>
          </p:cNvSpPr>
          <p:nvPr>
            <p:ph type="title"/>
          </p:nvPr>
        </p:nvSpPr>
        <p:spPr/>
        <p:txBody>
          <a:bodyPr/>
          <a:lstStyle/>
          <a:p>
            <a:r>
              <a:rPr lang="en-IN" dirty="0"/>
              <a:t>Publication status of phase 1</a:t>
            </a:r>
          </a:p>
        </p:txBody>
      </p:sp>
      <p:sp>
        <p:nvSpPr>
          <p:cNvPr id="3" name="Content Placeholder 2">
            <a:extLst>
              <a:ext uri="{FF2B5EF4-FFF2-40B4-BE49-F238E27FC236}">
                <a16:creationId xmlns:a16="http://schemas.microsoft.com/office/drawing/2014/main" id="{587C172A-1CA0-86C5-652A-FFB4E9C71944}"/>
              </a:ext>
            </a:extLst>
          </p:cNvPr>
          <p:cNvSpPr>
            <a:spLocks noGrp="1"/>
          </p:cNvSpPr>
          <p:nvPr>
            <p:ph idx="1"/>
          </p:nvPr>
        </p:nvSpPr>
        <p:spPr/>
        <p:txBody>
          <a:bodyPr>
            <a:normAutofit/>
          </a:bodyPr>
          <a:lstStyle/>
          <a:p>
            <a:pPr algn="just"/>
            <a:r>
              <a:rPr lang="en-US" b="1" dirty="0">
                <a:latin typeface="Söhne"/>
              </a:rPr>
              <a:t>We are </a:t>
            </a:r>
            <a:r>
              <a:rPr lang="en-US" b="1" i="0" dirty="0">
                <a:effectLst/>
                <a:latin typeface="Söhne"/>
              </a:rPr>
              <a:t>pleased to announce that our paper on "Intelligent Ambulance Using IoT" has been published in the Journal of Electronics and Communication Systems (MAT Journals), Volume 8, Issue 1 in the year 2023.</a:t>
            </a:r>
            <a:endParaRPr lang="en-US" b="0" i="0" dirty="0">
              <a:effectLst/>
              <a:latin typeface="Söhne"/>
            </a:endParaRPr>
          </a:p>
          <a:p>
            <a:pPr algn="just"/>
            <a:r>
              <a:rPr lang="en-US" b="0" i="0" dirty="0">
                <a:effectLst/>
                <a:latin typeface="Söhne"/>
                <a:sym typeface="Wingdings" panose="05000000000000000000" pitchFamily="2" charset="2"/>
              </a:rPr>
              <a:t> </a:t>
            </a:r>
            <a:r>
              <a:rPr lang="en-US" b="0" i="0" dirty="0">
                <a:effectLst/>
                <a:latin typeface="Söhne"/>
              </a:rPr>
              <a:t>The paper describes a system that uses IoT devices and image processing techniques </a:t>
            </a:r>
            <a:r>
              <a:rPr lang="en-US" b="0" i="0" dirty="0">
                <a:solidFill>
                  <a:srgbClr val="FDFBF6"/>
                </a:solidFill>
                <a:effectLst/>
                <a:latin typeface="Söhne"/>
              </a:rPr>
              <a:t>……</a:t>
            </a:r>
            <a:r>
              <a:rPr lang="en-US" b="0" i="0" dirty="0">
                <a:effectLst/>
                <a:latin typeface="Söhne"/>
              </a:rPr>
              <a:t>to provide a </a:t>
            </a:r>
            <a:r>
              <a:rPr lang="en-US" b="0" i="0" dirty="0">
                <a:solidFill>
                  <a:srgbClr val="FDFBF6"/>
                </a:solidFill>
                <a:effectLst/>
                <a:latin typeface="Söhne"/>
              </a:rPr>
              <a:t>.</a:t>
            </a:r>
            <a:r>
              <a:rPr lang="en-US" b="0" i="0" dirty="0">
                <a:effectLst/>
                <a:latin typeface="Söhne"/>
              </a:rPr>
              <a:t>faster and more efficient way of transporting patients to the hospital. </a:t>
            </a:r>
            <a:r>
              <a:rPr lang="en-US" b="0" i="0" dirty="0">
                <a:solidFill>
                  <a:srgbClr val="FDFBF6"/>
                </a:solidFill>
                <a:effectLst/>
                <a:latin typeface="Söhne"/>
              </a:rPr>
              <a:t>……</a:t>
            </a:r>
            <a:r>
              <a:rPr lang="en-US" b="0" i="0" dirty="0">
                <a:effectLst/>
                <a:latin typeface="Söhne"/>
              </a:rPr>
              <a:t>The system also includes a</a:t>
            </a:r>
            <a:r>
              <a:rPr lang="en-US" b="0" i="0" dirty="0">
                <a:solidFill>
                  <a:srgbClr val="FDFBF6"/>
                </a:solidFill>
                <a:effectLst/>
                <a:latin typeface="Söhne"/>
              </a:rPr>
              <a:t>.</a:t>
            </a:r>
            <a:r>
              <a:rPr lang="en-US" b="0" i="0" dirty="0">
                <a:effectLst/>
                <a:latin typeface="Söhne"/>
              </a:rPr>
              <a:t>patient monitoring system that sends vital information </a:t>
            </a:r>
            <a:r>
              <a:rPr lang="en-US" b="0" i="0" dirty="0">
                <a:solidFill>
                  <a:srgbClr val="FDFBF6"/>
                </a:solidFill>
                <a:effectLst/>
                <a:latin typeface="Söhne"/>
              </a:rPr>
              <a:t>……</a:t>
            </a:r>
            <a:r>
              <a:rPr lang="en-US" b="0" i="0" dirty="0">
                <a:effectLst/>
                <a:latin typeface="Söhne"/>
              </a:rPr>
              <a:t>to the nearest hospital. The proposed system has the potential to save lives in </a:t>
            </a:r>
            <a:r>
              <a:rPr lang="en-US" b="0" i="0" dirty="0">
                <a:solidFill>
                  <a:srgbClr val="FDFBF6"/>
                </a:solidFill>
                <a:effectLst/>
                <a:latin typeface="Söhne"/>
              </a:rPr>
              <a:t>……</a:t>
            </a:r>
            <a:r>
              <a:rPr lang="en-US" b="0" i="0" dirty="0">
                <a:effectLst/>
                <a:latin typeface="Söhne"/>
              </a:rPr>
              <a:t>urban areas where traffic congestion is a major issue. The publication of this paper </a:t>
            </a:r>
            <a:r>
              <a:rPr lang="en-US" b="0" i="0" dirty="0">
                <a:solidFill>
                  <a:srgbClr val="FDFBF6"/>
                </a:solidFill>
                <a:effectLst/>
                <a:latin typeface="Söhne"/>
              </a:rPr>
              <a:t>……</a:t>
            </a:r>
            <a:r>
              <a:rPr lang="en-US" b="0" i="0" dirty="0">
                <a:effectLst/>
                <a:latin typeface="Söhne"/>
              </a:rPr>
              <a:t>is a significant milestone in our efforts to develop technology solutions that can</a:t>
            </a:r>
            <a:r>
              <a:rPr lang="en-US" b="0" i="0" dirty="0">
                <a:solidFill>
                  <a:srgbClr val="FDFBF6"/>
                </a:solidFill>
                <a:effectLst/>
                <a:latin typeface="Söhne"/>
              </a:rPr>
              <a:t> ……</a:t>
            </a:r>
            <a:r>
              <a:rPr lang="en-US" b="0" i="0" dirty="0">
                <a:effectLst/>
                <a:latin typeface="Söhne"/>
              </a:rPr>
              <a:t>help address critical healthcare challenges.</a:t>
            </a:r>
            <a:endParaRPr lang="en-IN" dirty="0"/>
          </a:p>
          <a:p>
            <a:endParaRPr lang="en-IN" dirty="0"/>
          </a:p>
        </p:txBody>
      </p:sp>
    </p:spTree>
    <p:extLst>
      <p:ext uri="{BB962C8B-B14F-4D97-AF65-F5344CB8AC3E}">
        <p14:creationId xmlns:p14="http://schemas.microsoft.com/office/powerpoint/2010/main" val="3005296245"/>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323D2-F497-6119-F669-98826AF838D7}"/>
              </a:ext>
            </a:extLst>
          </p:cNvPr>
          <p:cNvSpPr>
            <a:spLocks noGrp="1"/>
          </p:cNvSpPr>
          <p:nvPr>
            <p:ph type="title"/>
          </p:nvPr>
        </p:nvSpPr>
        <p:spPr/>
        <p:txBody>
          <a:bodyPr/>
          <a:lstStyle/>
          <a:p>
            <a:r>
              <a:rPr lang="en-IN" dirty="0"/>
              <a:t>Time scheduling</a:t>
            </a:r>
          </a:p>
        </p:txBody>
      </p:sp>
      <p:sp>
        <p:nvSpPr>
          <p:cNvPr id="3" name="Content Placeholder 2">
            <a:extLst>
              <a:ext uri="{FF2B5EF4-FFF2-40B4-BE49-F238E27FC236}">
                <a16:creationId xmlns:a16="http://schemas.microsoft.com/office/drawing/2014/main" id="{3D4AAACF-9EAB-EE9B-41D6-7C3805C49BFF}"/>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98543393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23275-2743-1F7D-E749-FE2B36CA507B}"/>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86E0F5E5-D4D1-61A7-4AB1-6F50481F1046}"/>
              </a:ext>
            </a:extLst>
          </p:cNvPr>
          <p:cNvSpPr>
            <a:spLocks noGrp="1"/>
          </p:cNvSpPr>
          <p:nvPr>
            <p:ph idx="1"/>
          </p:nvPr>
        </p:nvSpPr>
        <p:spPr/>
        <p:txBody>
          <a:bodyPr>
            <a:normAutofit/>
          </a:bodyPr>
          <a:lstStyle/>
          <a:p>
            <a:pPr marL="285750" indent="-285750" algn="just">
              <a:buFont typeface="Arial" panose="020B0604020202020204" pitchFamily="34" charset="0"/>
              <a:buChar char="•"/>
            </a:pPr>
            <a:r>
              <a:rPr lang="en-US" sz="2000" dirty="0">
                <a:solidFill>
                  <a:schemeClr val="tx1"/>
                </a:solidFill>
                <a:latin typeface="Söhne"/>
              </a:rPr>
              <a:t>The existing traffic management system in India has fixed timers for traffic signals to switch traffic between different direction and no specific changes in traffic signals for emergency vehicles. </a:t>
            </a:r>
          </a:p>
          <a:p>
            <a:pPr marL="285750" indent="-285750" algn="just">
              <a:buFont typeface="Arial" panose="020B0604020202020204" pitchFamily="34" charset="0"/>
              <a:buChar char="•"/>
            </a:pPr>
            <a:r>
              <a:rPr lang="en-US" sz="2000" dirty="0">
                <a:solidFill>
                  <a:schemeClr val="tx1"/>
                </a:solidFill>
                <a:latin typeface="Söhne"/>
              </a:rPr>
              <a:t>And real time tracking helps the person who called the ambulance to track the movements of ambulance and call another ambulance if the called ambulance is taking too long to reach. </a:t>
            </a:r>
          </a:p>
          <a:p>
            <a:pPr marL="285750" indent="-285750" algn="just">
              <a:buFont typeface="Arial" panose="020B0604020202020204" pitchFamily="34" charset="0"/>
              <a:buChar char="•"/>
            </a:pPr>
            <a:r>
              <a:rPr lang="en-US" sz="2000" dirty="0">
                <a:solidFill>
                  <a:schemeClr val="tx1"/>
                </a:solidFill>
                <a:latin typeface="Söhne"/>
              </a:rPr>
              <a:t>This project can be life saver</a:t>
            </a:r>
          </a:p>
        </p:txBody>
      </p:sp>
    </p:spTree>
    <p:extLst>
      <p:ext uri="{BB962C8B-B14F-4D97-AF65-F5344CB8AC3E}">
        <p14:creationId xmlns:p14="http://schemas.microsoft.com/office/powerpoint/2010/main" val="686796109"/>
      </p:ext>
    </p:extLst>
  </p:cSld>
  <p:clrMapOvr>
    <a:masterClrMapping/>
  </p:clrMapOvr>
  <mc:AlternateContent xmlns:mc="http://schemas.openxmlformats.org/markup-compatibility/2006">
    <mc:Choice xmlns:p14="http://schemas.microsoft.com/office/powerpoint/2010/main" Requires="p14">
      <p:transition spd="slow" p14:dur="3000">
        <p14:shred/>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48910-9815-F85B-78E4-B0CF2DC731B8}"/>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556CAB1B-9475-BD2E-2941-B4F7B6CE101D}"/>
              </a:ext>
            </a:extLst>
          </p:cNvPr>
          <p:cNvSpPr>
            <a:spLocks noGrp="1"/>
          </p:cNvSpPr>
          <p:nvPr>
            <p:ph idx="1"/>
          </p:nvPr>
        </p:nvSpPr>
        <p:spPr>
          <a:xfrm>
            <a:off x="1261872" y="2140903"/>
            <a:ext cx="8595360" cy="4351337"/>
          </a:xfrm>
        </p:spPr>
        <p:txBody>
          <a:bodyPr>
            <a:normAutofit fontScale="62500" lnSpcReduction="20000"/>
          </a:bodyPr>
          <a:lstStyle/>
          <a:p>
            <a:pPr marL="342900" marR="69850" lvl="0" indent="-342900" algn="just">
              <a:spcBef>
                <a:spcPts val="780"/>
              </a:spcBef>
              <a:buSzPts val="1200"/>
              <a:buFont typeface="Wingdings" panose="05000000000000000000" pitchFamily="2" charset="2"/>
              <a:buChar char="q"/>
              <a:tabLst>
                <a:tab pos="521335" algn="l"/>
              </a:tabLst>
            </a:pPr>
            <a:r>
              <a:rPr lang="en-US" sz="2900" spc="0" dirty="0">
                <a:solidFill>
                  <a:srgbClr val="000000"/>
                </a:solidFill>
                <a:effectLst/>
                <a:latin typeface="Times New Roman" panose="02020603050405020304" pitchFamily="18" charset="0"/>
                <a:ea typeface="Times New Roman" panose="02020603050405020304" pitchFamily="18" charset="0"/>
              </a:rPr>
              <a:t>Shantanu Sarkar, Ambulance Assistance for Emergency </a:t>
            </a:r>
            <a:r>
              <a:rPr lang="en-US" sz="2900" b="1" spc="0" dirty="0">
                <a:solidFill>
                  <a:srgbClr val="000000"/>
                </a:solidFill>
                <a:effectLst/>
                <a:latin typeface="Times New Roman" panose="02020603050405020304" pitchFamily="18" charset="0"/>
                <a:ea typeface="Times New Roman" panose="02020603050405020304" pitchFamily="18" charset="0"/>
              </a:rPr>
              <a:t>Services Using GPS Navigation</a:t>
            </a:r>
            <a:r>
              <a:rPr lang="en-US" sz="2900" spc="0" dirty="0">
                <a:solidFill>
                  <a:srgbClr val="000000"/>
                </a:solidFill>
                <a:effectLst/>
                <a:latin typeface="Times New Roman" panose="02020603050405020304" pitchFamily="18" charset="0"/>
                <a:ea typeface="Times New Roman" panose="02020603050405020304" pitchFamily="18" charset="0"/>
              </a:rPr>
              <a:t> in International Research Journal of Engineering and Technology (IRJET), September,2016</a:t>
            </a:r>
          </a:p>
          <a:p>
            <a:pPr marL="342900" marR="69850" indent="-342900" algn="just">
              <a:spcBef>
                <a:spcPts val="780"/>
              </a:spcBef>
              <a:buSzPts val="1200"/>
              <a:buFont typeface="Wingdings" panose="05000000000000000000" pitchFamily="2" charset="2"/>
              <a:buChar char="q"/>
              <a:tabLst>
                <a:tab pos="521335" algn="l"/>
              </a:tabLst>
            </a:pPr>
            <a:r>
              <a:rPr lang="en-US" sz="2800" spc="0" dirty="0" err="1">
                <a:effectLst/>
                <a:latin typeface="Times New Roman" panose="02020603050405020304" pitchFamily="18" charset="0"/>
                <a:ea typeface="Times New Roman" panose="02020603050405020304" pitchFamily="18" charset="0"/>
              </a:rPr>
              <a:t>G.Araprasad</a:t>
            </a:r>
            <a:r>
              <a:rPr lang="en-US" sz="2800" spc="0" dirty="0">
                <a:effectLst/>
                <a:latin typeface="Times New Roman" panose="02020603050405020304" pitchFamily="18" charset="0"/>
                <a:ea typeface="Times New Roman" panose="02020603050405020304" pitchFamily="18" charset="0"/>
              </a:rPr>
              <a:t>, “High stable power aware multicast algorithm for mobile ad hoc networks,” “IEEE Sensors J.”, Volume: 05 Issue: 09 | Sep 2018, page no:423-426.</a:t>
            </a:r>
            <a:endParaRPr lang="en-IN" sz="2800" spc="0" dirty="0">
              <a:effectLst/>
              <a:latin typeface="Times New Roman" panose="02020603050405020304" pitchFamily="18" charset="0"/>
              <a:ea typeface="Times New Roman" panose="02020603050405020304" pitchFamily="18" charset="0"/>
            </a:endParaRPr>
          </a:p>
          <a:p>
            <a:pPr marL="342900" marR="69850" indent="-342900" algn="just">
              <a:spcBef>
                <a:spcPts val="780"/>
              </a:spcBef>
              <a:buSzPts val="1200"/>
              <a:buFont typeface="Wingdings" panose="05000000000000000000" pitchFamily="2" charset="2"/>
              <a:buChar char="q"/>
              <a:tabLst>
                <a:tab pos="521335" algn="l"/>
              </a:tabLst>
            </a:pPr>
            <a:r>
              <a:rPr lang="en-US" sz="2800" spc="0" dirty="0" err="1">
                <a:effectLst/>
                <a:latin typeface="Times New Roman" panose="02020603050405020304" pitchFamily="18" charset="0"/>
                <a:ea typeface="Times New Roman" panose="02020603050405020304" pitchFamily="18" charset="0"/>
              </a:rPr>
              <a:t>Saha</a:t>
            </a:r>
            <a:r>
              <a:rPr lang="en-US" sz="2800" spc="0" dirty="0">
                <a:effectLst/>
                <a:latin typeface="Times New Roman" panose="02020603050405020304" pitchFamily="18" charset="0"/>
                <a:ea typeface="Times New Roman" panose="02020603050405020304" pitchFamily="18" charset="0"/>
              </a:rPr>
              <a:t>, H. N., </a:t>
            </a:r>
            <a:r>
              <a:rPr lang="en-US" sz="2800" spc="0" dirty="0" err="1">
                <a:effectLst/>
                <a:latin typeface="Times New Roman" panose="02020603050405020304" pitchFamily="18" charset="0"/>
                <a:ea typeface="Times New Roman" panose="02020603050405020304" pitchFamily="18" charset="0"/>
              </a:rPr>
              <a:t>Raun</a:t>
            </a:r>
            <a:r>
              <a:rPr lang="en-US" sz="2800" spc="0" dirty="0">
                <a:effectLst/>
                <a:latin typeface="Times New Roman" panose="02020603050405020304" pitchFamily="18" charset="0"/>
                <a:ea typeface="Times New Roman" panose="02020603050405020304" pitchFamily="18" charset="0"/>
              </a:rPr>
              <a:t>, N. F., &amp; </a:t>
            </a:r>
            <a:r>
              <a:rPr lang="en-US" sz="2800" spc="0" dirty="0" err="1">
                <a:effectLst/>
                <a:latin typeface="Times New Roman" panose="02020603050405020304" pitchFamily="18" charset="0"/>
                <a:ea typeface="Times New Roman" panose="02020603050405020304" pitchFamily="18" charset="0"/>
              </a:rPr>
              <a:t>Saha</a:t>
            </a:r>
            <a:r>
              <a:rPr lang="en-US" sz="2800" spc="0" dirty="0">
                <a:effectLst/>
                <a:latin typeface="Times New Roman" panose="02020603050405020304" pitchFamily="18" charset="0"/>
                <a:ea typeface="Times New Roman" panose="02020603050405020304" pitchFamily="18" charset="0"/>
              </a:rPr>
              <a:t>, M. (2017, August). Monitoring patient's health with </a:t>
            </a:r>
            <a:r>
              <a:rPr lang="en-US" sz="2800" b="1" spc="0" dirty="0">
                <a:effectLst/>
                <a:latin typeface="Times New Roman" panose="02020603050405020304" pitchFamily="18" charset="0"/>
                <a:ea typeface="Times New Roman" panose="02020603050405020304" pitchFamily="18" charset="0"/>
              </a:rPr>
              <a:t>smart ambulance system using Internet of Things (IOTs)</a:t>
            </a:r>
            <a:r>
              <a:rPr lang="en-US" sz="2800" spc="0" dirty="0">
                <a:effectLst/>
                <a:latin typeface="Times New Roman" panose="02020603050405020304" pitchFamily="18" charset="0"/>
                <a:ea typeface="Times New Roman" panose="02020603050405020304" pitchFamily="18" charset="0"/>
              </a:rPr>
              <a:t>. In 2017 8th Annual Industrial Automation and Electromechanical Engineering Conference (IEMECON) (pp. 91-95). IEEE.</a:t>
            </a:r>
          </a:p>
          <a:p>
            <a:pPr marL="342900" marR="69850" indent="-342900" algn="just">
              <a:spcBef>
                <a:spcPts val="780"/>
              </a:spcBef>
              <a:buSzPts val="1200"/>
              <a:buFont typeface="Wingdings" panose="05000000000000000000" pitchFamily="2" charset="2"/>
              <a:buChar char="q"/>
              <a:tabLst>
                <a:tab pos="521335" algn="l"/>
              </a:tabLst>
            </a:pPr>
            <a:r>
              <a:rPr lang="en-US" sz="2800" spc="0" dirty="0">
                <a:effectLst/>
                <a:latin typeface="Times New Roman" panose="02020603050405020304" pitchFamily="18" charset="0"/>
                <a:ea typeface="Times New Roman" panose="02020603050405020304" pitchFamily="18" charset="0"/>
              </a:rPr>
              <a:t>Saurabh Kapoor, Parul Gupta, Pooja Sharma, Prabhu Nath Singh </a:t>
            </a:r>
            <a:r>
              <a:rPr lang="en-US" sz="2800" b="1" spc="0" dirty="0">
                <a:effectLst/>
                <a:latin typeface="Times New Roman" panose="02020603050405020304" pitchFamily="18" charset="0"/>
                <a:ea typeface="Times New Roman" panose="02020603050405020304" pitchFamily="18" charset="0"/>
              </a:rPr>
              <a:t>Intelligent Ambulance with Automatic Traffic Control </a:t>
            </a:r>
            <a:r>
              <a:rPr lang="en-US" sz="2800" spc="0" dirty="0">
                <a:effectLst/>
                <a:latin typeface="Times New Roman" panose="02020603050405020304" pitchFamily="18" charset="0"/>
                <a:ea typeface="Times New Roman" panose="02020603050405020304" pitchFamily="18" charset="0"/>
              </a:rPr>
              <a:t>,International Research Journal of Engineering and Technology (IRJET) Volume:04 Issue:04 ,2017,page no-1264-1266</a:t>
            </a:r>
            <a:endParaRPr lang="en-IN" sz="2800" spc="0" dirty="0">
              <a:effectLst/>
              <a:latin typeface="Times New Roman" panose="02020603050405020304" pitchFamily="18" charset="0"/>
              <a:ea typeface="Times New Roman" panose="02020603050405020304" pitchFamily="18" charset="0"/>
            </a:endParaRPr>
          </a:p>
          <a:p>
            <a:pPr marL="342900" marR="69850" indent="-342900" algn="just">
              <a:spcBef>
                <a:spcPts val="780"/>
              </a:spcBef>
              <a:buSzPts val="1200"/>
              <a:buFont typeface="Wingdings" panose="05000000000000000000" pitchFamily="2" charset="2"/>
              <a:buChar char="q"/>
              <a:tabLst>
                <a:tab pos="521335" algn="l"/>
              </a:tabLst>
            </a:pPr>
            <a:r>
              <a:rPr lang="en-US" sz="2800" spc="0" dirty="0">
                <a:effectLst/>
                <a:latin typeface="Times New Roman" panose="02020603050405020304" pitchFamily="18" charset="0"/>
                <a:ea typeface="Times New Roman" panose="02020603050405020304" pitchFamily="18" charset="0"/>
              </a:rPr>
              <a:t>Rajeshwari S., </a:t>
            </a:r>
            <a:r>
              <a:rPr lang="en-US" sz="2800" spc="0" dirty="0" err="1">
                <a:effectLst/>
                <a:latin typeface="Times New Roman" panose="02020603050405020304" pitchFamily="18" charset="0"/>
                <a:ea typeface="Times New Roman" panose="02020603050405020304" pitchFamily="18" charset="0"/>
              </a:rPr>
              <a:t>Santhoshs</a:t>
            </a:r>
            <a:r>
              <a:rPr lang="en-US" sz="2800" spc="0" dirty="0">
                <a:effectLst/>
                <a:latin typeface="Times New Roman" panose="02020603050405020304" pitchFamily="18" charset="0"/>
                <a:ea typeface="Times New Roman" panose="02020603050405020304" pitchFamily="18" charset="0"/>
              </a:rPr>
              <a:t> </a:t>
            </a:r>
            <a:r>
              <a:rPr lang="en-US" sz="2800" spc="0" dirty="0" err="1">
                <a:effectLst/>
                <a:latin typeface="Times New Roman" panose="02020603050405020304" pitchFamily="18" charset="0"/>
                <a:ea typeface="Times New Roman" panose="02020603050405020304" pitchFamily="18" charset="0"/>
              </a:rPr>
              <a:t>Hebbar</a:t>
            </a:r>
            <a:r>
              <a:rPr lang="en-US" sz="2800" spc="0" dirty="0">
                <a:effectLst/>
                <a:latin typeface="Times New Roman" panose="02020603050405020304" pitchFamily="18" charset="0"/>
                <a:ea typeface="Times New Roman" panose="02020603050405020304" pitchFamily="18" charset="0"/>
              </a:rPr>
              <a:t>, </a:t>
            </a:r>
            <a:r>
              <a:rPr lang="en-US" sz="2800" spc="0" dirty="0" err="1">
                <a:effectLst/>
                <a:latin typeface="Times New Roman" panose="02020603050405020304" pitchFamily="18" charset="0"/>
                <a:ea typeface="Times New Roman" panose="02020603050405020304" pitchFamily="18" charset="0"/>
              </a:rPr>
              <a:t>Varaprasad</a:t>
            </a:r>
            <a:r>
              <a:rPr lang="en-US" sz="2800" spc="0" dirty="0">
                <a:effectLst/>
                <a:latin typeface="Times New Roman" panose="02020603050405020304" pitchFamily="18" charset="0"/>
                <a:ea typeface="Times New Roman" panose="02020603050405020304" pitchFamily="18" charset="0"/>
              </a:rPr>
              <a:t> </a:t>
            </a:r>
            <a:r>
              <a:rPr lang="en-US" sz="2800" spc="0" dirty="0" err="1">
                <a:effectLst/>
                <a:latin typeface="Times New Roman" panose="02020603050405020304" pitchFamily="18" charset="0"/>
                <a:ea typeface="Times New Roman" panose="02020603050405020304" pitchFamily="18" charset="0"/>
              </a:rPr>
              <a:t>Golla</a:t>
            </a:r>
            <a:r>
              <a:rPr lang="en-US" sz="2800" spc="0" dirty="0">
                <a:effectLst/>
                <a:latin typeface="Times New Roman" panose="02020603050405020304" pitchFamily="18" charset="0"/>
                <a:ea typeface="Times New Roman" panose="02020603050405020304" pitchFamily="18" charset="0"/>
              </a:rPr>
              <a:t>: “</a:t>
            </a:r>
            <a:r>
              <a:rPr lang="en-US" sz="2800" b="1" spc="0" dirty="0">
                <a:effectLst/>
                <a:latin typeface="Times New Roman" panose="02020603050405020304" pitchFamily="18" charset="0"/>
                <a:ea typeface="Times New Roman" panose="02020603050405020304" pitchFamily="18" charset="0"/>
              </a:rPr>
              <a:t>Implementing Intelligent Traffic Control System for Congestion Control, Ambulance Clearance and Stolen Vehicle Detection</a:t>
            </a:r>
            <a:r>
              <a:rPr lang="en-US" sz="2800" spc="0" dirty="0">
                <a:effectLst/>
                <a:latin typeface="Times New Roman" panose="02020603050405020304" pitchFamily="18" charset="0"/>
                <a:ea typeface="Times New Roman" panose="02020603050405020304" pitchFamily="18" charset="0"/>
              </a:rPr>
              <a:t>”, IEEE Sensors Journal, 2013, Vol 10, pp. 1530-437X(c).</a:t>
            </a:r>
            <a:endParaRPr lang="en-IN" sz="2800" spc="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1281636748"/>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DC58E-1A71-EFA6-AF5A-2CC674CE40A6}"/>
              </a:ext>
            </a:extLst>
          </p:cNvPr>
          <p:cNvSpPr>
            <a:spLocks noGrp="1"/>
          </p:cNvSpPr>
          <p:nvPr>
            <p:ph type="title"/>
          </p:nvPr>
        </p:nvSpPr>
        <p:spPr>
          <a:xfrm>
            <a:off x="713232" y="0"/>
            <a:ext cx="9692640" cy="1325562"/>
          </a:xfrm>
        </p:spPr>
        <p:txBody>
          <a:bodyPr/>
          <a:lstStyle/>
          <a:p>
            <a:r>
              <a:rPr lang="en-IN" dirty="0"/>
              <a:t>Outline</a:t>
            </a:r>
          </a:p>
        </p:txBody>
      </p:sp>
      <p:sp>
        <p:nvSpPr>
          <p:cNvPr id="3" name="Content Placeholder 2">
            <a:extLst>
              <a:ext uri="{FF2B5EF4-FFF2-40B4-BE49-F238E27FC236}">
                <a16:creationId xmlns:a16="http://schemas.microsoft.com/office/drawing/2014/main" id="{75DA032F-C4B2-3221-B710-B4B91F2A57B5}"/>
              </a:ext>
            </a:extLst>
          </p:cNvPr>
          <p:cNvSpPr>
            <a:spLocks noGrp="1"/>
          </p:cNvSpPr>
          <p:nvPr>
            <p:ph idx="1"/>
          </p:nvPr>
        </p:nvSpPr>
        <p:spPr>
          <a:xfrm>
            <a:off x="1261872" y="1325562"/>
            <a:ext cx="8595360" cy="4351337"/>
          </a:xfrm>
        </p:spPr>
        <p:txBody>
          <a:bodyPr>
            <a:noAutofit/>
          </a:bodyPr>
          <a:lstStyle/>
          <a:p>
            <a:r>
              <a:rPr lang="en-US" sz="1200" dirty="0"/>
              <a:t>1) Introduction​</a:t>
            </a:r>
          </a:p>
          <a:p>
            <a:r>
              <a:rPr lang="en-US" sz="1200" dirty="0"/>
              <a:t>​2) Literature Survey</a:t>
            </a:r>
          </a:p>
          <a:p>
            <a:r>
              <a:rPr lang="en-US" sz="1200" dirty="0"/>
              <a:t>3) Problem Statement</a:t>
            </a:r>
          </a:p>
          <a:p>
            <a:r>
              <a:rPr lang="en-US" sz="1200" dirty="0"/>
              <a:t>4) Objectives</a:t>
            </a:r>
          </a:p>
          <a:p>
            <a:r>
              <a:rPr lang="en-US" sz="1200" dirty="0"/>
              <a:t>5) Block Diagram</a:t>
            </a:r>
          </a:p>
          <a:p>
            <a:r>
              <a:rPr lang="en-US" sz="1200" dirty="0"/>
              <a:t>6) Methodology</a:t>
            </a:r>
          </a:p>
          <a:p>
            <a:r>
              <a:rPr lang="en-US" sz="1200" dirty="0"/>
              <a:t>7) Architecture design flow</a:t>
            </a:r>
          </a:p>
          <a:p>
            <a:r>
              <a:rPr lang="en-US" sz="1200" dirty="0"/>
              <a:t>8) Modern tools</a:t>
            </a:r>
          </a:p>
          <a:p>
            <a:r>
              <a:rPr lang="en-US" sz="1200" dirty="0"/>
              <a:t>9) Hardware and Software requirements</a:t>
            </a:r>
          </a:p>
          <a:p>
            <a:r>
              <a:rPr lang="en-US" sz="1200" dirty="0"/>
              <a:t>10) Output(Till Date)</a:t>
            </a:r>
          </a:p>
          <a:p>
            <a:r>
              <a:rPr lang="en-US" sz="1200" dirty="0"/>
              <a:t>11) Publication Status of phase 1</a:t>
            </a:r>
          </a:p>
          <a:p>
            <a:r>
              <a:rPr lang="en-US" sz="1200" dirty="0"/>
              <a:t>12) Time scheduling</a:t>
            </a:r>
          </a:p>
          <a:p>
            <a:r>
              <a:rPr lang="en-US" sz="1200" dirty="0"/>
              <a:t>13) Conclusions</a:t>
            </a:r>
          </a:p>
          <a:p>
            <a:r>
              <a:rPr lang="en-US" sz="1200" dirty="0"/>
              <a:t>14) References</a:t>
            </a:r>
          </a:p>
        </p:txBody>
      </p:sp>
    </p:spTree>
    <p:extLst>
      <p:ext uri="{BB962C8B-B14F-4D97-AF65-F5344CB8AC3E}">
        <p14:creationId xmlns:p14="http://schemas.microsoft.com/office/powerpoint/2010/main" val="1565613015"/>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9E17D-EB60-78A8-6362-D0385EF9CB5A}"/>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437FD0AD-9F54-9FC5-0DE9-A05E3B2C78E9}"/>
              </a:ext>
            </a:extLst>
          </p:cNvPr>
          <p:cNvSpPr>
            <a:spLocks noGrp="1"/>
          </p:cNvSpPr>
          <p:nvPr>
            <p:ph idx="1"/>
          </p:nvPr>
        </p:nvSpPr>
        <p:spPr/>
        <p:txBody>
          <a:bodyPr>
            <a:normAutofit fontScale="85000" lnSpcReduction="20000"/>
          </a:bodyPr>
          <a:lstStyle/>
          <a:p>
            <a:pPr marL="285750" indent="-285750">
              <a:buFont typeface="Arial" panose="020B0604020202020204" pitchFamily="34" charset="0"/>
              <a:buChar char="•"/>
            </a:pPr>
            <a:r>
              <a:rPr lang="en-US" sz="2800" dirty="0">
                <a:solidFill>
                  <a:schemeClr val="tx1"/>
                </a:solidFill>
                <a:latin typeface="Aparajita" panose="02020603050405020304" pitchFamily="18" charset="0"/>
                <a:cs typeface="Aparajita" panose="02020603050405020304" pitchFamily="18" charset="0"/>
              </a:rPr>
              <a:t>Traffic management on the road has become a biggest severe problem of today's society. </a:t>
            </a:r>
          </a:p>
          <a:p>
            <a:pPr marL="285750" indent="-285750">
              <a:buFont typeface="Arial" panose="020B0604020202020204" pitchFamily="34" charset="0"/>
              <a:buChar char="•"/>
            </a:pPr>
            <a:r>
              <a:rPr lang="en-US" sz="2800" dirty="0">
                <a:solidFill>
                  <a:schemeClr val="tx1"/>
                </a:solidFill>
                <a:latin typeface="Aparajita" panose="02020603050405020304" pitchFamily="18" charset="0"/>
                <a:cs typeface="Aparajita" panose="02020603050405020304" pitchFamily="18" charset="0"/>
              </a:rPr>
              <a:t>Amidst all these frenzied life, one forgets the importance of human life .This is a very serious problem even in case of road accident one even doesn’t care to call the emergency unit. </a:t>
            </a:r>
          </a:p>
          <a:p>
            <a:pPr marL="285750" indent="-285750">
              <a:buFont typeface="Arial" panose="020B0604020202020204" pitchFamily="34" charset="0"/>
              <a:buChar char="•"/>
            </a:pPr>
            <a:r>
              <a:rPr lang="en-US" sz="2800" dirty="0">
                <a:solidFill>
                  <a:schemeClr val="tx1"/>
                </a:solidFill>
                <a:latin typeface="Aparajita" panose="02020603050405020304" pitchFamily="18" charset="0"/>
                <a:cs typeface="Aparajita" panose="02020603050405020304" pitchFamily="18" charset="0"/>
              </a:rPr>
              <a:t>To overcome this hazard and to save many lives, we are going to develop a model which provides the functionality of one path clearance i.e. the ambulance going path will be cleared. This scenario is done by upgrading technology called Internet of Things.</a:t>
            </a:r>
          </a:p>
          <a:p>
            <a:pPr marL="285750" indent="-285750">
              <a:buFont typeface="Arial" panose="020B0604020202020204" pitchFamily="34" charset="0"/>
              <a:buChar char="•"/>
            </a:pPr>
            <a:r>
              <a:rPr lang="en-US" sz="2800" dirty="0">
                <a:solidFill>
                  <a:schemeClr val="tx1"/>
                </a:solidFill>
                <a:latin typeface="Aparajita" panose="02020603050405020304" pitchFamily="18" charset="0"/>
                <a:cs typeface="Aparajita" panose="02020603050405020304" pitchFamily="18" charset="0"/>
              </a:rPr>
              <a:t>In traffic load everyone has to wait until they get green signal especially when ambulance has arrived it must wait to clear the vehicles on road ,this principal is based on vehicle detection, image processing vehicle detector method.</a:t>
            </a:r>
          </a:p>
          <a:p>
            <a:endParaRPr lang="en-IN" dirty="0"/>
          </a:p>
        </p:txBody>
      </p:sp>
    </p:spTree>
    <p:extLst>
      <p:ext uri="{BB962C8B-B14F-4D97-AF65-F5344CB8AC3E}">
        <p14:creationId xmlns:p14="http://schemas.microsoft.com/office/powerpoint/2010/main" val="3522688433"/>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11FE541-8191-99FA-470A-8A1CBE3EB0A9}"/>
              </a:ext>
            </a:extLst>
          </p:cNvPr>
          <p:cNvSpPr txBox="1"/>
          <p:nvPr/>
        </p:nvSpPr>
        <p:spPr>
          <a:xfrm>
            <a:off x="349624" y="206188"/>
            <a:ext cx="11842376" cy="954107"/>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LITERATURE SURVEY</a:t>
            </a:r>
          </a:p>
          <a:p>
            <a:endParaRPr lang="en-IN" sz="2800" b="1" dirty="0">
              <a:latin typeface="Times New Roman" panose="02020603050405020304" pitchFamily="18" charset="0"/>
              <a:cs typeface="Times New Roman" panose="02020603050405020304" pitchFamily="18" charset="0"/>
            </a:endParaRPr>
          </a:p>
        </p:txBody>
      </p:sp>
      <p:graphicFrame>
        <p:nvGraphicFramePr>
          <p:cNvPr id="5" name="Table 5">
            <a:extLst>
              <a:ext uri="{FF2B5EF4-FFF2-40B4-BE49-F238E27FC236}">
                <a16:creationId xmlns:a16="http://schemas.microsoft.com/office/drawing/2014/main" id="{6B69DA25-0EA6-65E4-DD29-C9BC4838AAD5}"/>
              </a:ext>
            </a:extLst>
          </p:cNvPr>
          <p:cNvGraphicFramePr>
            <a:graphicFrameLocks noGrp="1"/>
          </p:cNvGraphicFramePr>
          <p:nvPr/>
        </p:nvGraphicFramePr>
        <p:xfrm>
          <a:off x="349624" y="824753"/>
          <a:ext cx="11492750" cy="5620871"/>
        </p:xfrm>
        <a:graphic>
          <a:graphicData uri="http://schemas.openxmlformats.org/drawingml/2006/table">
            <a:tbl>
              <a:tblPr firstRow="1" bandRow="1">
                <a:tableStyleId>{073A0DAA-6AF3-43AB-8588-CEC1D06C72B9}</a:tableStyleId>
              </a:tblPr>
              <a:tblGrid>
                <a:gridCol w="959223">
                  <a:extLst>
                    <a:ext uri="{9D8B030D-6E8A-4147-A177-3AD203B41FA5}">
                      <a16:colId xmlns:a16="http://schemas.microsoft.com/office/drawing/2014/main" val="2764159255"/>
                    </a:ext>
                  </a:extLst>
                </a:gridCol>
                <a:gridCol w="2805953">
                  <a:extLst>
                    <a:ext uri="{9D8B030D-6E8A-4147-A177-3AD203B41FA5}">
                      <a16:colId xmlns:a16="http://schemas.microsoft.com/office/drawing/2014/main" val="1120554849"/>
                    </a:ext>
                  </a:extLst>
                </a:gridCol>
                <a:gridCol w="1891553">
                  <a:extLst>
                    <a:ext uri="{9D8B030D-6E8A-4147-A177-3AD203B41FA5}">
                      <a16:colId xmlns:a16="http://schemas.microsoft.com/office/drawing/2014/main" val="1096609386"/>
                    </a:ext>
                  </a:extLst>
                </a:gridCol>
                <a:gridCol w="3537471">
                  <a:extLst>
                    <a:ext uri="{9D8B030D-6E8A-4147-A177-3AD203B41FA5}">
                      <a16:colId xmlns:a16="http://schemas.microsoft.com/office/drawing/2014/main" val="1990843858"/>
                    </a:ext>
                  </a:extLst>
                </a:gridCol>
                <a:gridCol w="2298550">
                  <a:extLst>
                    <a:ext uri="{9D8B030D-6E8A-4147-A177-3AD203B41FA5}">
                      <a16:colId xmlns:a16="http://schemas.microsoft.com/office/drawing/2014/main" val="2856869328"/>
                    </a:ext>
                  </a:extLst>
                </a:gridCol>
              </a:tblGrid>
              <a:tr h="80178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imes New Roman" panose="02020603050405020304" pitchFamily="18" charset="0"/>
                          <a:cs typeface="Times New Roman" panose="02020603050405020304" pitchFamily="18" charset="0"/>
                        </a:rPr>
                        <a:t>Sl. No.</a:t>
                      </a:r>
                    </a:p>
                    <a:p>
                      <a:endParaRPr lang="en-IN"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imes New Roman" panose="02020603050405020304" pitchFamily="18" charset="0"/>
                          <a:cs typeface="Times New Roman" panose="02020603050405020304" pitchFamily="18" charset="0"/>
                        </a:rPr>
                        <a:t>Title and Author</a:t>
                      </a:r>
                    </a:p>
                    <a:p>
                      <a:endParaRPr lang="en-IN"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imes New Roman" panose="02020603050405020304" pitchFamily="18" charset="0"/>
                          <a:cs typeface="Times New Roman" panose="02020603050405020304" pitchFamily="18" charset="0"/>
                        </a:rPr>
                        <a:t>Journal and Year</a:t>
                      </a:r>
                    </a:p>
                    <a:p>
                      <a:endParaRPr lang="en-IN" sz="1600" dirty="0">
                        <a:latin typeface="Times New Roman" panose="02020603050405020304" pitchFamily="18" charset="0"/>
                        <a:cs typeface="Times New Roman" panose="02020603050405020304" pitchFamily="18" charset="0"/>
                      </a:endParaRPr>
                    </a:p>
                  </a:txBody>
                  <a:tcPr/>
                </a:tc>
                <a:tc>
                  <a:txBody>
                    <a:bodyPr/>
                    <a:lstStyle/>
                    <a:p>
                      <a:r>
                        <a:rPr lang="en-IN" sz="1600" dirty="0">
                          <a:latin typeface="Times New Roman" panose="02020603050405020304" pitchFamily="18" charset="0"/>
                          <a:cs typeface="Times New Roman" panose="02020603050405020304" pitchFamily="18" charset="0"/>
                        </a:rPr>
                        <a:t>Observations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imes New Roman" panose="02020603050405020304" pitchFamily="18" charset="0"/>
                          <a:cs typeface="Times New Roman" panose="02020603050405020304" pitchFamily="18" charset="0"/>
                        </a:rPr>
                        <a:t>Take Away Points</a:t>
                      </a:r>
                    </a:p>
                    <a:p>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88716570"/>
                  </a:ext>
                </a:extLst>
              </a:tr>
              <a:tr h="2409545">
                <a:tc>
                  <a:txBody>
                    <a:bodyPr/>
                    <a:lstStyle/>
                    <a:p>
                      <a:r>
                        <a:rPr lang="en-IN" sz="1600" dirty="0">
                          <a:latin typeface="Times New Roman" panose="02020603050405020304" pitchFamily="18" charset="0"/>
                          <a:cs typeface="Times New Roman" panose="02020603050405020304" pitchFamily="18" charset="0"/>
                        </a:rPr>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Advanced Ambulance Emergency Services Using GPS Navigation</a:t>
                      </a:r>
                    </a:p>
                    <a:p>
                      <a:r>
                        <a:rPr lang="en-IN" sz="1600" b="0" i="0" kern="1200" dirty="0">
                          <a:solidFill>
                            <a:schemeClr val="dk1"/>
                          </a:solidFill>
                          <a:effectLst/>
                          <a:latin typeface="Times New Roman" panose="02020603050405020304" pitchFamily="18" charset="0"/>
                          <a:ea typeface="+mn-ea"/>
                          <a:cs typeface="Times New Roman" panose="02020603050405020304" pitchFamily="18" charset="0"/>
                        </a:rPr>
                        <a:t> Ramasami S, Gowri Shankar E, Moulishankar R, Sriramprasad D, Sudharsan Narayanan P</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b="0" i="0" u="none" strike="noStrike" kern="1200" dirty="0">
                          <a:solidFill>
                            <a:schemeClr val="tx1">
                              <a:lumMod val="85000"/>
                              <a:lumOff val="15000"/>
                            </a:schemeClr>
                          </a:solidFill>
                          <a:effectLst/>
                          <a:latin typeface="Times New Roman" panose="02020603050405020304" pitchFamily="18" charset="0"/>
                          <a:ea typeface="+mn-ea"/>
                          <a:cs typeface="Times New Roman" panose="02020603050405020304" pitchFamily="18" charset="0"/>
                          <a:hlinkClick r:id="rId2">
                            <a:extLst>
                              <a:ext uri="{A12FA001-AC4F-418D-AE19-62706E023703}">
                                <ahyp:hlinkClr xmlns:ahyp="http://schemas.microsoft.com/office/drawing/2018/hyperlinkcolor" val="tx"/>
                              </a:ext>
                            </a:extLst>
                          </a:hlinkClick>
                        </a:rPr>
                        <a:t>ETEDM – 2018 (Volume 6 – Issue 04)</a:t>
                      </a:r>
                      <a:endParaRPr lang="en-US" sz="1600" b="0" i="0" kern="1200" dirty="0">
                        <a:solidFill>
                          <a:schemeClr val="tx1">
                            <a:lumMod val="85000"/>
                            <a:lumOff val="15000"/>
                          </a:schemeClr>
                        </a:solidFill>
                        <a:effectLst/>
                        <a:latin typeface="Times New Roman" panose="02020603050405020304" pitchFamily="18" charset="0"/>
                        <a:ea typeface="+mn-ea"/>
                        <a:cs typeface="Times New Roman" panose="02020603050405020304" pitchFamily="18" charset="0"/>
                      </a:endParaRPr>
                    </a:p>
                    <a:p>
                      <a:br>
                        <a:rPr lang="en-US" sz="1600" dirty="0">
                          <a:latin typeface="Times New Roman" panose="02020603050405020304" pitchFamily="18" charset="0"/>
                          <a:cs typeface="Times New Roman" panose="02020603050405020304" pitchFamily="18" charset="0"/>
                        </a:rPr>
                      </a:br>
                      <a:endParaRPr lang="en-IN" sz="1600" dirty="0">
                        <a:latin typeface="Times New Roman" panose="02020603050405020304" pitchFamily="18" charset="0"/>
                        <a:cs typeface="Times New Roman" panose="02020603050405020304" pitchFamily="18" charset="0"/>
                      </a:endParaRPr>
                    </a:p>
                  </a:txBody>
                  <a:tcPr/>
                </a:tc>
                <a:tc>
                  <a:txBody>
                    <a:bodyPr/>
                    <a:lstStyle/>
                    <a:p>
                      <a:r>
                        <a:rPr lang="en-IN" sz="1600" dirty="0">
                          <a:latin typeface="Times New Roman" panose="02020603050405020304" pitchFamily="18" charset="0"/>
                          <a:cs typeface="Times New Roman" panose="02020603050405020304" pitchFamily="18" charset="0"/>
                        </a:rPr>
                        <a:t>Observed the usage of GPS for the ambulance .</a:t>
                      </a:r>
                    </a:p>
                  </a:txBody>
                  <a:tcPr/>
                </a:tc>
                <a:tc>
                  <a:txBody>
                    <a:bodyPr/>
                    <a:lstStyle/>
                    <a:p>
                      <a:r>
                        <a:rPr lang="en-IN" sz="1600" dirty="0">
                          <a:latin typeface="Times New Roman" panose="02020603050405020304" pitchFamily="18" charset="0"/>
                          <a:cs typeface="Times New Roman" panose="02020603050405020304" pitchFamily="18" charset="0"/>
                        </a:rPr>
                        <a:t>The usage of GPS enables the driver to find the shortest distance to the nearby </a:t>
                      </a:r>
                      <a:r>
                        <a:rPr lang="en-IN" sz="1600" dirty="0" err="1">
                          <a:latin typeface="Times New Roman" panose="02020603050405020304" pitchFamily="18" charset="0"/>
                          <a:cs typeface="Times New Roman" panose="02020603050405020304" pitchFamily="18" charset="0"/>
                        </a:rPr>
                        <a:t>hostpital</a:t>
                      </a:r>
                      <a:r>
                        <a:rPr lang="en-IN" sz="1600" dirty="0">
                          <a:latin typeface="Times New Roman" panose="02020603050405020304" pitchFamily="18" charset="0"/>
                          <a:cs typeface="Times New Roman" panose="02020603050405020304" pitchFamily="18" charset="0"/>
                        </a:rPr>
                        <a:t>.</a:t>
                      </a:r>
                    </a:p>
                  </a:txBody>
                  <a:tcPr/>
                </a:tc>
                <a:extLst>
                  <a:ext uri="{0D108BD9-81ED-4DB2-BD59-A6C34878D82A}">
                    <a16:rowId xmlns:a16="http://schemas.microsoft.com/office/drawing/2014/main" val="2469480236"/>
                  </a:ext>
                </a:extLst>
              </a:tr>
              <a:tr h="2409545">
                <a:tc>
                  <a:txBody>
                    <a:bodyPr/>
                    <a:lstStyle/>
                    <a:p>
                      <a:r>
                        <a:rPr lang="en-IN" sz="1600" dirty="0">
                          <a:latin typeface="Times New Roman" panose="02020603050405020304" pitchFamily="18" charset="0"/>
                          <a:cs typeface="Times New Roman" panose="02020603050405020304" pitchFamily="18" charset="0"/>
                        </a:rPr>
                        <a:t>2)</a:t>
                      </a:r>
                    </a:p>
                  </a:txBody>
                  <a:tcPr/>
                </a:tc>
                <a:tc>
                  <a:txBody>
                    <a:bodyPr/>
                    <a:lstStyle/>
                    <a:p>
                      <a:r>
                        <a:rPr lang="en-US" sz="1600" dirty="0">
                          <a:latin typeface="Times New Roman" panose="02020603050405020304" pitchFamily="18" charset="0"/>
                          <a:cs typeface="Times New Roman" panose="02020603050405020304" pitchFamily="18" charset="0"/>
                        </a:rPr>
                        <a:t>An Efficient IoT Enabled Smart Ambulance </a:t>
                      </a:r>
                    </a:p>
                    <a:p>
                      <a:r>
                        <a:rPr lang="en-IN" sz="1600" dirty="0">
                          <a:latin typeface="Times New Roman" panose="02020603050405020304" pitchFamily="18" charset="0"/>
                          <a:cs typeface="Times New Roman" panose="02020603050405020304" pitchFamily="18" charset="0"/>
                        </a:rPr>
                        <a:t>Nila Sultana, Methila Farzana Woishe, Tamanna Zaman Bristy , Dr.Md. Taimur Ahad</a:t>
                      </a:r>
                      <a:endParaRPr lang="en-US" sz="16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Turkish Journal of Computer and Mathematics Education </a:t>
                      </a:r>
                    </a:p>
                    <a:p>
                      <a:r>
                        <a:rPr lang="en-US" sz="1600" dirty="0">
                          <a:latin typeface="Times New Roman" panose="02020603050405020304" pitchFamily="18" charset="0"/>
                          <a:cs typeface="Times New Roman" panose="02020603050405020304" pitchFamily="18" charset="0"/>
                        </a:rPr>
                        <a:t>Vol.13 No.02 (2022), 157-170 157 </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Observed methods for determining traffic density on roads using image processing techniques and a model for controlling traffic signals based on information received from images of roads taken by a video camera. </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IN" sz="1600" dirty="0">
                          <a:latin typeface="Times New Roman" panose="02020603050405020304" pitchFamily="18" charset="0"/>
                          <a:cs typeface="Times New Roman" panose="02020603050405020304" pitchFamily="18" charset="0"/>
                        </a:rPr>
                        <a:t>We have taken the concept of using image processing to determine the density of vehicles and control the traffic signals.</a:t>
                      </a:r>
                    </a:p>
                  </a:txBody>
                  <a:tcPr/>
                </a:tc>
                <a:extLst>
                  <a:ext uri="{0D108BD9-81ED-4DB2-BD59-A6C34878D82A}">
                    <a16:rowId xmlns:a16="http://schemas.microsoft.com/office/drawing/2014/main" val="1448619329"/>
                  </a:ext>
                </a:extLst>
              </a:tr>
            </a:tbl>
          </a:graphicData>
        </a:graphic>
      </p:graphicFrame>
    </p:spTree>
    <p:extLst>
      <p:ext uri="{BB962C8B-B14F-4D97-AF65-F5344CB8AC3E}">
        <p14:creationId xmlns:p14="http://schemas.microsoft.com/office/powerpoint/2010/main" val="273311680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5B91342E-A5DC-973F-095A-D5D7C3958697}"/>
              </a:ext>
            </a:extLst>
          </p:cNvPr>
          <p:cNvGraphicFramePr>
            <a:graphicFrameLocks noGrp="1"/>
          </p:cNvGraphicFramePr>
          <p:nvPr/>
        </p:nvGraphicFramePr>
        <p:xfrm>
          <a:off x="179294" y="152400"/>
          <a:ext cx="11896164" cy="6327627"/>
        </p:xfrm>
        <a:graphic>
          <a:graphicData uri="http://schemas.openxmlformats.org/drawingml/2006/table">
            <a:tbl>
              <a:tblPr firstRow="1" bandRow="1">
                <a:tableStyleId>{073A0DAA-6AF3-43AB-8588-CEC1D06C72B9}</a:tableStyleId>
              </a:tblPr>
              <a:tblGrid>
                <a:gridCol w="1012270">
                  <a:extLst>
                    <a:ext uri="{9D8B030D-6E8A-4147-A177-3AD203B41FA5}">
                      <a16:colId xmlns:a16="http://schemas.microsoft.com/office/drawing/2014/main" val="3613906679"/>
                    </a:ext>
                  </a:extLst>
                </a:gridCol>
                <a:gridCol w="3030812">
                  <a:extLst>
                    <a:ext uri="{9D8B030D-6E8A-4147-A177-3AD203B41FA5}">
                      <a16:colId xmlns:a16="http://schemas.microsoft.com/office/drawing/2014/main" val="456127615"/>
                    </a:ext>
                  </a:extLst>
                </a:gridCol>
                <a:gridCol w="2465828">
                  <a:extLst>
                    <a:ext uri="{9D8B030D-6E8A-4147-A177-3AD203B41FA5}">
                      <a16:colId xmlns:a16="http://schemas.microsoft.com/office/drawing/2014/main" val="831568124"/>
                    </a:ext>
                  </a:extLst>
                </a:gridCol>
                <a:gridCol w="2834917">
                  <a:extLst>
                    <a:ext uri="{9D8B030D-6E8A-4147-A177-3AD203B41FA5}">
                      <a16:colId xmlns:a16="http://schemas.microsoft.com/office/drawing/2014/main" val="1722618780"/>
                    </a:ext>
                  </a:extLst>
                </a:gridCol>
                <a:gridCol w="2552337">
                  <a:extLst>
                    <a:ext uri="{9D8B030D-6E8A-4147-A177-3AD203B41FA5}">
                      <a16:colId xmlns:a16="http://schemas.microsoft.com/office/drawing/2014/main" val="112250952"/>
                    </a:ext>
                  </a:extLst>
                </a:gridCol>
              </a:tblGrid>
              <a:tr h="7056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imes New Roman" panose="02020603050405020304" pitchFamily="18" charset="0"/>
                          <a:cs typeface="Times New Roman" panose="02020603050405020304" pitchFamily="18" charset="0"/>
                        </a:rPr>
                        <a:t>Sl. No.</a:t>
                      </a:r>
                    </a:p>
                    <a:p>
                      <a:endParaRPr lang="en-IN"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imes New Roman" panose="02020603050405020304" pitchFamily="18" charset="0"/>
                          <a:cs typeface="Times New Roman" panose="02020603050405020304" pitchFamily="18" charset="0"/>
                        </a:rPr>
                        <a:t>Title and Author</a:t>
                      </a:r>
                    </a:p>
                    <a:p>
                      <a:endParaRPr lang="en-IN"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imes New Roman" panose="02020603050405020304" pitchFamily="18" charset="0"/>
                          <a:cs typeface="Times New Roman" panose="02020603050405020304" pitchFamily="18" charset="0"/>
                        </a:rPr>
                        <a:t>Journal and Year</a:t>
                      </a:r>
                    </a:p>
                    <a:p>
                      <a:endParaRPr lang="en-IN"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latin typeface="Times New Roman" panose="02020603050405020304" pitchFamily="18" charset="0"/>
                          <a:cs typeface="Times New Roman" panose="02020603050405020304" pitchFamily="18" charset="0"/>
                        </a:rPr>
                        <a:t>Observations</a:t>
                      </a:r>
                    </a:p>
                    <a:p>
                      <a:endParaRPr lang="en-IN"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imes New Roman" panose="02020603050405020304" pitchFamily="18" charset="0"/>
                          <a:cs typeface="Times New Roman" panose="02020603050405020304" pitchFamily="18" charset="0"/>
                        </a:rPr>
                        <a:t>Take Away Points</a:t>
                      </a:r>
                    </a:p>
                    <a:p>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149510010"/>
                  </a:ext>
                </a:extLst>
              </a:tr>
              <a:tr h="2485788">
                <a:tc>
                  <a:txBody>
                    <a:bodyPr/>
                    <a:lstStyle/>
                    <a:p>
                      <a:r>
                        <a:rPr lang="en-IN" sz="1600" dirty="0">
                          <a:latin typeface="Times New Roman" panose="02020603050405020304" pitchFamily="18" charset="0"/>
                          <a:cs typeface="Times New Roman" panose="02020603050405020304" pitchFamily="18" charset="0"/>
                        </a:rPr>
                        <a:t>3)</a:t>
                      </a:r>
                    </a:p>
                  </a:txBody>
                  <a:tcPr/>
                </a:tc>
                <a:tc>
                  <a:txBody>
                    <a:bodyPr/>
                    <a:lstStyle/>
                    <a:p>
                      <a:r>
                        <a:rPr lang="en-US" sz="1600" dirty="0">
                          <a:latin typeface="Times New Roman" panose="02020603050405020304" pitchFamily="18" charset="0"/>
                          <a:cs typeface="Times New Roman" panose="02020603050405020304" pitchFamily="18" charset="0"/>
                        </a:rPr>
                        <a:t>GPS BASED TRAFFIC SIGNAL CONTROL SYSTEM FOR AMBULANCE USING MACHINE LEARNING</a:t>
                      </a:r>
                    </a:p>
                    <a:p>
                      <a:r>
                        <a:rPr lang="en-IN" sz="1600" dirty="0">
                          <a:latin typeface="Times New Roman" panose="02020603050405020304" pitchFamily="18" charset="0"/>
                          <a:cs typeface="Times New Roman" panose="02020603050405020304" pitchFamily="18" charset="0"/>
                        </a:rPr>
                        <a:t>M. Abirami, G. Archana, R. S. Dheepika,M. Keerthana</a:t>
                      </a:r>
                    </a:p>
                  </a:txBody>
                  <a:tcPr/>
                </a:tc>
                <a:tc>
                  <a:txBody>
                    <a:bodyPr/>
                    <a:lstStyle/>
                    <a:p>
                      <a:r>
                        <a:rPr lang="en-US" sz="1600" dirty="0">
                          <a:latin typeface="Times New Roman" panose="02020603050405020304" pitchFamily="18" charset="0"/>
                          <a:cs typeface="Times New Roman" panose="02020603050405020304" pitchFamily="18" charset="0"/>
                        </a:rPr>
                        <a:t>International Research Journal of Engineering and Technology(IRJET)</a:t>
                      </a:r>
                    </a:p>
                    <a:p>
                      <a:r>
                        <a:rPr lang="en-US" sz="1600" dirty="0">
                          <a:latin typeface="Times New Roman" panose="02020603050405020304" pitchFamily="18" charset="0"/>
                          <a:cs typeface="Times New Roman" panose="02020603050405020304" pitchFamily="18" charset="0"/>
                        </a:rPr>
                        <a:t>Volume: 08 Issue: 04 | Apr 2021 </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The main aim of the paper is to design a Microcontroller based intelligent ambulance system which can change the traffic lights upon its arrival at traffic light junction using IR(Infrared) sensors.</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IN" sz="1600" dirty="0">
                          <a:latin typeface="Times New Roman" panose="02020603050405020304" pitchFamily="18" charset="0"/>
                          <a:cs typeface="Times New Roman" panose="02020603050405020304" pitchFamily="18" charset="0"/>
                        </a:rPr>
                        <a:t>Resets the </a:t>
                      </a:r>
                      <a:r>
                        <a:rPr lang="en-US" sz="1600" dirty="0">
                          <a:latin typeface="Times New Roman" panose="02020603050405020304" pitchFamily="18" charset="0"/>
                          <a:cs typeface="Times New Roman" panose="02020603050405020304" pitchFamily="18" charset="0"/>
                        </a:rPr>
                        <a:t>time to green signal whenever ambulance has in path which got the traffic load and making the opposite signal board to red signal </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22028282"/>
                  </a:ext>
                </a:extLst>
              </a:tr>
              <a:tr h="1825552">
                <a:tc>
                  <a:txBody>
                    <a:bodyPr/>
                    <a:lstStyle/>
                    <a:p>
                      <a:r>
                        <a:rPr lang="en-IN" sz="1600" dirty="0">
                          <a:latin typeface="Times New Roman" panose="02020603050405020304" pitchFamily="18" charset="0"/>
                          <a:cs typeface="Times New Roman" panose="02020603050405020304" pitchFamily="18" charset="0"/>
                        </a:rPr>
                        <a:t>4)</a:t>
                      </a:r>
                    </a:p>
                  </a:txBody>
                  <a:tcPr/>
                </a:tc>
                <a:tc>
                  <a:txBody>
                    <a:bodyPr/>
                    <a:lstStyle/>
                    <a:p>
                      <a:r>
                        <a:rPr lang="en-US" sz="1600" dirty="0">
                          <a:latin typeface="Times New Roman" panose="02020603050405020304" pitchFamily="18" charset="0"/>
                          <a:cs typeface="Times New Roman" panose="02020603050405020304" pitchFamily="18" charset="0"/>
                        </a:rPr>
                        <a:t>IoT based heart monitoring and alerting system with cloud computing and managing the traffic for an ambulance in India.</a:t>
                      </a:r>
                      <a:r>
                        <a:rPr lang="it-IT" sz="1600" dirty="0">
                          <a:latin typeface="Times New Roman" panose="02020603050405020304" pitchFamily="18" charset="0"/>
                          <a:cs typeface="Times New Roman" panose="02020603050405020304" pitchFamily="18" charset="0"/>
                        </a:rPr>
                        <a:t> Bhagchandani, K., &amp; Augustine, D. P. </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 International Journal of Electrical and Computer Engineering, 9(6), 5068. Year -2019.</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 Uses cloud computing technology to monitor heart beat of the patient.</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Both traffic controlling and health monitoring systems will work concurrently.</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12420646"/>
                  </a:ext>
                </a:extLst>
              </a:tr>
              <a:tr h="993223">
                <a:tc>
                  <a:txBody>
                    <a:bodyPr/>
                    <a:lstStyle/>
                    <a:p>
                      <a:r>
                        <a:rPr lang="en-IN" sz="1600" dirty="0">
                          <a:latin typeface="Times New Roman" panose="02020603050405020304" pitchFamily="18" charset="0"/>
                          <a:cs typeface="Times New Roman" panose="02020603050405020304" pitchFamily="18" charset="0"/>
                        </a:rPr>
                        <a:t>5)</a:t>
                      </a:r>
                    </a:p>
                  </a:txBody>
                  <a:tcPr/>
                </a:tc>
                <a:tc>
                  <a:txBody>
                    <a:bodyPr/>
                    <a:lstStyle/>
                    <a:p>
                      <a:r>
                        <a:rPr lang="en-US" sz="1600" dirty="0">
                          <a:latin typeface="Times New Roman" panose="02020603050405020304" pitchFamily="18" charset="0"/>
                          <a:cs typeface="Times New Roman" panose="02020603050405020304" pitchFamily="18" charset="0"/>
                        </a:rPr>
                        <a:t>A</a:t>
                      </a:r>
                      <a:r>
                        <a:rPr lang="en-US" sz="1600" baseline="0" dirty="0">
                          <a:latin typeface="Times New Roman" panose="02020603050405020304" pitchFamily="18" charset="0"/>
                          <a:cs typeface="Times New Roman" panose="02020603050405020304" pitchFamily="18" charset="0"/>
                        </a:rPr>
                        <a:t> Vehicle Detection Technique for Traffic Management using Image Processing</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International Conference on</a:t>
                      </a:r>
                      <a:r>
                        <a:rPr lang="en-US" sz="1600" baseline="0" dirty="0">
                          <a:latin typeface="Times New Roman" panose="02020603050405020304" pitchFamily="18" charset="0"/>
                          <a:cs typeface="Times New Roman" panose="02020603050405020304" pitchFamily="18" charset="0"/>
                        </a:rPr>
                        <a:t> Computer, Chemical, Material and Electronic Engineering(IC4ME2)</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IN" sz="1600" dirty="0">
                          <a:latin typeface="Times New Roman" panose="02020603050405020304" pitchFamily="18" charset="0"/>
                          <a:cs typeface="Times New Roman" panose="02020603050405020304" pitchFamily="18" charset="0"/>
                        </a:rPr>
                        <a:t>The model</a:t>
                      </a:r>
                      <a:r>
                        <a:rPr lang="en-IN" sz="1600" baseline="0" dirty="0">
                          <a:latin typeface="Times New Roman" panose="02020603050405020304" pitchFamily="18" charset="0"/>
                          <a:cs typeface="Times New Roman" panose="02020603050405020304" pitchFamily="18" charset="0"/>
                        </a:rPr>
                        <a:t> proposed in this paper  is an attempt to detect the number of vehicles on road in real time.</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IN" sz="1600" dirty="0">
                          <a:latin typeface="Times New Roman" panose="02020603050405020304" pitchFamily="18" charset="0"/>
                          <a:cs typeface="Times New Roman" panose="02020603050405020304" pitchFamily="18" charset="0"/>
                        </a:rPr>
                        <a:t>The accuracy of the detection can be</a:t>
                      </a:r>
                      <a:r>
                        <a:rPr lang="en-IN" sz="1600" baseline="0" dirty="0">
                          <a:latin typeface="Times New Roman" panose="02020603050405020304" pitchFamily="18" charset="0"/>
                          <a:cs typeface="Times New Roman" panose="02020603050405020304" pitchFamily="18" charset="0"/>
                        </a:rPr>
                        <a:t> increased by using image processing rather than traditional detection </a:t>
                      </a:r>
                      <a:r>
                        <a:rPr lang="en-IN" sz="1600" baseline="0" dirty="0" err="1">
                          <a:latin typeface="Times New Roman" panose="02020603050405020304" pitchFamily="18" charset="0"/>
                          <a:cs typeface="Times New Roman" panose="02020603050405020304" pitchFamily="18" charset="0"/>
                        </a:rPr>
                        <a:t>methedology</a:t>
                      </a:r>
                      <a:r>
                        <a:rPr lang="en-IN" sz="1600" baseline="0">
                          <a:latin typeface="Times New Roman" panose="02020603050405020304" pitchFamily="18" charset="0"/>
                          <a:cs typeface="Times New Roman" panose="02020603050405020304" pitchFamily="18" charset="0"/>
                        </a:rPr>
                        <a:t>.</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788565080"/>
                  </a:ext>
                </a:extLst>
              </a:tr>
            </a:tbl>
          </a:graphicData>
        </a:graphic>
      </p:graphicFrame>
    </p:spTree>
    <p:extLst>
      <p:ext uri="{BB962C8B-B14F-4D97-AF65-F5344CB8AC3E}">
        <p14:creationId xmlns:p14="http://schemas.microsoft.com/office/powerpoint/2010/main" val="748814016"/>
      </p:ext>
    </p:extLst>
  </p:cSld>
  <p:clrMapOvr>
    <a:masterClrMapping/>
  </p:clrMapOvr>
  <p:transition spd="slow">
    <p:comb/>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0F377-3DD5-E389-4AE6-34A659547DFC}"/>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1545EEEC-18D3-51DB-1F48-F2292671888E}"/>
              </a:ext>
            </a:extLst>
          </p:cNvPr>
          <p:cNvSpPr>
            <a:spLocks noGrp="1"/>
          </p:cNvSpPr>
          <p:nvPr>
            <p:ph idx="1"/>
          </p:nvPr>
        </p:nvSpPr>
        <p:spPr/>
        <p:txBody>
          <a:bodyPr>
            <a:normAutofit fontScale="85000" lnSpcReduction="20000"/>
          </a:bodyPr>
          <a:lstStyle/>
          <a:p>
            <a:pPr marL="0" indent="0" algn="just">
              <a:buNone/>
            </a:pPr>
            <a:r>
              <a:rPr lang="en-US" sz="2800" dirty="0">
                <a:solidFill>
                  <a:schemeClr val="tx1"/>
                </a:solidFill>
                <a:latin typeface="Söhne"/>
              </a:rPr>
              <a:t>One of the most challenging problems of urban civilization is directly or indirectly related to population explosion:</a:t>
            </a:r>
          </a:p>
          <a:p>
            <a:pPr algn="just"/>
            <a:r>
              <a:rPr lang="en-US" sz="2400" b="0" i="0" dirty="0">
                <a:solidFill>
                  <a:srgbClr val="000000"/>
                </a:solidFill>
                <a:effectLst/>
                <a:latin typeface="Söhne"/>
              </a:rPr>
              <a:t> </a:t>
            </a:r>
          </a:p>
          <a:p>
            <a:pPr algn="just"/>
            <a:r>
              <a:rPr lang="en-US" sz="2800" b="0" i="0" dirty="0">
                <a:solidFill>
                  <a:srgbClr val="000000"/>
                </a:solidFill>
                <a:effectLst/>
                <a:latin typeface="Söhne"/>
              </a:rPr>
              <a:t> 1)Traffic congestion hampers the speed of vehicles which also include emergency vehicles like ambulances. </a:t>
            </a:r>
          </a:p>
          <a:p>
            <a:pPr algn="just"/>
            <a:endParaRPr lang="en-US" sz="2800" b="0" i="0" dirty="0">
              <a:solidFill>
                <a:srgbClr val="000000"/>
              </a:solidFill>
              <a:effectLst/>
              <a:latin typeface="Söhne"/>
            </a:endParaRPr>
          </a:p>
          <a:p>
            <a:pPr algn="just"/>
            <a:r>
              <a:rPr lang="en-US" sz="2800" dirty="0">
                <a:solidFill>
                  <a:srgbClr val="000000"/>
                </a:solidFill>
                <a:latin typeface="Söhne"/>
              </a:rPr>
              <a:t>2)</a:t>
            </a:r>
            <a:r>
              <a:rPr lang="en-US" sz="2800" b="0" i="0" dirty="0">
                <a:solidFill>
                  <a:srgbClr val="000000"/>
                </a:solidFill>
                <a:effectLst/>
                <a:latin typeface="Söhne"/>
              </a:rPr>
              <a:t> Unnecessary waiting at the traffic signals due to unequal traffic density. </a:t>
            </a:r>
          </a:p>
          <a:p>
            <a:pPr algn="just"/>
            <a:endParaRPr lang="en-US" sz="2800" b="0" i="0" dirty="0">
              <a:solidFill>
                <a:srgbClr val="000000"/>
              </a:solidFill>
              <a:effectLst/>
              <a:latin typeface="Söhne"/>
            </a:endParaRPr>
          </a:p>
          <a:p>
            <a:pPr algn="just"/>
            <a:r>
              <a:rPr lang="en-US" sz="2800" dirty="0">
                <a:solidFill>
                  <a:srgbClr val="000000"/>
                </a:solidFill>
                <a:latin typeface="Söhne"/>
              </a:rPr>
              <a:t>3)</a:t>
            </a:r>
            <a:r>
              <a:rPr lang="en-US" sz="2800" b="0" i="0" dirty="0">
                <a:solidFill>
                  <a:srgbClr val="000000"/>
                </a:solidFill>
                <a:effectLst/>
                <a:latin typeface="Söhne"/>
              </a:rPr>
              <a:t>Absence of knowledge about the routes of a city. </a:t>
            </a:r>
          </a:p>
          <a:p>
            <a:endParaRPr lang="en-IN" dirty="0"/>
          </a:p>
        </p:txBody>
      </p:sp>
    </p:spTree>
    <p:extLst>
      <p:ext uri="{BB962C8B-B14F-4D97-AF65-F5344CB8AC3E}">
        <p14:creationId xmlns:p14="http://schemas.microsoft.com/office/powerpoint/2010/main" val="364139054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7D7D3-A4EE-3955-9276-0C4AA1E8BBFE}"/>
              </a:ext>
            </a:extLst>
          </p:cNvPr>
          <p:cNvSpPr>
            <a:spLocks noGrp="1"/>
          </p:cNvSpPr>
          <p:nvPr>
            <p:ph type="title"/>
          </p:nvPr>
        </p:nvSpPr>
        <p:spPr/>
        <p:txBody>
          <a:bodyPr/>
          <a:lstStyle/>
          <a:p>
            <a:r>
              <a:rPr lang="en-IN" dirty="0"/>
              <a:t>Objectives</a:t>
            </a:r>
          </a:p>
        </p:txBody>
      </p:sp>
      <p:sp>
        <p:nvSpPr>
          <p:cNvPr id="3" name="Content Placeholder 2">
            <a:extLst>
              <a:ext uri="{FF2B5EF4-FFF2-40B4-BE49-F238E27FC236}">
                <a16:creationId xmlns:a16="http://schemas.microsoft.com/office/drawing/2014/main" id="{9A661B22-DBEF-B50C-958E-525A08B08599}"/>
              </a:ext>
            </a:extLst>
          </p:cNvPr>
          <p:cNvSpPr>
            <a:spLocks noGrp="1"/>
          </p:cNvSpPr>
          <p:nvPr>
            <p:ph idx="1"/>
          </p:nvPr>
        </p:nvSpPr>
        <p:spPr/>
        <p:txBody>
          <a:bodyPr>
            <a:normAutofit fontScale="92500" lnSpcReduction="20000"/>
          </a:bodyPr>
          <a:lstStyle/>
          <a:p>
            <a:pPr marL="285750" indent="-285750">
              <a:buFont typeface="Arial" panose="020B0604020202020204" pitchFamily="34" charset="0"/>
              <a:buChar char="•"/>
            </a:pPr>
            <a:r>
              <a:rPr lang="en-US" sz="2800" b="0" i="0" dirty="0">
                <a:solidFill>
                  <a:schemeClr val="tx1"/>
                </a:solidFill>
                <a:effectLst/>
                <a:latin typeface="Söhne"/>
                <a:cs typeface="Times New Roman" panose="02020603050405020304" pitchFamily="18" charset="0"/>
              </a:rPr>
              <a:t>GPS Ambulance Tracking System solution focus to make the ambulance available to a patient in the shortest possible time.</a:t>
            </a:r>
          </a:p>
          <a:p>
            <a:pPr marL="285750" indent="-285750">
              <a:buFont typeface="Arial" panose="020B0604020202020204" pitchFamily="34" charset="0"/>
              <a:buChar char="•"/>
            </a:pPr>
            <a:r>
              <a:rPr lang="en-US" sz="2800" b="0" i="0" dirty="0">
                <a:solidFill>
                  <a:schemeClr val="tx1"/>
                </a:solidFill>
                <a:effectLst/>
                <a:latin typeface="Söhne"/>
                <a:cs typeface="Times New Roman" panose="02020603050405020304" pitchFamily="18" charset="0"/>
              </a:rPr>
              <a:t>Traffic flow control aims  to adjust and control flour of traffic in order to fulfill the needs of vehicle flow and to reduce the waiting time. This can be implemented using digital image processing based on traffic density regulation.</a:t>
            </a:r>
          </a:p>
          <a:p>
            <a:pPr marL="285750" indent="-285750">
              <a:buFont typeface="Arial" panose="020B0604020202020204" pitchFamily="34" charset="0"/>
              <a:buChar char="•"/>
            </a:pPr>
            <a:r>
              <a:rPr lang="en-US" sz="2800" dirty="0">
                <a:solidFill>
                  <a:schemeClr val="tx1"/>
                </a:solidFill>
                <a:latin typeface="Söhne"/>
                <a:cs typeface="Times New Roman" panose="02020603050405020304" pitchFamily="18" charset="0"/>
              </a:rPr>
              <a:t>Intelligent ambulance also have some extra features such as while in the way to hospital before providing the first aid to the patient one can detect the patient health status. This can be </a:t>
            </a:r>
            <a:r>
              <a:rPr lang="en-US" sz="2800" dirty="0" err="1">
                <a:solidFill>
                  <a:schemeClr val="tx1"/>
                </a:solidFill>
                <a:latin typeface="Söhne"/>
                <a:cs typeface="Times New Roman" panose="02020603050405020304" pitchFamily="18" charset="0"/>
              </a:rPr>
              <a:t>communitated</a:t>
            </a:r>
            <a:r>
              <a:rPr lang="en-US" sz="2800" dirty="0">
                <a:solidFill>
                  <a:schemeClr val="tx1"/>
                </a:solidFill>
                <a:latin typeface="Söhne"/>
                <a:cs typeface="Times New Roman" panose="02020603050405020304" pitchFamily="18" charset="0"/>
              </a:rPr>
              <a:t> through </a:t>
            </a:r>
            <a:r>
              <a:rPr lang="en-US" sz="2800" dirty="0" err="1">
                <a:solidFill>
                  <a:schemeClr val="tx1"/>
                </a:solidFill>
                <a:latin typeface="Söhne"/>
                <a:cs typeface="Times New Roman" panose="02020603050405020304" pitchFamily="18" charset="0"/>
              </a:rPr>
              <a:t>nodemcu</a:t>
            </a:r>
            <a:r>
              <a:rPr lang="en-US" sz="2800" dirty="0">
                <a:solidFill>
                  <a:schemeClr val="tx1"/>
                </a:solidFill>
                <a:latin typeface="Söhne"/>
                <a:cs typeface="Times New Roman" panose="02020603050405020304" pitchFamily="18" charset="0"/>
              </a:rPr>
              <a:t> to the respective hospital.</a:t>
            </a:r>
            <a:endParaRPr lang="en-IN" sz="2800" dirty="0">
              <a:solidFill>
                <a:schemeClr val="tx1"/>
              </a:solidFill>
              <a:latin typeface="Söhne"/>
              <a:cs typeface="Times New Roman" panose="02020603050405020304" pitchFamily="18" charset="0"/>
            </a:endParaRPr>
          </a:p>
          <a:p>
            <a:endParaRPr lang="en-IN" dirty="0"/>
          </a:p>
        </p:txBody>
      </p:sp>
    </p:spTree>
    <p:extLst>
      <p:ext uri="{BB962C8B-B14F-4D97-AF65-F5344CB8AC3E}">
        <p14:creationId xmlns:p14="http://schemas.microsoft.com/office/powerpoint/2010/main" val="2102223703"/>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4C73D-E03D-2887-C800-7D4B873D3AE7}"/>
              </a:ext>
            </a:extLst>
          </p:cNvPr>
          <p:cNvSpPr>
            <a:spLocks noGrp="1"/>
          </p:cNvSpPr>
          <p:nvPr>
            <p:ph type="title"/>
          </p:nvPr>
        </p:nvSpPr>
        <p:spPr/>
        <p:txBody>
          <a:bodyPr/>
          <a:lstStyle/>
          <a:p>
            <a:r>
              <a:rPr lang="en-IN" dirty="0"/>
              <a:t>Block Diagram</a:t>
            </a:r>
          </a:p>
        </p:txBody>
      </p:sp>
      <p:pic>
        <p:nvPicPr>
          <p:cNvPr id="4" name="Content Placeholder 3">
            <a:extLst>
              <a:ext uri="{FF2B5EF4-FFF2-40B4-BE49-F238E27FC236}">
                <a16:creationId xmlns:a16="http://schemas.microsoft.com/office/drawing/2014/main" id="{AEBC633D-E0F5-5426-B84B-B6EC2604C9E6}"/>
              </a:ext>
            </a:extLst>
          </p:cNvPr>
          <p:cNvPicPr>
            <a:picLocks noGrp="1" noChangeAspect="1"/>
          </p:cNvPicPr>
          <p:nvPr>
            <p:ph idx="1"/>
          </p:nvPr>
        </p:nvPicPr>
        <p:blipFill>
          <a:blip r:embed="rId2"/>
          <a:stretch>
            <a:fillRect/>
          </a:stretch>
        </p:blipFill>
        <p:spPr>
          <a:xfrm>
            <a:off x="3014125" y="2026907"/>
            <a:ext cx="5090601" cy="3955123"/>
          </a:xfrm>
          <a:prstGeom prst="rect">
            <a:avLst/>
          </a:prstGeom>
        </p:spPr>
      </p:pic>
    </p:spTree>
    <p:extLst>
      <p:ext uri="{BB962C8B-B14F-4D97-AF65-F5344CB8AC3E}">
        <p14:creationId xmlns:p14="http://schemas.microsoft.com/office/powerpoint/2010/main" val="712172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D3D70-DE8A-15CE-0F03-3D131A232E4B}"/>
              </a:ext>
            </a:extLst>
          </p:cNvPr>
          <p:cNvSpPr>
            <a:spLocks noGrp="1"/>
          </p:cNvSpPr>
          <p:nvPr>
            <p:ph type="title"/>
          </p:nvPr>
        </p:nvSpPr>
        <p:spPr/>
        <p:txBody>
          <a:bodyPr/>
          <a:lstStyle/>
          <a:p>
            <a:r>
              <a:rPr lang="en-IN" dirty="0"/>
              <a:t>Methodology</a:t>
            </a:r>
          </a:p>
        </p:txBody>
      </p:sp>
      <p:sp>
        <p:nvSpPr>
          <p:cNvPr id="3" name="Content Placeholder 2">
            <a:extLst>
              <a:ext uri="{FF2B5EF4-FFF2-40B4-BE49-F238E27FC236}">
                <a16:creationId xmlns:a16="http://schemas.microsoft.com/office/drawing/2014/main" id="{4E118DC4-23A6-CAC3-3D85-EA846ABBA5E8}"/>
              </a:ext>
            </a:extLst>
          </p:cNvPr>
          <p:cNvSpPr>
            <a:spLocks noGrp="1"/>
          </p:cNvSpPr>
          <p:nvPr>
            <p:ph idx="1"/>
          </p:nvPr>
        </p:nvSpPr>
        <p:spPr/>
        <p:txBody>
          <a:bodyPr>
            <a:normAutofit/>
          </a:bodyPr>
          <a:lstStyle/>
          <a:p>
            <a:pPr marL="285750" indent="-285750">
              <a:buFont typeface="Arial" panose="020B0604020202020204" pitchFamily="34" charset="0"/>
              <a:buChar char="•"/>
            </a:pPr>
            <a:r>
              <a:rPr lang="en-US" sz="2400" dirty="0">
                <a:solidFill>
                  <a:schemeClr val="tx1"/>
                </a:solidFill>
                <a:effectLst/>
                <a:latin typeface="Söhne"/>
                <a:ea typeface="Times New Roman" panose="02020603050405020304" pitchFamily="18" charset="0"/>
                <a:cs typeface="Times New Roman" panose="02020603050405020304" pitchFamily="18" charset="0"/>
              </a:rPr>
              <a:t>In this proposed methodology, We will provide solution to congestion, traffic clearance to ambulance .And one of the plus point of the system is we have designed the system in automatic mode</a:t>
            </a:r>
            <a:r>
              <a:rPr lang="en-US" sz="2400" dirty="0">
                <a:solidFill>
                  <a:schemeClr val="tx1"/>
                </a:solidFill>
                <a:effectLst/>
                <a:latin typeface="Söhne"/>
                <a:ea typeface="Times New Roman" panose="02020603050405020304" pitchFamily="18" charset="0"/>
                <a:cs typeface="Tunga" panose="020B0502040204020203" pitchFamily="34" charset="0"/>
              </a:rPr>
              <a:t>. </a:t>
            </a:r>
          </a:p>
          <a:p>
            <a:pPr marL="285750" indent="-285750">
              <a:buFont typeface="Arial" panose="020B0604020202020204" pitchFamily="34" charset="0"/>
              <a:buChar char="•"/>
            </a:pPr>
            <a:r>
              <a:rPr lang="en-US" sz="2400" dirty="0">
                <a:solidFill>
                  <a:schemeClr val="tx1"/>
                </a:solidFill>
                <a:latin typeface="Söhne"/>
              </a:rPr>
              <a:t>The Microcontroller is the main part of the system to which LCD Display, Digital image processing, sound sensor , heartbeat and temperature sensor ,signal lights and node-</a:t>
            </a:r>
            <a:r>
              <a:rPr lang="en-US" sz="2400" dirty="0" err="1">
                <a:solidFill>
                  <a:schemeClr val="tx1"/>
                </a:solidFill>
                <a:latin typeface="Söhne"/>
              </a:rPr>
              <a:t>mcu</a:t>
            </a:r>
            <a:r>
              <a:rPr lang="en-US" sz="2400" dirty="0">
                <a:solidFill>
                  <a:schemeClr val="tx1"/>
                </a:solidFill>
                <a:latin typeface="Söhne"/>
              </a:rPr>
              <a:t> are connected.</a:t>
            </a:r>
          </a:p>
          <a:p>
            <a:pPr marL="285750" indent="-285750">
              <a:buFont typeface="Arial" panose="020B0604020202020204" pitchFamily="34" charset="0"/>
              <a:buChar char="•"/>
            </a:pPr>
            <a:r>
              <a:rPr lang="en-US" sz="2400" dirty="0">
                <a:solidFill>
                  <a:schemeClr val="tx1"/>
                </a:solidFill>
                <a:latin typeface="Söhne"/>
              </a:rPr>
              <a:t>When an Ambulance approaches the signal junction, the transmitter in the Ambulance sends signal to the receiver which is placed at the traffic signal junction. Whether is Low traffic density, or Medium traffic density, or High traffic density.</a:t>
            </a:r>
            <a:endParaRPr lang="en-IN" sz="2400" dirty="0">
              <a:solidFill>
                <a:schemeClr val="tx1"/>
              </a:solidFill>
              <a:latin typeface="Söhne"/>
            </a:endParaRPr>
          </a:p>
          <a:p>
            <a:endParaRPr lang="en-IN" dirty="0"/>
          </a:p>
        </p:txBody>
      </p:sp>
    </p:spTree>
    <p:extLst>
      <p:ext uri="{BB962C8B-B14F-4D97-AF65-F5344CB8AC3E}">
        <p14:creationId xmlns:p14="http://schemas.microsoft.com/office/powerpoint/2010/main" val="372778450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TM03457515[[fn=View]]</Template>
  <TotalTime>88</TotalTime>
  <Words>1678</Words>
  <Application>Microsoft Office PowerPoint</Application>
  <PresentationFormat>Widescreen</PresentationFormat>
  <Paragraphs>115</Paragraphs>
  <Slides>17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Aparajita</vt:lpstr>
      <vt:lpstr>Arial</vt:lpstr>
      <vt:lpstr>Century Schoolbook</vt:lpstr>
      <vt:lpstr>Söhne</vt:lpstr>
      <vt:lpstr>Symbol</vt:lpstr>
      <vt:lpstr>Times New Roman</vt:lpstr>
      <vt:lpstr>Wingdings</vt:lpstr>
      <vt:lpstr>Wingdings 2</vt:lpstr>
      <vt:lpstr>View</vt:lpstr>
      <vt:lpstr>Intelligent ambulance using IOT</vt:lpstr>
      <vt:lpstr>Outline</vt:lpstr>
      <vt:lpstr>Introduction</vt:lpstr>
      <vt:lpstr>PowerPoint Presentation</vt:lpstr>
      <vt:lpstr>PowerPoint Presentation</vt:lpstr>
      <vt:lpstr>Problem Statement</vt:lpstr>
      <vt:lpstr>Objectives</vt:lpstr>
      <vt:lpstr>Block Diagram</vt:lpstr>
      <vt:lpstr>Methodology</vt:lpstr>
      <vt:lpstr>Architecture design flow</vt:lpstr>
      <vt:lpstr>Modern Tools</vt:lpstr>
      <vt:lpstr>Hardware and software requirements</vt:lpstr>
      <vt:lpstr>Output (Till date)</vt:lpstr>
      <vt:lpstr>Publication status of phase 1</vt:lpstr>
      <vt:lpstr>Time scheduling</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Darshan gowda</dc:creator>
  <cp:lastModifiedBy>Darshan gowda</cp:lastModifiedBy>
  <cp:revision>5</cp:revision>
  <dcterms:created xsi:type="dcterms:W3CDTF">2023-03-12T12:31:29Z</dcterms:created>
  <dcterms:modified xsi:type="dcterms:W3CDTF">2023-03-12T13:59:40Z</dcterms:modified>
</cp:coreProperties>
</file>