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8"/>
  </p:notesMasterIdLst>
  <p:sldIdLst>
    <p:sldId id="256" r:id="rId2"/>
    <p:sldId id="257" r:id="rId3"/>
    <p:sldId id="266" r:id="rId4"/>
    <p:sldId id="258" r:id="rId5"/>
    <p:sldId id="264" r:id="rId6"/>
    <p:sldId id="265" r:id="rId7"/>
    <p:sldId id="259" r:id="rId8"/>
    <p:sldId id="270" r:id="rId9"/>
    <p:sldId id="269" r:id="rId10"/>
    <p:sldId id="271" r:id="rId11"/>
    <p:sldId id="260" r:id="rId12"/>
    <p:sldId id="267" r:id="rId13"/>
    <p:sldId id="268" r:id="rId14"/>
    <p:sldId id="261" r:id="rId15"/>
    <p:sldId id="262" r:id="rId16"/>
    <p:sldId id="26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1" autoAdjust="0"/>
  </p:normalViewPr>
  <p:slideViewPr>
    <p:cSldViewPr snapToGrid="0" snapToObjects="1">
      <p:cViewPr varScale="1">
        <p:scale>
          <a:sx n="55" d="100"/>
          <a:sy n="55" d="100"/>
        </p:scale>
        <p:origin x="78" y="6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dirty="0"/>
              <a:t>Iteration vs. Moves</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Sheet1!$D$2</c:f>
              <c:strCache>
                <c:ptCount val="1"/>
                <c:pt idx="0">
                  <c:v>Iteration</c:v>
                </c:pt>
              </c:strCache>
            </c:strRef>
          </c:tx>
          <c:spPr>
            <a:ln w="28575">
              <a:solidFill>
                <a:schemeClr val="accent1">
                  <a:alpha val="20000"/>
                </a:schemeClr>
              </a:solid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exp"/>
            <c:dispRSqr val="0"/>
            <c:dispEq val="1"/>
            <c:trendlineLbl>
              <c:layout>
                <c:manualLayout>
                  <c:x val="-8.9035433070866199E-2"/>
                  <c:y val="-0.10423592884222806"/>
                </c:manualLayout>
              </c:layout>
              <c:tx>
                <c:rich>
                  <a:bodyPr rot="0" spcFirstLastPara="1" vertOverflow="ellipsis" vert="horz" wrap="square" anchor="ctr" anchorCtr="1"/>
                  <a:lstStyle/>
                  <a:p>
                    <a:pPr algn="ctr" rtl="0">
                      <a:defRPr lang="en-US" sz="1400" b="1" i="0" u="none" strike="noStrike" kern="1200" baseline="0" dirty="0">
                        <a:solidFill>
                          <a:prstClr val="black">
                            <a:lumMod val="65000"/>
                            <a:lumOff val="35000"/>
                          </a:prstClr>
                        </a:solidFill>
                        <a:latin typeface="+mn-lt"/>
                        <a:ea typeface="+mn-ea"/>
                        <a:cs typeface="+mn-cs"/>
                      </a:defRPr>
                    </a:pPr>
                    <a:r>
                      <a:rPr lang="en-US" sz="1400" b="1" i="0" u="none" strike="noStrike" kern="1200" baseline="0" dirty="0">
                        <a:solidFill>
                          <a:prstClr val="black">
                            <a:lumMod val="65000"/>
                            <a:lumOff val="35000"/>
                          </a:prstClr>
                        </a:solidFill>
                        <a:latin typeface="+mn-lt"/>
                        <a:ea typeface="+mn-ea"/>
                        <a:cs typeface="+mn-cs"/>
                      </a:rPr>
                      <a:t>y = (1E+06)e-1.563x</a:t>
                    </a:r>
                  </a:p>
                </c:rich>
              </c:tx>
              <c:numFmt formatCode="General" sourceLinked="0"/>
              <c:spPr>
                <a:noFill/>
                <a:ln>
                  <a:noFill/>
                </a:ln>
                <a:effectLst/>
              </c:spPr>
              <c:txPr>
                <a:bodyPr rot="0" spcFirstLastPara="1" vertOverflow="ellipsis" vert="horz" wrap="square" anchor="ctr" anchorCtr="1"/>
                <a:lstStyle/>
                <a:p>
                  <a:pPr algn="ctr" rtl="0">
                    <a:defRPr lang="en-US" sz="1400" b="1" i="0" u="none" strike="noStrike" kern="1200" baseline="0" dirty="0">
                      <a:solidFill>
                        <a:prstClr val="black">
                          <a:lumMod val="65000"/>
                          <a:lumOff val="35000"/>
                        </a:prstClr>
                      </a:solidFill>
                      <a:latin typeface="+mn-lt"/>
                      <a:ea typeface="+mn-ea"/>
                      <a:cs typeface="+mn-cs"/>
                    </a:defRPr>
                  </a:pPr>
                  <a:endParaRPr lang="en-US"/>
                </a:p>
              </c:txPr>
            </c:trendlineLbl>
          </c:trendline>
          <c:xVal>
            <c:numRef>
              <c:f>Sheet1!$C$3:$C$11</c:f>
              <c:numCache>
                <c:formatCode>General</c:formatCode>
                <c:ptCount val="9"/>
                <c:pt idx="0">
                  <c:v>1</c:v>
                </c:pt>
                <c:pt idx="1">
                  <c:v>2</c:v>
                </c:pt>
                <c:pt idx="2">
                  <c:v>3</c:v>
                </c:pt>
                <c:pt idx="3">
                  <c:v>4</c:v>
                </c:pt>
                <c:pt idx="4">
                  <c:v>5</c:v>
                </c:pt>
                <c:pt idx="5">
                  <c:v>6</c:v>
                </c:pt>
                <c:pt idx="6">
                  <c:v>7</c:v>
                </c:pt>
                <c:pt idx="7">
                  <c:v>8</c:v>
                </c:pt>
                <c:pt idx="8">
                  <c:v>9</c:v>
                </c:pt>
              </c:numCache>
            </c:numRef>
          </c:xVal>
          <c:yVal>
            <c:numRef>
              <c:f>Sheet1!$D$3:$D$11</c:f>
              <c:numCache>
                <c:formatCode>General</c:formatCode>
                <c:ptCount val="9"/>
                <c:pt idx="0">
                  <c:v>549946</c:v>
                </c:pt>
                <c:pt idx="1">
                  <c:v>59705</c:v>
                </c:pt>
                <c:pt idx="2">
                  <c:v>7332</c:v>
                </c:pt>
                <c:pt idx="3">
                  <c:v>935</c:v>
                </c:pt>
                <c:pt idx="4">
                  <c:v>198</c:v>
                </c:pt>
                <c:pt idx="5">
                  <c:v>47</c:v>
                </c:pt>
                <c:pt idx="6">
                  <c:v>14</c:v>
                </c:pt>
                <c:pt idx="7">
                  <c:v>5</c:v>
                </c:pt>
                <c:pt idx="8">
                  <c:v>2</c:v>
                </c:pt>
              </c:numCache>
            </c:numRef>
          </c:yVal>
          <c:smooth val="0"/>
          <c:extLst>
            <c:ext xmlns:c16="http://schemas.microsoft.com/office/drawing/2014/chart" uri="{C3380CC4-5D6E-409C-BE32-E72D297353CC}">
              <c16:uniqueId val="{00000000-15FB-4402-ADC3-00EA25B559E8}"/>
            </c:ext>
          </c:extLst>
        </c:ser>
        <c:dLbls>
          <c:showLegendKey val="0"/>
          <c:showVal val="0"/>
          <c:showCatName val="0"/>
          <c:showSerName val="0"/>
          <c:showPercent val="0"/>
          <c:showBubbleSize val="0"/>
        </c:dLbls>
        <c:axId val="748769647"/>
        <c:axId val="734714255"/>
      </c:scatterChart>
      <c:valAx>
        <c:axId val="7487696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Moves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734714255"/>
        <c:crosses val="autoZero"/>
        <c:crossBetween val="midCat"/>
      </c:valAx>
      <c:valAx>
        <c:axId val="73471425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Iterations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748769647"/>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Time vs. Moves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Sheet1!$E$2</c:f>
              <c:strCache>
                <c:ptCount val="1"/>
                <c:pt idx="0">
                  <c:v>Time</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tint val="60000"/>
                      <a:lumMod val="110000"/>
                    </a:schemeClr>
                  </a:gs>
                  <a:gs pos="100000">
                    <a:schemeClr val="accent1">
                      <a:tint val="88000"/>
                    </a:schemeClr>
                  </a:gs>
                </a:gsLst>
                <a:lin ang="5400000" scaled="0"/>
              </a:gradFill>
              <a:ln w="9525" cap="flat" cmpd="sng" algn="ctr">
                <a:solidFill>
                  <a:schemeClr val="accent1">
                    <a:shade val="95000"/>
                  </a:schemeClr>
                </a:solidFill>
                <a:round/>
              </a:ln>
              <a:effectLst/>
            </c:spPr>
          </c:marker>
          <c:trendline>
            <c:spPr>
              <a:ln w="9525" cap="rnd">
                <a:solidFill>
                  <a:schemeClr val="accent1"/>
                </a:solidFill>
              </a:ln>
              <a:effectLst/>
            </c:spPr>
            <c:trendlineType val="exp"/>
            <c:dispRSqr val="0"/>
            <c:dispEq val="1"/>
            <c:trendlineLbl>
              <c:layout>
                <c:manualLayout>
                  <c:x val="-0.23026749781277339"/>
                  <c:y val="-0.14664297171186935"/>
                </c:manualLayout>
              </c:layout>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sz="1400" b="1" baseline="0" dirty="0"/>
                      <a:t>y = 181.17e</a:t>
                    </a:r>
                    <a:r>
                      <a:rPr lang="en-US" sz="1400" b="1" baseline="30000" dirty="0"/>
                      <a:t>-1.245x</a:t>
                    </a:r>
                    <a:endParaRPr lang="en-US" sz="1400" b="1" dirty="0"/>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rendlineLbl>
          </c:trendline>
          <c:xVal>
            <c:numRef>
              <c:f>Sheet1!$C$3:$C$11</c:f>
              <c:numCache>
                <c:formatCode>General</c:formatCode>
                <c:ptCount val="9"/>
                <c:pt idx="0">
                  <c:v>1</c:v>
                </c:pt>
                <c:pt idx="1">
                  <c:v>2</c:v>
                </c:pt>
                <c:pt idx="2">
                  <c:v>3</c:v>
                </c:pt>
                <c:pt idx="3">
                  <c:v>4</c:v>
                </c:pt>
                <c:pt idx="4">
                  <c:v>5</c:v>
                </c:pt>
                <c:pt idx="5">
                  <c:v>6</c:v>
                </c:pt>
                <c:pt idx="6">
                  <c:v>7</c:v>
                </c:pt>
                <c:pt idx="7">
                  <c:v>8</c:v>
                </c:pt>
                <c:pt idx="8">
                  <c:v>9</c:v>
                </c:pt>
              </c:numCache>
            </c:numRef>
          </c:xVal>
          <c:yVal>
            <c:numRef>
              <c:f>Sheet1!$E$3:$E$11</c:f>
              <c:numCache>
                <c:formatCode>General</c:formatCode>
                <c:ptCount val="9"/>
                <c:pt idx="0">
                  <c:v>211.77</c:v>
                </c:pt>
                <c:pt idx="1">
                  <c:v>22.58</c:v>
                </c:pt>
                <c:pt idx="2">
                  <c:v>2.69</c:v>
                </c:pt>
                <c:pt idx="3">
                  <c:v>0.36</c:v>
                </c:pt>
                <c:pt idx="4">
                  <c:v>0.1</c:v>
                </c:pt>
                <c:pt idx="5">
                  <c:v>0.13</c:v>
                </c:pt>
                <c:pt idx="6">
                  <c:v>0.02</c:v>
                </c:pt>
                <c:pt idx="7">
                  <c:v>0.01</c:v>
                </c:pt>
                <c:pt idx="8">
                  <c:v>8.0000000000000002E-3</c:v>
                </c:pt>
              </c:numCache>
            </c:numRef>
          </c:yVal>
          <c:smooth val="0"/>
          <c:extLst>
            <c:ext xmlns:c16="http://schemas.microsoft.com/office/drawing/2014/chart" uri="{C3380CC4-5D6E-409C-BE32-E72D297353CC}">
              <c16:uniqueId val="{00000000-700C-416A-95A4-4F88AD300F31}"/>
            </c:ext>
          </c:extLst>
        </c:ser>
        <c:dLbls>
          <c:showLegendKey val="0"/>
          <c:showVal val="0"/>
          <c:showCatName val="0"/>
          <c:showSerName val="0"/>
          <c:showPercent val="0"/>
          <c:showBubbleSize val="0"/>
        </c:dLbls>
        <c:axId val="748811647"/>
        <c:axId val="734730063"/>
      </c:scatterChart>
      <c:valAx>
        <c:axId val="7488116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a:t>Moves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734730063"/>
        <c:crosses val="autoZero"/>
        <c:crossBetween val="midCat"/>
      </c:valAx>
      <c:valAx>
        <c:axId val="734730063"/>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a:t>Time in Miliseconds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748811647"/>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8AE3E-06CF-4023-B1EC-62F0132C7312}" type="datetimeFigureOut">
              <a:rPr lang="en-US" smtClean="0"/>
              <a:t>4/28/2020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04759-BC6C-4E6D-A52F-1BE636476B7B}" type="slidenum">
              <a:rPr lang="en-US" smtClean="0"/>
              <a:t>‹#›</a:t>
            </a:fld>
            <a:endParaRPr lang="en-US"/>
          </a:p>
        </p:txBody>
      </p:sp>
    </p:spTree>
    <p:extLst>
      <p:ext uri="{BB962C8B-B14F-4D97-AF65-F5344CB8AC3E}">
        <p14:creationId xmlns:p14="http://schemas.microsoft.com/office/powerpoint/2010/main" val="86328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senior project this is what I did:</a:t>
            </a:r>
          </a:p>
          <a:p>
            <a:endParaRPr lang="en-US" dirty="0"/>
          </a:p>
          <a:p>
            <a:r>
              <a:rPr lang="en-US" dirty="0"/>
              <a:t>I built tic-tac-toe and connect 4 in JavaScript</a:t>
            </a:r>
          </a:p>
          <a:p>
            <a:r>
              <a:rPr lang="en-US" dirty="0"/>
              <a:t>I made an AI to play tic-tac-toe and connect 4</a:t>
            </a:r>
          </a:p>
          <a:p>
            <a:r>
              <a:rPr lang="en-US" dirty="0"/>
              <a:t>I built a website!</a:t>
            </a:r>
          </a:p>
          <a:p>
            <a:endParaRPr lang="en-US" dirty="0"/>
          </a:p>
          <a:p>
            <a:r>
              <a:rPr lang="en-US" dirty="0"/>
              <a:t>Normally, you would be able to see me when I present, so just in case you were wondering what I look like, here is an image.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Why chosen It was build to show my skills, professionalism, and the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fundamentals of an AI and algorithm development</a:t>
            </a:r>
          </a:p>
          <a:p>
            <a:endParaRPr lang="en-US" dirty="0"/>
          </a:p>
        </p:txBody>
      </p:sp>
      <p:sp>
        <p:nvSpPr>
          <p:cNvPr id="4" name="Slide Number Placeholder 3"/>
          <p:cNvSpPr>
            <a:spLocks noGrp="1"/>
          </p:cNvSpPr>
          <p:nvPr>
            <p:ph type="sldNum" sz="quarter" idx="5"/>
          </p:nvPr>
        </p:nvSpPr>
        <p:spPr/>
        <p:txBody>
          <a:bodyPr/>
          <a:lstStyle/>
          <a:p>
            <a:fld id="{23804759-BC6C-4E6D-A52F-1BE636476B7B}" type="slidenum">
              <a:rPr lang="en-US" smtClean="0"/>
              <a:t>2</a:t>
            </a:fld>
            <a:endParaRPr lang="en-US"/>
          </a:p>
        </p:txBody>
      </p:sp>
    </p:spTree>
    <p:extLst>
      <p:ext uri="{BB962C8B-B14F-4D97-AF65-F5344CB8AC3E}">
        <p14:creationId xmlns:p14="http://schemas.microsoft.com/office/powerpoint/2010/main" val="278313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had lot’s of friends and family play against my AI and interact with my website.  The feed back I received was great! From spelling mistakes to the user interface of the games. </a:t>
            </a:r>
          </a:p>
          <a:p>
            <a:endParaRPr lang="en-US" dirty="0"/>
          </a:p>
          <a:p>
            <a:r>
              <a:rPr lang="en-US" dirty="0"/>
              <a:t>The image shown on the right is a good example of an issue others pointed out to me. When the last move was played, the script wouldn’t fill the HTML element before showing the alert. After fixing that issue, Tic-Tac-Toe seemed to work pretty well … and unbeatable. </a:t>
            </a:r>
          </a:p>
          <a:p>
            <a:endParaRPr lang="en-US" dirty="0"/>
          </a:p>
          <a:p>
            <a:r>
              <a:rPr lang="en-US" dirty="0"/>
              <a:t>However, the Connect 4 AI is difficult to beat, but it’s not impossible. I’ve played my AI against a connect 4 solver I found online, and it lost! The connect 4 AI is set to a depth of 6. So it’s not impossible to beat, but can be pretty hard against a human player. That being said, the picture shown to the left is the result of my dad forcing a draw against the computer. </a:t>
            </a:r>
          </a:p>
        </p:txBody>
      </p:sp>
      <p:sp>
        <p:nvSpPr>
          <p:cNvPr id="4" name="Slide Number Placeholder 3"/>
          <p:cNvSpPr>
            <a:spLocks noGrp="1"/>
          </p:cNvSpPr>
          <p:nvPr>
            <p:ph type="sldNum" sz="quarter" idx="5"/>
          </p:nvPr>
        </p:nvSpPr>
        <p:spPr/>
        <p:txBody>
          <a:bodyPr/>
          <a:lstStyle/>
          <a:p>
            <a:fld id="{23804759-BC6C-4E6D-A52F-1BE636476B7B}" type="slidenum">
              <a:rPr lang="en-US" smtClean="0"/>
              <a:t>11</a:t>
            </a:fld>
            <a:endParaRPr lang="en-US"/>
          </a:p>
        </p:txBody>
      </p:sp>
    </p:spTree>
    <p:extLst>
      <p:ext uri="{BB962C8B-B14F-4D97-AF65-F5344CB8AC3E}">
        <p14:creationId xmlns:p14="http://schemas.microsoft.com/office/powerpoint/2010/main" val="202461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ran the computer turn function to play 9 moves on the board for Tic-Tac-Toe, with each turn the function returned the number of iterations along with the time, which is in milliseconds, to make the move. I did a set of 9 moves on the board 5 times; Then I took the average times seeing as they varied.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the board starts to get filled it is clear to see that the number of iterations decrease exponentially as well as the time to run the minimax function. Because I didn’t set a depth limit nor did I implement alpha-beta pruning on Tic-Tac-Toe, we can expect the exponential decrease shown.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3804759-BC6C-4E6D-A52F-1BE636476B7B}" type="slidenum">
              <a:rPr lang="en-US" smtClean="0"/>
              <a:t>12</a:t>
            </a:fld>
            <a:endParaRPr lang="en-US"/>
          </a:p>
        </p:txBody>
      </p:sp>
    </p:spTree>
    <p:extLst>
      <p:ext uri="{BB962C8B-B14F-4D97-AF65-F5344CB8AC3E}">
        <p14:creationId xmlns:p14="http://schemas.microsoft.com/office/powerpoint/2010/main" val="2814395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slide, I performed the same process to calculate the average iterations and time in milliseconds. </a:t>
            </a:r>
          </a:p>
          <a:p>
            <a:endParaRPr lang="en-US" dirty="0"/>
          </a:p>
          <a:p>
            <a:r>
              <a:rPr lang="en-US" dirty="0"/>
              <a:t>However; I did set the depth limit to 6 in this implementation of Connect 4. Because of this, we don’t see an exponential decrease, since the game isn’t over in 9 moves. Rather, we do see a significant difference between the minimax algorithm and alpha-beta pruning. </a:t>
            </a:r>
          </a:p>
          <a:p>
            <a:endParaRPr lang="en-US" dirty="0"/>
          </a:p>
          <a:p>
            <a:r>
              <a:rPr lang="en-US" dirty="0"/>
              <a:t>The difference I found in iterations from the Minimax algorithm to the alpha-beta pruning is a 93.24% decrease and the average time decreased </a:t>
            </a:r>
            <a:r>
              <a:rPr lang="en-US" sz="1200" b="0" i="0" kern="1200" dirty="0">
                <a:solidFill>
                  <a:schemeClr val="tx1"/>
                </a:solidFill>
                <a:effectLst/>
                <a:latin typeface="+mn-lt"/>
                <a:ea typeface="+mn-ea"/>
                <a:cs typeface="+mn-cs"/>
              </a:rPr>
              <a:t>91.95%</a:t>
            </a:r>
            <a:r>
              <a:rPr lang="en-US" dirty="0"/>
              <a:t>! It is clear to see that Alpha-beta pruning is much more efficient than minimax.</a:t>
            </a:r>
          </a:p>
        </p:txBody>
      </p:sp>
      <p:sp>
        <p:nvSpPr>
          <p:cNvPr id="4" name="Slide Number Placeholder 3"/>
          <p:cNvSpPr>
            <a:spLocks noGrp="1"/>
          </p:cNvSpPr>
          <p:nvPr>
            <p:ph type="sldNum" sz="quarter" idx="5"/>
          </p:nvPr>
        </p:nvSpPr>
        <p:spPr/>
        <p:txBody>
          <a:bodyPr/>
          <a:lstStyle/>
          <a:p>
            <a:fld id="{23804759-BC6C-4E6D-A52F-1BE636476B7B}" type="slidenum">
              <a:rPr lang="en-US" smtClean="0"/>
              <a:t>13</a:t>
            </a:fld>
            <a:endParaRPr lang="en-US"/>
          </a:p>
        </p:txBody>
      </p:sp>
    </p:spTree>
    <p:extLst>
      <p:ext uri="{BB962C8B-B14F-4D97-AF65-F5344CB8AC3E}">
        <p14:creationId xmlns:p14="http://schemas.microsoft.com/office/powerpoint/2010/main" val="112251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04759-BC6C-4E6D-A52F-1BE636476B7B}" type="slidenum">
              <a:rPr lang="en-US" smtClean="0"/>
              <a:t>14</a:t>
            </a:fld>
            <a:endParaRPr lang="en-US"/>
          </a:p>
        </p:txBody>
      </p:sp>
    </p:spTree>
    <p:extLst>
      <p:ext uri="{BB962C8B-B14F-4D97-AF65-F5344CB8AC3E}">
        <p14:creationId xmlns:p14="http://schemas.microsoft.com/office/powerpoint/2010/main" val="196701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04759-BC6C-4E6D-A52F-1BE636476B7B}" type="slidenum">
              <a:rPr lang="en-US" smtClean="0"/>
              <a:t>15</a:t>
            </a:fld>
            <a:endParaRPr lang="en-US"/>
          </a:p>
        </p:txBody>
      </p:sp>
    </p:spTree>
    <p:extLst>
      <p:ext uri="{BB962C8B-B14F-4D97-AF65-F5344CB8AC3E}">
        <p14:creationId xmlns:p14="http://schemas.microsoft.com/office/powerpoint/2010/main" val="3002050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04759-BC6C-4E6D-A52F-1BE636476B7B}" type="slidenum">
              <a:rPr lang="en-US" smtClean="0"/>
              <a:t>16</a:t>
            </a:fld>
            <a:endParaRPr lang="en-US"/>
          </a:p>
        </p:txBody>
      </p:sp>
    </p:spTree>
    <p:extLst>
      <p:ext uri="{BB962C8B-B14F-4D97-AF65-F5344CB8AC3E}">
        <p14:creationId xmlns:p14="http://schemas.microsoft.com/office/powerpoint/2010/main" val="2255032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programmed Tic-tac-toe and Connect 4 before in C++ with an ASCII output Sophomore year of college. I wanted to build upon that and allow for an AI feature to play against. So I had to start over and build the game in JavaScript.  </a:t>
            </a:r>
          </a:p>
          <a:p>
            <a:endParaRPr lang="en-US" dirty="0"/>
          </a:p>
          <a:p>
            <a:r>
              <a:rPr lang="en-US" dirty="0"/>
              <a:t>I’ve also came across a scrap computer that I wanted to play with, so I decided to turn it into an Ubuntu Server. This was the start of me building my website.  Creating Tic-Tac-Toe and Connect 4 was simply learning JavaScript and how it works CSS and HTML. </a:t>
            </a:r>
          </a:p>
        </p:txBody>
      </p:sp>
      <p:sp>
        <p:nvSpPr>
          <p:cNvPr id="4" name="Slide Number Placeholder 3"/>
          <p:cNvSpPr>
            <a:spLocks noGrp="1"/>
          </p:cNvSpPr>
          <p:nvPr>
            <p:ph type="sldNum" sz="quarter" idx="5"/>
          </p:nvPr>
        </p:nvSpPr>
        <p:spPr/>
        <p:txBody>
          <a:bodyPr/>
          <a:lstStyle/>
          <a:p>
            <a:fld id="{23804759-BC6C-4E6D-A52F-1BE636476B7B}" type="slidenum">
              <a:rPr lang="en-US" smtClean="0"/>
              <a:t>3</a:t>
            </a:fld>
            <a:endParaRPr lang="en-US"/>
          </a:p>
        </p:txBody>
      </p:sp>
    </p:spTree>
    <p:extLst>
      <p:ext uri="{BB962C8B-B14F-4D97-AF65-F5344CB8AC3E}">
        <p14:creationId xmlns:p14="http://schemas.microsoft.com/office/powerpoint/2010/main" val="276902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two different but similar Algorithms, Minimax and Alpha-Beta pruning. Both of these algorithms are recursive with two players returning it’s best move. For example, in a game there are two players, where each is trying to better its position. Lets call the two players Min and Max, hence the name. </a:t>
            </a:r>
          </a:p>
          <a:p>
            <a:endParaRPr lang="en-US" dirty="0"/>
          </a:p>
          <a:p>
            <a:r>
              <a:rPr lang="en-US" dirty="0"/>
              <a:t>The Max player is always trying to pick the highest score, whereas the Min does the opposite. Naturally we would assume our opponent is going to make the best move for themselves, so that is what is simulated. In this recursive algorithm there are terminal states that we need to evaluate to return up the tree. </a:t>
            </a:r>
          </a:p>
          <a:p>
            <a:endParaRPr lang="en-US" dirty="0"/>
          </a:p>
          <a:p>
            <a:r>
              <a:rPr lang="en-US" dirty="0"/>
              <a:t>The depth is the distance from the root of the tree to the desired node. In Tic-Tac-Toe a terminal node is any node that contains a win. To score this terminal node, we take the depth and add it or subtract it to the winner’s score. This is because we want to score a move higher if it has a lesser depth. Later I’ll explain how I scored the Connect 4 terminal states. </a:t>
            </a:r>
          </a:p>
        </p:txBody>
      </p:sp>
      <p:sp>
        <p:nvSpPr>
          <p:cNvPr id="4" name="Slide Number Placeholder 3"/>
          <p:cNvSpPr>
            <a:spLocks noGrp="1"/>
          </p:cNvSpPr>
          <p:nvPr>
            <p:ph type="sldNum" sz="quarter" idx="5"/>
          </p:nvPr>
        </p:nvSpPr>
        <p:spPr/>
        <p:txBody>
          <a:bodyPr/>
          <a:lstStyle/>
          <a:p>
            <a:fld id="{23804759-BC6C-4E6D-A52F-1BE636476B7B}" type="slidenum">
              <a:rPr lang="en-US" smtClean="0"/>
              <a:t>4</a:t>
            </a:fld>
            <a:endParaRPr lang="en-US"/>
          </a:p>
        </p:txBody>
      </p:sp>
    </p:spTree>
    <p:extLst>
      <p:ext uri="{BB962C8B-B14F-4D97-AF65-F5344CB8AC3E}">
        <p14:creationId xmlns:p14="http://schemas.microsoft.com/office/powerpoint/2010/main" val="71169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illustration on how the Minimax algorithm works, it shows how the terminal states are passed up from max to min. It is important to note that the min is always choosing the lesser of It’s leaf values, and max is choosing the greater. </a:t>
            </a:r>
          </a:p>
        </p:txBody>
      </p:sp>
      <p:sp>
        <p:nvSpPr>
          <p:cNvPr id="4" name="Slide Number Placeholder 3"/>
          <p:cNvSpPr>
            <a:spLocks noGrp="1"/>
          </p:cNvSpPr>
          <p:nvPr>
            <p:ph type="sldNum" sz="quarter" idx="5"/>
          </p:nvPr>
        </p:nvSpPr>
        <p:spPr/>
        <p:txBody>
          <a:bodyPr/>
          <a:lstStyle/>
          <a:p>
            <a:fld id="{23804759-BC6C-4E6D-A52F-1BE636476B7B}" type="slidenum">
              <a:rPr lang="en-US" smtClean="0"/>
              <a:t>5</a:t>
            </a:fld>
            <a:endParaRPr lang="en-US"/>
          </a:p>
        </p:txBody>
      </p:sp>
    </p:spTree>
    <p:extLst>
      <p:ext uri="{BB962C8B-B14F-4D97-AF65-F5344CB8AC3E}">
        <p14:creationId xmlns:p14="http://schemas.microsoft.com/office/powerpoint/2010/main" val="275323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how the scoring works, This image shows how the branching out works. In this algorithm each available spot is tried until the board is full or there is a win.  </a:t>
            </a:r>
          </a:p>
        </p:txBody>
      </p:sp>
      <p:sp>
        <p:nvSpPr>
          <p:cNvPr id="4" name="Slide Number Placeholder 3"/>
          <p:cNvSpPr>
            <a:spLocks noGrp="1"/>
          </p:cNvSpPr>
          <p:nvPr>
            <p:ph type="sldNum" sz="quarter" idx="5"/>
          </p:nvPr>
        </p:nvSpPr>
        <p:spPr/>
        <p:txBody>
          <a:bodyPr/>
          <a:lstStyle/>
          <a:p>
            <a:fld id="{23804759-BC6C-4E6D-A52F-1BE636476B7B}" type="slidenum">
              <a:rPr lang="en-US" smtClean="0"/>
              <a:t>6</a:t>
            </a:fld>
            <a:endParaRPr lang="en-US"/>
          </a:p>
        </p:txBody>
      </p:sp>
    </p:spTree>
    <p:extLst>
      <p:ext uri="{BB962C8B-B14F-4D97-AF65-F5344CB8AC3E}">
        <p14:creationId xmlns:p14="http://schemas.microsoft.com/office/powerpoint/2010/main" val="248360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 the Minimax is described very well in this pseudocode. It checks for a terminal node. If there is no terminal node, then it is either the maximizer’s turn or the minimizers. On the player’s turn, we want to simulate a move and call the minimax function with the placed move. </a:t>
            </a:r>
          </a:p>
        </p:txBody>
      </p:sp>
      <p:sp>
        <p:nvSpPr>
          <p:cNvPr id="4" name="Slide Number Placeholder 3"/>
          <p:cNvSpPr>
            <a:spLocks noGrp="1"/>
          </p:cNvSpPr>
          <p:nvPr>
            <p:ph type="sldNum" sz="quarter" idx="5"/>
          </p:nvPr>
        </p:nvSpPr>
        <p:spPr/>
        <p:txBody>
          <a:bodyPr/>
          <a:lstStyle/>
          <a:p>
            <a:fld id="{23804759-BC6C-4E6D-A52F-1BE636476B7B}" type="slidenum">
              <a:rPr lang="en-US" smtClean="0"/>
              <a:t>7</a:t>
            </a:fld>
            <a:endParaRPr lang="en-US"/>
          </a:p>
        </p:txBody>
      </p:sp>
    </p:spTree>
    <p:extLst>
      <p:ext uri="{BB962C8B-B14F-4D97-AF65-F5344CB8AC3E}">
        <p14:creationId xmlns:p14="http://schemas.microsoft.com/office/powerpoint/2010/main" val="59690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how the minimax works, alpha-beta pruning is a way to improve upon the original minimax algorithm. Alpha is defined as the best (highest-value) choice we have found so fare at any point along the path of the maximizer. The initial value of alpha is –Infinity. Beta is the best (lowest-value) choice we have found so far at any point along the path of minimizer. The initial value of beta is Infinity. </a:t>
            </a:r>
          </a:p>
        </p:txBody>
      </p:sp>
      <p:sp>
        <p:nvSpPr>
          <p:cNvPr id="4" name="Slide Number Placeholder 3"/>
          <p:cNvSpPr>
            <a:spLocks noGrp="1"/>
          </p:cNvSpPr>
          <p:nvPr>
            <p:ph type="sldNum" sz="quarter" idx="5"/>
          </p:nvPr>
        </p:nvSpPr>
        <p:spPr/>
        <p:txBody>
          <a:bodyPr/>
          <a:lstStyle/>
          <a:p>
            <a:fld id="{23804759-BC6C-4E6D-A52F-1BE636476B7B}" type="slidenum">
              <a:rPr lang="en-US" smtClean="0"/>
              <a:t>8</a:t>
            </a:fld>
            <a:endParaRPr lang="en-US"/>
          </a:p>
        </p:txBody>
      </p:sp>
    </p:spTree>
    <p:extLst>
      <p:ext uri="{BB962C8B-B14F-4D97-AF65-F5344CB8AC3E}">
        <p14:creationId xmlns:p14="http://schemas.microsoft.com/office/powerpoint/2010/main" val="3264025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this is very similar to the Minimax pseudocode, but there is a break in the for loop, which iterates through each value. This skips over unnecessary searches. </a:t>
            </a:r>
          </a:p>
        </p:txBody>
      </p:sp>
      <p:sp>
        <p:nvSpPr>
          <p:cNvPr id="4" name="Slide Number Placeholder 3"/>
          <p:cNvSpPr>
            <a:spLocks noGrp="1"/>
          </p:cNvSpPr>
          <p:nvPr>
            <p:ph type="sldNum" sz="quarter" idx="5"/>
          </p:nvPr>
        </p:nvSpPr>
        <p:spPr/>
        <p:txBody>
          <a:bodyPr/>
          <a:lstStyle/>
          <a:p>
            <a:fld id="{23804759-BC6C-4E6D-A52F-1BE636476B7B}" type="slidenum">
              <a:rPr lang="en-US" smtClean="0"/>
              <a:t>9</a:t>
            </a:fld>
            <a:endParaRPr lang="en-US"/>
          </a:p>
        </p:txBody>
      </p:sp>
    </p:spTree>
    <p:extLst>
      <p:ext uri="{BB962C8B-B14F-4D97-AF65-F5344CB8AC3E}">
        <p14:creationId xmlns:p14="http://schemas.microsoft.com/office/powerpoint/2010/main" val="2664380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scoring function is a critical part of making the minimax/alpha-beta algorithm. So the first thing that needs to happen is for the AI to make a winning move. </a:t>
            </a:r>
          </a:p>
          <a:p>
            <a:endParaRPr lang="en-US" dirty="0"/>
          </a:p>
          <a:p>
            <a:r>
              <a:rPr lang="en-US" dirty="0"/>
              <a:t>In all directions:  horizontal, vertical, and diagonals. I set the score for these positions to 100. </a:t>
            </a:r>
          </a:p>
          <a:p>
            <a:endParaRPr lang="en-US" dirty="0"/>
          </a:p>
          <a:p>
            <a:r>
              <a:rPr lang="en-US" dirty="0"/>
              <a:t>But, not every move is going to be a winning move, so we need to score 3 and 2 in a row. I set these to add 5 and 2 to the score. </a:t>
            </a:r>
          </a:p>
          <a:p>
            <a:endParaRPr lang="en-US" dirty="0"/>
          </a:p>
          <a:p>
            <a:r>
              <a:rPr lang="en-US" dirty="0"/>
              <a:t>I also need to score an opponent, because we need to block an opponent if they have 3 in a row. Therefore set this to add -5 to the score. </a:t>
            </a:r>
          </a:p>
          <a:p>
            <a:endParaRPr lang="en-US" dirty="0"/>
          </a:p>
          <a:p>
            <a:r>
              <a:rPr lang="en-US" dirty="0"/>
              <a:t>Lastly, I needed to score the center column, because it allows for the most options with diagonals, horizontals, and options to win. To do this I created a counter for the number of player pieces in the center column. Then I score that position by multiplying the center count by 3 and adding it to the score position. </a:t>
            </a:r>
          </a:p>
        </p:txBody>
      </p:sp>
      <p:sp>
        <p:nvSpPr>
          <p:cNvPr id="4" name="Slide Number Placeholder 3"/>
          <p:cNvSpPr>
            <a:spLocks noGrp="1"/>
          </p:cNvSpPr>
          <p:nvPr>
            <p:ph type="sldNum" sz="quarter" idx="5"/>
          </p:nvPr>
        </p:nvSpPr>
        <p:spPr/>
        <p:txBody>
          <a:bodyPr/>
          <a:lstStyle/>
          <a:p>
            <a:fld id="{23804759-BC6C-4E6D-A52F-1BE636476B7B}" type="slidenum">
              <a:rPr lang="en-US" smtClean="0"/>
              <a:t>10</a:t>
            </a:fld>
            <a:endParaRPr lang="en-US"/>
          </a:p>
        </p:txBody>
      </p:sp>
    </p:spTree>
    <p:extLst>
      <p:ext uri="{BB962C8B-B14F-4D97-AF65-F5344CB8AC3E}">
        <p14:creationId xmlns:p14="http://schemas.microsoft.com/office/powerpoint/2010/main" val="369994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4864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76555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444672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7887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87936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114244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42304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091354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36215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8998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9122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4626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0130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62569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4/28/2020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35194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8866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06811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4/28/2020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3295038054"/>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media" Target="../media/media2.mp4"/><Relationship Id="rId7" Type="http://schemas.openxmlformats.org/officeDocument/2006/relationships/image" Target="../media/image1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video" Target="../media/media2.mp4"/><Relationship Id="rId9" Type="http://schemas.openxmlformats.org/officeDocument/2006/relationships/hyperlink" Target="dextermiller.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dextermiller.com</a:t>
            </a:r>
          </a:p>
        </p:txBody>
      </p:sp>
      <p:sp>
        <p:nvSpPr>
          <p:cNvPr id="3" name="Subtitle 2"/>
          <p:cNvSpPr>
            <a:spLocks noGrp="1"/>
          </p:cNvSpPr>
          <p:nvPr>
            <p:ph type="subTitle" idx="1"/>
          </p:nvPr>
        </p:nvSpPr>
        <p:spPr/>
        <p:txBody>
          <a:bodyPr>
            <a:normAutofit fontScale="85000" lnSpcReduction="10000"/>
          </a:bodyPr>
          <a:lstStyle/>
          <a:p>
            <a:r>
              <a:rPr lang="en-US" dirty="0"/>
              <a:t>Major: B.S. Computer Science</a:t>
            </a:r>
          </a:p>
          <a:p>
            <a:r>
              <a:rPr lang="en-US" dirty="0"/>
              <a:t>Minor: Mathematics</a:t>
            </a:r>
          </a:p>
          <a:p>
            <a:r>
              <a:rPr lang="en-US" dirty="0"/>
              <a:t>Indiana Tech</a:t>
            </a:r>
          </a:p>
        </p:txBody>
      </p:sp>
    </p:spTree>
    <p:extLst>
      <p:ext uri="{BB962C8B-B14F-4D97-AF65-F5344CB8AC3E}">
        <p14:creationId xmlns:p14="http://schemas.microsoft.com/office/powerpoint/2010/main" val="51554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6DFE-45CF-4E1A-A6CE-EDE35CC833B6}"/>
              </a:ext>
            </a:extLst>
          </p:cNvPr>
          <p:cNvSpPr>
            <a:spLocks noGrp="1"/>
          </p:cNvSpPr>
          <p:nvPr>
            <p:ph type="title"/>
          </p:nvPr>
        </p:nvSpPr>
        <p:spPr/>
        <p:txBody>
          <a:bodyPr/>
          <a:lstStyle/>
          <a:p>
            <a:r>
              <a:rPr lang="en-US" dirty="0"/>
              <a:t>Connect 4 Scoring</a:t>
            </a:r>
          </a:p>
        </p:txBody>
      </p:sp>
      <p:sp>
        <p:nvSpPr>
          <p:cNvPr id="3" name="Content Placeholder 2">
            <a:extLst>
              <a:ext uri="{FF2B5EF4-FFF2-40B4-BE49-F238E27FC236}">
                <a16:creationId xmlns:a16="http://schemas.microsoft.com/office/drawing/2014/main" id="{0FC1731D-2B54-4E14-A1F0-4D84AB39A376}"/>
              </a:ext>
            </a:extLst>
          </p:cNvPr>
          <p:cNvSpPr>
            <a:spLocks noGrp="1"/>
          </p:cNvSpPr>
          <p:nvPr>
            <p:ph idx="1"/>
          </p:nvPr>
        </p:nvSpPr>
        <p:spPr>
          <a:xfrm>
            <a:off x="685346" y="1554038"/>
            <a:ext cx="7765322" cy="4985850"/>
          </a:xfrm>
        </p:spPr>
        <p:txBody>
          <a:bodyPr>
            <a:normAutofit lnSpcReduction="10000"/>
          </a:bodyPr>
          <a:lstStyle/>
          <a:p>
            <a:pPr>
              <a:lnSpc>
                <a:spcPct val="200000"/>
              </a:lnSpc>
            </a:pPr>
            <a:r>
              <a:rPr lang="en-US" dirty="0"/>
              <a:t>Win in all directions += 100</a:t>
            </a:r>
          </a:p>
          <a:p>
            <a:pPr lvl="1">
              <a:lnSpc>
                <a:spcPct val="120000"/>
              </a:lnSpc>
            </a:pPr>
            <a:r>
              <a:rPr lang="en-US" dirty="0"/>
              <a:t>Horizontal</a:t>
            </a:r>
          </a:p>
          <a:p>
            <a:pPr lvl="1">
              <a:lnSpc>
                <a:spcPct val="120000"/>
              </a:lnSpc>
            </a:pPr>
            <a:r>
              <a:rPr lang="en-US" dirty="0"/>
              <a:t>Vertical </a:t>
            </a:r>
          </a:p>
          <a:p>
            <a:pPr lvl="1">
              <a:lnSpc>
                <a:spcPct val="120000"/>
              </a:lnSpc>
            </a:pPr>
            <a:r>
              <a:rPr lang="en-US" dirty="0"/>
              <a:t>Diagonals </a:t>
            </a:r>
          </a:p>
          <a:p>
            <a:pPr>
              <a:lnSpc>
                <a:spcPct val="200000"/>
              </a:lnSpc>
            </a:pPr>
            <a:r>
              <a:rPr lang="en-US" dirty="0"/>
              <a:t>3 in a row += 5</a:t>
            </a:r>
          </a:p>
          <a:p>
            <a:pPr>
              <a:lnSpc>
                <a:spcPct val="200000"/>
              </a:lnSpc>
            </a:pPr>
            <a:r>
              <a:rPr lang="en-US" dirty="0"/>
              <a:t>2 in a row += 2</a:t>
            </a:r>
          </a:p>
          <a:p>
            <a:pPr>
              <a:lnSpc>
                <a:spcPct val="200000"/>
              </a:lnSpc>
            </a:pPr>
            <a:r>
              <a:rPr lang="en-US" dirty="0"/>
              <a:t>Opponent 3 in a row -= 5</a:t>
            </a:r>
          </a:p>
          <a:p>
            <a:pPr>
              <a:lnSpc>
                <a:spcPct val="200000"/>
              </a:lnSpc>
            </a:pPr>
            <a:r>
              <a:rPr lang="en-US" dirty="0"/>
              <a:t>Center Column scoring += center count * 3</a:t>
            </a:r>
          </a:p>
          <a:p>
            <a:pPr marL="36900" indent="0">
              <a:buNone/>
            </a:pPr>
            <a:endParaRPr lang="en-US" dirty="0"/>
          </a:p>
        </p:txBody>
      </p:sp>
    </p:spTree>
    <p:extLst>
      <p:ext uri="{BB962C8B-B14F-4D97-AF65-F5344CB8AC3E}">
        <p14:creationId xmlns:p14="http://schemas.microsoft.com/office/powerpoint/2010/main" val="206999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30505"/>
            <a:ext cx="7765322" cy="970450"/>
          </a:xfrm>
        </p:spPr>
        <p:txBody>
          <a:bodyPr/>
          <a:lstStyle/>
          <a:p>
            <a:r>
              <a:rPr lang="en-US" dirty="0"/>
              <a:t>Testing</a:t>
            </a:r>
          </a:p>
        </p:txBody>
      </p:sp>
      <p:sp>
        <p:nvSpPr>
          <p:cNvPr id="3" name="Content Placeholder 2"/>
          <p:cNvSpPr>
            <a:spLocks noGrp="1"/>
          </p:cNvSpPr>
          <p:nvPr>
            <p:ph idx="1"/>
          </p:nvPr>
        </p:nvSpPr>
        <p:spPr>
          <a:xfrm>
            <a:off x="347964" y="1399624"/>
            <a:ext cx="3776926" cy="4058751"/>
          </a:xfrm>
        </p:spPr>
        <p:txBody>
          <a:bodyPr/>
          <a:lstStyle/>
          <a:p>
            <a:r>
              <a:rPr lang="en-US" dirty="0"/>
              <a:t>Playing the game!</a:t>
            </a:r>
          </a:p>
          <a:p>
            <a:r>
              <a:rPr lang="en-US" dirty="0"/>
              <a:t>Alert Function</a:t>
            </a:r>
          </a:p>
          <a:p>
            <a:r>
              <a:rPr lang="en-US" dirty="0"/>
              <a:t>Tic-Tac-Toe is essentially unbeatable</a:t>
            </a:r>
          </a:p>
          <a:p>
            <a:r>
              <a:rPr lang="en-US" dirty="0"/>
              <a:t>The connect 4 is hard</a:t>
            </a:r>
          </a:p>
        </p:txBody>
      </p:sp>
      <p:pic>
        <p:nvPicPr>
          <p:cNvPr id="5" name="Picture 4">
            <a:extLst>
              <a:ext uri="{FF2B5EF4-FFF2-40B4-BE49-F238E27FC236}">
                <a16:creationId xmlns:a16="http://schemas.microsoft.com/office/drawing/2014/main" id="{97CF4C1D-C545-45D8-9CFF-C1E31BDCB460}"/>
              </a:ext>
            </a:extLst>
          </p:cNvPr>
          <p:cNvPicPr>
            <a:picLocks noChangeAspect="1"/>
          </p:cNvPicPr>
          <p:nvPr/>
        </p:nvPicPr>
        <p:blipFill rotWithShape="1">
          <a:blip r:embed="rId3">
            <a:extLst>
              <a:ext uri="{28A0092B-C50C-407E-A947-70E740481C1C}">
                <a14:useLocalDpi xmlns:a14="http://schemas.microsoft.com/office/drawing/2010/main" val="0"/>
              </a:ext>
            </a:extLst>
          </a:blip>
          <a:srcRect l="13239" t="4199" r="9032"/>
          <a:stretch/>
        </p:blipFill>
        <p:spPr>
          <a:xfrm>
            <a:off x="4531514" y="1200955"/>
            <a:ext cx="4264522" cy="5292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1CD3867-5E4D-4787-99C1-C863CA444F53}"/>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t="15556" b="29955"/>
          <a:stretch/>
        </p:blipFill>
        <p:spPr>
          <a:xfrm>
            <a:off x="1039844" y="3561206"/>
            <a:ext cx="2735368" cy="306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826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8A97-ED19-4244-A10D-E5D1CEA4A93A}"/>
              </a:ext>
            </a:extLst>
          </p:cNvPr>
          <p:cNvSpPr>
            <a:spLocks noGrp="1"/>
          </p:cNvSpPr>
          <p:nvPr>
            <p:ph type="title"/>
          </p:nvPr>
        </p:nvSpPr>
        <p:spPr>
          <a:xfrm>
            <a:off x="685346" y="327989"/>
            <a:ext cx="7765322" cy="970450"/>
          </a:xfrm>
        </p:spPr>
        <p:txBody>
          <a:bodyPr/>
          <a:lstStyle/>
          <a:p>
            <a:r>
              <a:rPr lang="en-US" dirty="0"/>
              <a:t>Tic-Tac-Toe Data</a:t>
            </a:r>
          </a:p>
        </p:txBody>
      </p:sp>
      <p:sp>
        <p:nvSpPr>
          <p:cNvPr id="3" name="Content Placeholder 2">
            <a:extLst>
              <a:ext uri="{FF2B5EF4-FFF2-40B4-BE49-F238E27FC236}">
                <a16:creationId xmlns:a16="http://schemas.microsoft.com/office/drawing/2014/main" id="{79BDA99F-8060-45DB-BA0D-C1967A471A1A}"/>
              </a:ext>
            </a:extLst>
          </p:cNvPr>
          <p:cNvSpPr>
            <a:spLocks noGrp="1"/>
          </p:cNvSpPr>
          <p:nvPr>
            <p:ph idx="1"/>
          </p:nvPr>
        </p:nvSpPr>
        <p:spPr/>
        <p:txBody>
          <a:bodyPr/>
          <a:lstStyle/>
          <a:p>
            <a:pPr lvl="1"/>
            <a:endParaRPr lang="en-US" dirty="0"/>
          </a:p>
        </p:txBody>
      </p:sp>
      <p:graphicFrame>
        <p:nvGraphicFramePr>
          <p:cNvPr id="4" name="Table 4">
            <a:extLst>
              <a:ext uri="{FF2B5EF4-FFF2-40B4-BE49-F238E27FC236}">
                <a16:creationId xmlns:a16="http://schemas.microsoft.com/office/drawing/2014/main" id="{170E603F-9191-4182-8725-BC47159C3F5D}"/>
              </a:ext>
            </a:extLst>
          </p:cNvPr>
          <p:cNvGraphicFramePr>
            <a:graphicFrameLocks noGrp="1"/>
          </p:cNvGraphicFramePr>
          <p:nvPr>
            <p:extLst>
              <p:ext uri="{D42A27DB-BD31-4B8C-83A1-F6EECF244321}">
                <p14:modId xmlns:p14="http://schemas.microsoft.com/office/powerpoint/2010/main" val="1767064318"/>
              </p:ext>
            </p:extLst>
          </p:nvPr>
        </p:nvGraphicFramePr>
        <p:xfrm>
          <a:off x="91440" y="1207703"/>
          <a:ext cx="4224528" cy="5494385"/>
        </p:xfrm>
        <a:graphic>
          <a:graphicData uri="http://schemas.openxmlformats.org/drawingml/2006/table">
            <a:tbl>
              <a:tblPr firstRow="1" bandRow="1">
                <a:tableStyleId>{5C22544A-7EE6-4342-B048-85BDC9FD1C3A}</a:tableStyleId>
              </a:tblPr>
              <a:tblGrid>
                <a:gridCol w="1158966">
                  <a:extLst>
                    <a:ext uri="{9D8B030D-6E8A-4147-A177-3AD203B41FA5}">
                      <a16:colId xmlns:a16="http://schemas.microsoft.com/office/drawing/2014/main" val="2111776953"/>
                    </a:ext>
                  </a:extLst>
                </a:gridCol>
                <a:gridCol w="1605401">
                  <a:extLst>
                    <a:ext uri="{9D8B030D-6E8A-4147-A177-3AD203B41FA5}">
                      <a16:colId xmlns:a16="http://schemas.microsoft.com/office/drawing/2014/main" val="985826083"/>
                    </a:ext>
                  </a:extLst>
                </a:gridCol>
                <a:gridCol w="1460161">
                  <a:extLst>
                    <a:ext uri="{9D8B030D-6E8A-4147-A177-3AD203B41FA5}">
                      <a16:colId xmlns:a16="http://schemas.microsoft.com/office/drawing/2014/main" val="2425929630"/>
                    </a:ext>
                  </a:extLst>
                </a:gridCol>
              </a:tblGrid>
              <a:tr h="447773">
                <a:tc gridSpan="3">
                  <a:txBody>
                    <a:bodyPr/>
                    <a:lstStyle/>
                    <a:p>
                      <a:pPr algn="ctr"/>
                      <a:r>
                        <a:rPr lang="en-US" dirty="0"/>
                        <a:t>Tic-Tac-Toe (Minimax)</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84998070"/>
                  </a:ext>
                </a:extLst>
              </a:tr>
              <a:tr h="953223">
                <a:tc>
                  <a:txBody>
                    <a:bodyPr/>
                    <a:lstStyle/>
                    <a:p>
                      <a:r>
                        <a:rPr lang="en-US" dirty="0"/>
                        <a:t>Moves on board</a:t>
                      </a:r>
                    </a:p>
                  </a:txBody>
                  <a:tcPr/>
                </a:tc>
                <a:tc>
                  <a:txBody>
                    <a:bodyPr/>
                    <a:lstStyle/>
                    <a:p>
                      <a:pPr algn="ctr"/>
                      <a:r>
                        <a:rPr lang="en-US" dirty="0"/>
                        <a:t>Iterations</a:t>
                      </a:r>
                    </a:p>
                  </a:txBody>
                  <a:tcPr/>
                </a:tc>
                <a:tc>
                  <a:txBody>
                    <a:bodyPr/>
                    <a:lstStyle/>
                    <a:p>
                      <a:pPr algn="ctr"/>
                      <a:r>
                        <a:rPr lang="en-US" dirty="0"/>
                        <a:t>Average Time</a:t>
                      </a:r>
                    </a:p>
                    <a:p>
                      <a:pPr algn="ctr"/>
                      <a:r>
                        <a:rPr lang="en-US" dirty="0"/>
                        <a:t>(ms)</a:t>
                      </a:r>
                    </a:p>
                  </a:txBody>
                  <a:tcPr/>
                </a:tc>
                <a:extLst>
                  <a:ext uri="{0D108BD9-81ED-4DB2-BD59-A6C34878D82A}">
                    <a16:rowId xmlns:a16="http://schemas.microsoft.com/office/drawing/2014/main" val="664291562"/>
                  </a:ext>
                </a:extLst>
              </a:tr>
              <a:tr h="447773">
                <a:tc>
                  <a:txBody>
                    <a:bodyPr/>
                    <a:lstStyle/>
                    <a:p>
                      <a:pPr algn="r"/>
                      <a:r>
                        <a:rPr lang="en-US" dirty="0"/>
                        <a:t>1</a:t>
                      </a:r>
                    </a:p>
                  </a:txBody>
                  <a:tcPr/>
                </a:tc>
                <a:tc>
                  <a:txBody>
                    <a:bodyPr/>
                    <a:lstStyle/>
                    <a:p>
                      <a:pPr algn="ctr"/>
                      <a:r>
                        <a:rPr lang="en-US" dirty="0"/>
                        <a:t>549,946</a:t>
                      </a:r>
                    </a:p>
                  </a:txBody>
                  <a:tcPr/>
                </a:tc>
                <a:tc>
                  <a:txBody>
                    <a:bodyPr/>
                    <a:lstStyle/>
                    <a:p>
                      <a:pPr algn="ctr"/>
                      <a:r>
                        <a:rPr lang="en-US" dirty="0"/>
                        <a:t>211.77</a:t>
                      </a:r>
                    </a:p>
                  </a:txBody>
                  <a:tcPr/>
                </a:tc>
                <a:extLst>
                  <a:ext uri="{0D108BD9-81ED-4DB2-BD59-A6C34878D82A}">
                    <a16:rowId xmlns:a16="http://schemas.microsoft.com/office/drawing/2014/main" val="1907891118"/>
                  </a:ext>
                </a:extLst>
              </a:tr>
              <a:tr h="511205">
                <a:tc>
                  <a:txBody>
                    <a:bodyPr/>
                    <a:lstStyle/>
                    <a:p>
                      <a:pPr algn="r"/>
                      <a:r>
                        <a:rPr lang="en-US" dirty="0"/>
                        <a:t>2</a:t>
                      </a:r>
                    </a:p>
                  </a:txBody>
                  <a:tcPr/>
                </a:tc>
                <a:tc>
                  <a:txBody>
                    <a:bodyPr/>
                    <a:lstStyle/>
                    <a:p>
                      <a:pPr algn="ctr"/>
                      <a:r>
                        <a:rPr lang="en-US" dirty="0"/>
                        <a:t>59,705</a:t>
                      </a:r>
                    </a:p>
                  </a:txBody>
                  <a:tcPr/>
                </a:tc>
                <a:tc>
                  <a:txBody>
                    <a:bodyPr/>
                    <a:lstStyle/>
                    <a:p>
                      <a:pPr algn="ctr"/>
                      <a:r>
                        <a:rPr lang="en-US" dirty="0"/>
                        <a:t>22.58</a:t>
                      </a:r>
                    </a:p>
                  </a:txBody>
                  <a:tcPr/>
                </a:tc>
                <a:extLst>
                  <a:ext uri="{0D108BD9-81ED-4DB2-BD59-A6C34878D82A}">
                    <a16:rowId xmlns:a16="http://schemas.microsoft.com/office/drawing/2014/main" val="2136982091"/>
                  </a:ext>
                </a:extLst>
              </a:tr>
              <a:tr h="447773">
                <a:tc>
                  <a:txBody>
                    <a:bodyPr/>
                    <a:lstStyle/>
                    <a:p>
                      <a:pPr algn="r"/>
                      <a:r>
                        <a:rPr lang="en-US" dirty="0"/>
                        <a:t>3</a:t>
                      </a:r>
                    </a:p>
                  </a:txBody>
                  <a:tcPr/>
                </a:tc>
                <a:tc>
                  <a:txBody>
                    <a:bodyPr/>
                    <a:lstStyle/>
                    <a:p>
                      <a:pPr algn="ctr"/>
                      <a:r>
                        <a:rPr lang="en-US" dirty="0"/>
                        <a:t>7332</a:t>
                      </a:r>
                    </a:p>
                  </a:txBody>
                  <a:tcPr/>
                </a:tc>
                <a:tc>
                  <a:txBody>
                    <a:bodyPr/>
                    <a:lstStyle/>
                    <a:p>
                      <a:pPr algn="ctr"/>
                      <a:r>
                        <a:rPr lang="en-US" dirty="0"/>
                        <a:t>2.69</a:t>
                      </a:r>
                    </a:p>
                  </a:txBody>
                  <a:tcPr/>
                </a:tc>
                <a:extLst>
                  <a:ext uri="{0D108BD9-81ED-4DB2-BD59-A6C34878D82A}">
                    <a16:rowId xmlns:a16="http://schemas.microsoft.com/office/drawing/2014/main" val="278352798"/>
                  </a:ext>
                </a:extLst>
              </a:tr>
              <a:tr h="447773">
                <a:tc>
                  <a:txBody>
                    <a:bodyPr/>
                    <a:lstStyle/>
                    <a:p>
                      <a:pPr algn="r"/>
                      <a:r>
                        <a:rPr lang="en-US" dirty="0"/>
                        <a:t>4</a:t>
                      </a:r>
                    </a:p>
                  </a:txBody>
                  <a:tcPr/>
                </a:tc>
                <a:tc>
                  <a:txBody>
                    <a:bodyPr/>
                    <a:lstStyle/>
                    <a:p>
                      <a:pPr algn="ctr"/>
                      <a:r>
                        <a:rPr lang="en-US" dirty="0"/>
                        <a:t>935</a:t>
                      </a:r>
                    </a:p>
                  </a:txBody>
                  <a:tcPr/>
                </a:tc>
                <a:tc>
                  <a:txBody>
                    <a:bodyPr/>
                    <a:lstStyle/>
                    <a:p>
                      <a:pPr algn="ctr"/>
                      <a:r>
                        <a:rPr lang="en-US" dirty="0"/>
                        <a:t>0.36</a:t>
                      </a:r>
                    </a:p>
                  </a:txBody>
                  <a:tcPr/>
                </a:tc>
                <a:extLst>
                  <a:ext uri="{0D108BD9-81ED-4DB2-BD59-A6C34878D82A}">
                    <a16:rowId xmlns:a16="http://schemas.microsoft.com/office/drawing/2014/main" val="348394591"/>
                  </a:ext>
                </a:extLst>
              </a:tr>
              <a:tr h="447773">
                <a:tc>
                  <a:txBody>
                    <a:bodyPr/>
                    <a:lstStyle/>
                    <a:p>
                      <a:pPr algn="r"/>
                      <a:r>
                        <a:rPr lang="en-US" dirty="0"/>
                        <a:t>5</a:t>
                      </a:r>
                    </a:p>
                  </a:txBody>
                  <a:tcPr/>
                </a:tc>
                <a:tc>
                  <a:txBody>
                    <a:bodyPr/>
                    <a:lstStyle/>
                    <a:p>
                      <a:pPr algn="ctr"/>
                      <a:r>
                        <a:rPr lang="en-US" dirty="0"/>
                        <a:t>198</a:t>
                      </a:r>
                    </a:p>
                  </a:txBody>
                  <a:tcPr/>
                </a:tc>
                <a:tc>
                  <a:txBody>
                    <a:bodyPr/>
                    <a:lstStyle/>
                    <a:p>
                      <a:pPr algn="ctr"/>
                      <a:r>
                        <a:rPr lang="en-US" dirty="0"/>
                        <a:t>0.10</a:t>
                      </a:r>
                    </a:p>
                  </a:txBody>
                  <a:tcPr/>
                </a:tc>
                <a:extLst>
                  <a:ext uri="{0D108BD9-81ED-4DB2-BD59-A6C34878D82A}">
                    <a16:rowId xmlns:a16="http://schemas.microsoft.com/office/drawing/2014/main" val="2651278705"/>
                  </a:ext>
                </a:extLst>
              </a:tr>
              <a:tr h="447773">
                <a:tc>
                  <a:txBody>
                    <a:bodyPr/>
                    <a:lstStyle/>
                    <a:p>
                      <a:pPr algn="r"/>
                      <a:r>
                        <a:rPr lang="en-US" dirty="0"/>
                        <a:t>6</a:t>
                      </a:r>
                    </a:p>
                  </a:txBody>
                  <a:tcPr/>
                </a:tc>
                <a:tc>
                  <a:txBody>
                    <a:bodyPr/>
                    <a:lstStyle/>
                    <a:p>
                      <a:pPr algn="ctr"/>
                      <a:r>
                        <a:rPr lang="en-US" dirty="0"/>
                        <a:t>47</a:t>
                      </a:r>
                    </a:p>
                  </a:txBody>
                  <a:tcPr/>
                </a:tc>
                <a:tc>
                  <a:txBody>
                    <a:bodyPr/>
                    <a:lstStyle/>
                    <a:p>
                      <a:pPr algn="ctr"/>
                      <a:r>
                        <a:rPr lang="en-US" dirty="0"/>
                        <a:t>0.13</a:t>
                      </a:r>
                    </a:p>
                  </a:txBody>
                  <a:tcPr/>
                </a:tc>
                <a:extLst>
                  <a:ext uri="{0D108BD9-81ED-4DB2-BD59-A6C34878D82A}">
                    <a16:rowId xmlns:a16="http://schemas.microsoft.com/office/drawing/2014/main" val="1736766851"/>
                  </a:ext>
                </a:extLst>
              </a:tr>
              <a:tr h="447773">
                <a:tc>
                  <a:txBody>
                    <a:bodyPr/>
                    <a:lstStyle/>
                    <a:p>
                      <a:pPr algn="r"/>
                      <a:r>
                        <a:rPr lang="en-US" dirty="0"/>
                        <a:t>7</a:t>
                      </a:r>
                    </a:p>
                  </a:txBody>
                  <a:tcPr/>
                </a:tc>
                <a:tc>
                  <a:txBody>
                    <a:bodyPr/>
                    <a:lstStyle/>
                    <a:p>
                      <a:pPr algn="ctr"/>
                      <a:r>
                        <a:rPr lang="en-US" dirty="0"/>
                        <a:t>14</a:t>
                      </a:r>
                    </a:p>
                  </a:txBody>
                  <a:tcPr/>
                </a:tc>
                <a:tc>
                  <a:txBody>
                    <a:bodyPr/>
                    <a:lstStyle/>
                    <a:p>
                      <a:pPr algn="ctr"/>
                      <a:r>
                        <a:rPr lang="en-US" dirty="0"/>
                        <a:t>0.02</a:t>
                      </a:r>
                    </a:p>
                  </a:txBody>
                  <a:tcPr/>
                </a:tc>
                <a:extLst>
                  <a:ext uri="{0D108BD9-81ED-4DB2-BD59-A6C34878D82A}">
                    <a16:rowId xmlns:a16="http://schemas.microsoft.com/office/drawing/2014/main" val="1965004852"/>
                  </a:ext>
                </a:extLst>
              </a:tr>
              <a:tr h="447773">
                <a:tc>
                  <a:txBody>
                    <a:bodyPr/>
                    <a:lstStyle/>
                    <a:p>
                      <a:pPr algn="r"/>
                      <a:r>
                        <a:rPr lang="en-US" dirty="0"/>
                        <a:t>8</a:t>
                      </a:r>
                    </a:p>
                  </a:txBody>
                  <a:tcPr/>
                </a:tc>
                <a:tc>
                  <a:txBody>
                    <a:bodyPr/>
                    <a:lstStyle/>
                    <a:p>
                      <a:pPr algn="ctr"/>
                      <a:r>
                        <a:rPr lang="en-US" dirty="0"/>
                        <a:t>5</a:t>
                      </a:r>
                    </a:p>
                  </a:txBody>
                  <a:tcPr/>
                </a:tc>
                <a:tc>
                  <a:txBody>
                    <a:bodyPr/>
                    <a:lstStyle/>
                    <a:p>
                      <a:pPr algn="ctr"/>
                      <a:r>
                        <a:rPr lang="en-US" dirty="0"/>
                        <a:t>0.01</a:t>
                      </a:r>
                    </a:p>
                  </a:txBody>
                  <a:tcPr/>
                </a:tc>
                <a:extLst>
                  <a:ext uri="{0D108BD9-81ED-4DB2-BD59-A6C34878D82A}">
                    <a16:rowId xmlns:a16="http://schemas.microsoft.com/office/drawing/2014/main" val="553889379"/>
                  </a:ext>
                </a:extLst>
              </a:tr>
              <a:tr h="447773">
                <a:tc>
                  <a:txBody>
                    <a:bodyPr/>
                    <a:lstStyle/>
                    <a:p>
                      <a:pPr algn="r"/>
                      <a:r>
                        <a:rPr lang="en-US" dirty="0"/>
                        <a:t>9</a:t>
                      </a:r>
                    </a:p>
                  </a:txBody>
                  <a:tcPr/>
                </a:tc>
                <a:tc>
                  <a:txBody>
                    <a:bodyPr/>
                    <a:lstStyle/>
                    <a:p>
                      <a:pPr algn="ctr"/>
                      <a:r>
                        <a:rPr lang="en-US" dirty="0"/>
                        <a:t>2</a:t>
                      </a:r>
                    </a:p>
                  </a:txBody>
                  <a:tcPr/>
                </a:tc>
                <a:tc>
                  <a:txBody>
                    <a:bodyPr/>
                    <a:lstStyle/>
                    <a:p>
                      <a:pPr algn="ctr"/>
                      <a:r>
                        <a:rPr lang="en-US" dirty="0"/>
                        <a:t>0.008</a:t>
                      </a:r>
                    </a:p>
                  </a:txBody>
                  <a:tcPr/>
                </a:tc>
                <a:extLst>
                  <a:ext uri="{0D108BD9-81ED-4DB2-BD59-A6C34878D82A}">
                    <a16:rowId xmlns:a16="http://schemas.microsoft.com/office/drawing/2014/main" val="3972969693"/>
                  </a:ext>
                </a:extLst>
              </a:tr>
            </a:tbl>
          </a:graphicData>
        </a:graphic>
      </p:graphicFrame>
      <p:graphicFrame>
        <p:nvGraphicFramePr>
          <p:cNvPr id="5" name="Chart 4">
            <a:extLst>
              <a:ext uri="{FF2B5EF4-FFF2-40B4-BE49-F238E27FC236}">
                <a16:creationId xmlns:a16="http://schemas.microsoft.com/office/drawing/2014/main" id="{9C9D015A-428A-4AC9-A79A-0EAA1D809A3B}"/>
              </a:ext>
            </a:extLst>
          </p:cNvPr>
          <p:cNvGraphicFramePr>
            <a:graphicFrameLocks/>
          </p:cNvGraphicFramePr>
          <p:nvPr>
            <p:extLst>
              <p:ext uri="{D42A27DB-BD31-4B8C-83A1-F6EECF244321}">
                <p14:modId xmlns:p14="http://schemas.microsoft.com/office/powerpoint/2010/main" val="3456218612"/>
              </p:ext>
            </p:extLst>
          </p:nvPr>
        </p:nvGraphicFramePr>
        <p:xfrm>
          <a:off x="4472574" y="120770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167E738-9CF0-4705-88E4-B945AB3C3626}"/>
              </a:ext>
            </a:extLst>
          </p:cNvPr>
          <p:cNvGraphicFramePr>
            <a:graphicFrameLocks/>
          </p:cNvGraphicFramePr>
          <p:nvPr>
            <p:extLst>
              <p:ext uri="{D42A27DB-BD31-4B8C-83A1-F6EECF244321}">
                <p14:modId xmlns:p14="http://schemas.microsoft.com/office/powerpoint/2010/main" val="3731037367"/>
              </p:ext>
            </p:extLst>
          </p:nvPr>
        </p:nvGraphicFramePr>
        <p:xfrm>
          <a:off x="4472574" y="3950904"/>
          <a:ext cx="4579986" cy="27511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5833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C297-F584-4021-8407-878B45D8CBA4}"/>
              </a:ext>
            </a:extLst>
          </p:cNvPr>
          <p:cNvSpPr>
            <a:spLocks noGrp="1"/>
          </p:cNvSpPr>
          <p:nvPr>
            <p:ph type="title"/>
          </p:nvPr>
        </p:nvSpPr>
        <p:spPr>
          <a:xfrm>
            <a:off x="685346" y="272616"/>
            <a:ext cx="7765322" cy="970450"/>
          </a:xfrm>
        </p:spPr>
        <p:txBody>
          <a:bodyPr/>
          <a:lstStyle/>
          <a:p>
            <a:r>
              <a:rPr lang="en-US" dirty="0"/>
              <a:t>Connect 4 Data</a:t>
            </a:r>
          </a:p>
        </p:txBody>
      </p:sp>
      <p:sp>
        <p:nvSpPr>
          <p:cNvPr id="3" name="Content Placeholder 2">
            <a:extLst>
              <a:ext uri="{FF2B5EF4-FFF2-40B4-BE49-F238E27FC236}">
                <a16:creationId xmlns:a16="http://schemas.microsoft.com/office/drawing/2014/main" id="{7CB1FF92-5707-4688-949E-EC780E536F11}"/>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F5F6C72A-A818-43DE-AB8B-7B72E67E21AD}"/>
              </a:ext>
            </a:extLst>
          </p:cNvPr>
          <p:cNvGraphicFramePr>
            <a:graphicFrameLocks noGrp="1"/>
          </p:cNvGraphicFramePr>
          <p:nvPr>
            <p:extLst>
              <p:ext uri="{D42A27DB-BD31-4B8C-83A1-F6EECF244321}">
                <p14:modId xmlns:p14="http://schemas.microsoft.com/office/powerpoint/2010/main" val="3316448885"/>
              </p:ext>
            </p:extLst>
          </p:nvPr>
        </p:nvGraphicFramePr>
        <p:xfrm>
          <a:off x="147738" y="1432708"/>
          <a:ext cx="4491197" cy="5018369"/>
        </p:xfrm>
        <a:graphic>
          <a:graphicData uri="http://schemas.openxmlformats.org/drawingml/2006/table">
            <a:tbl>
              <a:tblPr firstRow="1" lastRow="1" bandRow="1">
                <a:tableStyleId>{5C22544A-7EE6-4342-B048-85BDC9FD1C3A}</a:tableStyleId>
              </a:tblPr>
              <a:tblGrid>
                <a:gridCol w="1083654">
                  <a:extLst>
                    <a:ext uri="{9D8B030D-6E8A-4147-A177-3AD203B41FA5}">
                      <a16:colId xmlns:a16="http://schemas.microsoft.com/office/drawing/2014/main" val="2111776953"/>
                    </a:ext>
                  </a:extLst>
                </a:gridCol>
                <a:gridCol w="1847409">
                  <a:extLst>
                    <a:ext uri="{9D8B030D-6E8A-4147-A177-3AD203B41FA5}">
                      <a16:colId xmlns:a16="http://schemas.microsoft.com/office/drawing/2014/main" val="985826083"/>
                    </a:ext>
                  </a:extLst>
                </a:gridCol>
                <a:gridCol w="1560134">
                  <a:extLst>
                    <a:ext uri="{9D8B030D-6E8A-4147-A177-3AD203B41FA5}">
                      <a16:colId xmlns:a16="http://schemas.microsoft.com/office/drawing/2014/main" val="2425929630"/>
                    </a:ext>
                  </a:extLst>
                </a:gridCol>
              </a:tblGrid>
              <a:tr h="405829">
                <a:tc gridSpan="3">
                  <a:txBody>
                    <a:bodyPr/>
                    <a:lstStyle/>
                    <a:p>
                      <a:pPr algn="ctr"/>
                      <a:r>
                        <a:rPr lang="en-US" dirty="0"/>
                        <a:t>Connect 4 (Minimax)</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84998070"/>
                  </a:ext>
                </a:extLst>
              </a:tr>
              <a:tr h="715562">
                <a:tc>
                  <a:txBody>
                    <a:bodyPr/>
                    <a:lstStyle/>
                    <a:p>
                      <a:pPr marL="0" algn="ctr" defTabSz="457200" rtl="0" eaLnBrk="1" latinLnBrk="0" hangingPunct="1"/>
                      <a:r>
                        <a:rPr lang="en-US" sz="1800" kern="1200" dirty="0">
                          <a:solidFill>
                            <a:schemeClr val="dk1"/>
                          </a:solidFill>
                          <a:latin typeface="+mn-lt"/>
                          <a:ea typeface="+mn-ea"/>
                          <a:cs typeface="+mn-cs"/>
                        </a:rPr>
                        <a:t>Moves</a:t>
                      </a:r>
                    </a:p>
                  </a:txBody>
                  <a:tcPr/>
                </a:tc>
                <a:tc>
                  <a:txBody>
                    <a:bodyPr/>
                    <a:lstStyle/>
                    <a:p>
                      <a:pPr marL="0" algn="ctr" defTabSz="457200" rtl="0" eaLnBrk="1" latinLnBrk="0" hangingPunct="1"/>
                      <a:r>
                        <a:rPr lang="en-US" sz="1800" kern="1200" dirty="0">
                          <a:solidFill>
                            <a:schemeClr val="dk1"/>
                          </a:solidFill>
                          <a:latin typeface="+mn-lt"/>
                          <a:ea typeface="+mn-ea"/>
                          <a:cs typeface="+mn-cs"/>
                        </a:rPr>
                        <a:t>Iterations</a:t>
                      </a:r>
                    </a:p>
                  </a:txBody>
                  <a:tcPr/>
                </a:tc>
                <a:tc>
                  <a:txBody>
                    <a:bodyPr/>
                    <a:lstStyle/>
                    <a:p>
                      <a:pPr marL="0" algn="ctr" defTabSz="457200" rtl="0" eaLnBrk="1" latinLnBrk="0" hangingPunct="1"/>
                      <a:r>
                        <a:rPr lang="en-US" sz="1800" kern="1200" dirty="0">
                          <a:solidFill>
                            <a:schemeClr val="dk1"/>
                          </a:solidFill>
                          <a:latin typeface="+mn-lt"/>
                          <a:ea typeface="+mn-ea"/>
                          <a:cs typeface="+mn-cs"/>
                        </a:rPr>
                        <a:t>Average Time</a:t>
                      </a:r>
                    </a:p>
                    <a:p>
                      <a:pPr marL="0" algn="ctr" defTabSz="457200" rtl="0" eaLnBrk="1" latinLnBrk="0" hangingPunct="1"/>
                      <a:r>
                        <a:rPr lang="en-US" sz="1800" kern="1200" dirty="0">
                          <a:solidFill>
                            <a:schemeClr val="dk1"/>
                          </a:solidFill>
                          <a:latin typeface="+mn-lt"/>
                          <a:ea typeface="+mn-ea"/>
                          <a:cs typeface="+mn-cs"/>
                        </a:rPr>
                        <a:t>(ms)</a:t>
                      </a:r>
                    </a:p>
                  </a:txBody>
                  <a:tcPr/>
                </a:tc>
                <a:extLst>
                  <a:ext uri="{0D108BD9-81ED-4DB2-BD59-A6C34878D82A}">
                    <a16:rowId xmlns:a16="http://schemas.microsoft.com/office/drawing/2014/main" val="664291562"/>
                  </a:ext>
                </a:extLst>
              </a:tr>
              <a:tr h="373094">
                <a:tc>
                  <a:txBody>
                    <a:bodyPr/>
                    <a:lstStyle/>
                    <a:p>
                      <a:pPr marL="0" algn="r" defTabSz="457200" rtl="0" eaLnBrk="1" latinLnBrk="0" hangingPunct="1"/>
                      <a:r>
                        <a:rPr lang="en-US" sz="1800" kern="1200" dirty="0">
                          <a:solidFill>
                            <a:schemeClr val="dk1"/>
                          </a:solidFill>
                          <a:latin typeface="+mn-lt"/>
                          <a:ea typeface="+mn-ea"/>
                          <a:cs typeface="+mn-cs"/>
                        </a:rPr>
                        <a:t>1</a:t>
                      </a:r>
                    </a:p>
                  </a:txBody>
                  <a:tcPr/>
                </a:tc>
                <a:tc>
                  <a:txBody>
                    <a:bodyPr/>
                    <a:lstStyle/>
                    <a:p>
                      <a:pPr marL="0" algn="ctr" defTabSz="457200" rtl="0" eaLnBrk="1" latinLnBrk="0" hangingPunct="1"/>
                      <a:r>
                        <a:rPr lang="en-US" sz="1800" kern="1200" dirty="0">
                          <a:solidFill>
                            <a:schemeClr val="dk1"/>
                          </a:solidFill>
                          <a:latin typeface="+mn-lt"/>
                          <a:ea typeface="+mn-ea"/>
                          <a:cs typeface="+mn-cs"/>
                        </a:rPr>
                        <a:t>137257</a:t>
                      </a:r>
                    </a:p>
                  </a:txBody>
                  <a:tcPr/>
                </a:tc>
                <a:tc>
                  <a:txBody>
                    <a:bodyPr/>
                    <a:lstStyle/>
                    <a:p>
                      <a:pPr marL="0" algn="ctr" defTabSz="457200" rtl="0" eaLnBrk="1" latinLnBrk="0" hangingPunct="1"/>
                      <a:r>
                        <a:rPr lang="en-US" sz="1800" kern="1200" dirty="0">
                          <a:solidFill>
                            <a:schemeClr val="dk1"/>
                          </a:solidFill>
                          <a:latin typeface="+mn-lt"/>
                          <a:ea typeface="+mn-ea"/>
                          <a:cs typeface="+mn-cs"/>
                        </a:rPr>
                        <a:t>981.15</a:t>
                      </a:r>
                    </a:p>
                  </a:txBody>
                  <a:tcPr/>
                </a:tc>
                <a:extLst>
                  <a:ext uri="{0D108BD9-81ED-4DB2-BD59-A6C34878D82A}">
                    <a16:rowId xmlns:a16="http://schemas.microsoft.com/office/drawing/2014/main" val="1907891118"/>
                  </a:ext>
                </a:extLst>
              </a:tr>
              <a:tr h="546466">
                <a:tc>
                  <a:txBody>
                    <a:bodyPr/>
                    <a:lstStyle/>
                    <a:p>
                      <a:pPr marL="0" algn="r" defTabSz="457200" rtl="0" eaLnBrk="1" latinLnBrk="0" hangingPunct="1"/>
                      <a:r>
                        <a:rPr lang="en-US" sz="1800" kern="1200" dirty="0">
                          <a:solidFill>
                            <a:schemeClr val="dk1"/>
                          </a:solidFill>
                          <a:latin typeface="+mn-lt"/>
                          <a:ea typeface="+mn-ea"/>
                          <a:cs typeface="+mn-cs"/>
                        </a:rPr>
                        <a:t>2</a:t>
                      </a:r>
                    </a:p>
                  </a:txBody>
                  <a:tcPr/>
                </a:tc>
                <a:tc>
                  <a:txBody>
                    <a:bodyPr/>
                    <a:lstStyle/>
                    <a:p>
                      <a:pPr marL="0" algn="ctr" defTabSz="457200" rtl="0" eaLnBrk="1" latinLnBrk="0" hangingPunct="1"/>
                      <a:r>
                        <a:rPr lang="en-US" sz="1800" kern="1200" dirty="0">
                          <a:solidFill>
                            <a:schemeClr val="dk1"/>
                          </a:solidFill>
                          <a:latin typeface="+mn-lt"/>
                          <a:ea typeface="+mn-ea"/>
                          <a:cs typeface="+mn-cs"/>
                        </a:rPr>
                        <a:t>137256</a:t>
                      </a:r>
                    </a:p>
                  </a:txBody>
                  <a:tcPr/>
                </a:tc>
                <a:tc>
                  <a:txBody>
                    <a:bodyPr/>
                    <a:lstStyle/>
                    <a:p>
                      <a:pPr marL="0" algn="ctr" defTabSz="457200" rtl="0" eaLnBrk="1" latinLnBrk="0" hangingPunct="1"/>
                      <a:r>
                        <a:rPr lang="en-US" sz="1800" kern="1200" dirty="0">
                          <a:solidFill>
                            <a:schemeClr val="dk1"/>
                          </a:solidFill>
                          <a:latin typeface="+mn-lt"/>
                          <a:ea typeface="+mn-ea"/>
                          <a:cs typeface="+mn-cs"/>
                        </a:rPr>
                        <a:t>869.09</a:t>
                      </a:r>
                    </a:p>
                  </a:txBody>
                  <a:tcPr/>
                </a:tc>
                <a:extLst>
                  <a:ext uri="{0D108BD9-81ED-4DB2-BD59-A6C34878D82A}">
                    <a16:rowId xmlns:a16="http://schemas.microsoft.com/office/drawing/2014/main" val="2136982091"/>
                  </a:ext>
                </a:extLst>
              </a:tr>
              <a:tr h="373094">
                <a:tc>
                  <a:txBody>
                    <a:bodyPr/>
                    <a:lstStyle/>
                    <a:p>
                      <a:pPr marL="0" algn="r" defTabSz="457200" rtl="0" eaLnBrk="1" latinLnBrk="0" hangingPunct="1"/>
                      <a:r>
                        <a:rPr lang="en-US" sz="1800" kern="1200" dirty="0">
                          <a:solidFill>
                            <a:schemeClr val="dk1"/>
                          </a:solidFill>
                          <a:latin typeface="+mn-lt"/>
                          <a:ea typeface="+mn-ea"/>
                          <a:cs typeface="+mn-cs"/>
                        </a:rPr>
                        <a:t>3</a:t>
                      </a:r>
                    </a:p>
                  </a:txBody>
                  <a:tcPr/>
                </a:tc>
                <a:tc>
                  <a:txBody>
                    <a:bodyPr/>
                    <a:lstStyle/>
                    <a:p>
                      <a:pPr marL="0" algn="ctr" defTabSz="457200" rtl="0" eaLnBrk="1" latinLnBrk="0" hangingPunct="1"/>
                      <a:r>
                        <a:rPr lang="en-US" sz="1800" kern="1200" dirty="0">
                          <a:solidFill>
                            <a:schemeClr val="dk1"/>
                          </a:solidFill>
                          <a:latin typeface="+mn-lt"/>
                          <a:ea typeface="+mn-ea"/>
                          <a:cs typeface="+mn-cs"/>
                        </a:rPr>
                        <a:t>135743</a:t>
                      </a:r>
                    </a:p>
                  </a:txBody>
                  <a:tcPr/>
                </a:tc>
                <a:tc>
                  <a:txBody>
                    <a:bodyPr/>
                    <a:lstStyle/>
                    <a:p>
                      <a:pPr marL="0" algn="ctr" defTabSz="457200" rtl="0" eaLnBrk="1" latinLnBrk="0" hangingPunct="1"/>
                      <a:r>
                        <a:rPr lang="en-US" sz="1800" kern="1200" dirty="0">
                          <a:solidFill>
                            <a:schemeClr val="dk1"/>
                          </a:solidFill>
                          <a:latin typeface="+mn-lt"/>
                          <a:ea typeface="+mn-ea"/>
                          <a:cs typeface="+mn-cs"/>
                        </a:rPr>
                        <a:t>853.90</a:t>
                      </a:r>
                    </a:p>
                  </a:txBody>
                  <a:tcPr/>
                </a:tc>
                <a:extLst>
                  <a:ext uri="{0D108BD9-81ED-4DB2-BD59-A6C34878D82A}">
                    <a16:rowId xmlns:a16="http://schemas.microsoft.com/office/drawing/2014/main" val="278352798"/>
                  </a:ext>
                </a:extLst>
              </a:tr>
              <a:tr h="373094">
                <a:tc>
                  <a:txBody>
                    <a:bodyPr/>
                    <a:lstStyle/>
                    <a:p>
                      <a:pPr marL="0" algn="r" defTabSz="457200" rtl="0" eaLnBrk="1" latinLnBrk="0" hangingPunct="1"/>
                      <a:r>
                        <a:rPr lang="en-US" sz="1800" kern="1200" dirty="0">
                          <a:solidFill>
                            <a:schemeClr val="dk1"/>
                          </a:solidFill>
                          <a:latin typeface="+mn-lt"/>
                          <a:ea typeface="+mn-ea"/>
                          <a:cs typeface="+mn-cs"/>
                        </a:rPr>
                        <a:t>4</a:t>
                      </a:r>
                    </a:p>
                  </a:txBody>
                  <a:tcPr/>
                </a:tc>
                <a:tc>
                  <a:txBody>
                    <a:bodyPr/>
                    <a:lstStyle/>
                    <a:p>
                      <a:pPr marL="0" algn="ctr" defTabSz="457200" rtl="0" eaLnBrk="1" latinLnBrk="0" hangingPunct="1"/>
                      <a:r>
                        <a:rPr lang="en-US" sz="1800" kern="1200" dirty="0">
                          <a:solidFill>
                            <a:schemeClr val="dk1"/>
                          </a:solidFill>
                          <a:latin typeface="+mn-lt"/>
                          <a:ea typeface="+mn-ea"/>
                          <a:cs typeface="+mn-cs"/>
                        </a:rPr>
                        <a:t>137218</a:t>
                      </a:r>
                    </a:p>
                  </a:txBody>
                  <a:tcPr/>
                </a:tc>
                <a:tc>
                  <a:txBody>
                    <a:bodyPr/>
                    <a:lstStyle/>
                    <a:p>
                      <a:pPr marL="0" algn="ctr" defTabSz="457200" rtl="0" eaLnBrk="1" latinLnBrk="0" hangingPunct="1"/>
                      <a:r>
                        <a:rPr lang="en-US" sz="1800" kern="1200" dirty="0">
                          <a:solidFill>
                            <a:schemeClr val="dk1"/>
                          </a:solidFill>
                          <a:latin typeface="+mn-lt"/>
                          <a:ea typeface="+mn-ea"/>
                          <a:cs typeface="+mn-cs"/>
                        </a:rPr>
                        <a:t>859.41</a:t>
                      </a:r>
                    </a:p>
                  </a:txBody>
                  <a:tcPr/>
                </a:tc>
                <a:extLst>
                  <a:ext uri="{0D108BD9-81ED-4DB2-BD59-A6C34878D82A}">
                    <a16:rowId xmlns:a16="http://schemas.microsoft.com/office/drawing/2014/main" val="348394591"/>
                  </a:ext>
                </a:extLst>
              </a:tr>
              <a:tr h="363742">
                <a:tc>
                  <a:txBody>
                    <a:bodyPr/>
                    <a:lstStyle/>
                    <a:p>
                      <a:pPr marL="0" algn="r" defTabSz="457200" rtl="0" eaLnBrk="1" latinLnBrk="0" hangingPunct="1"/>
                      <a:r>
                        <a:rPr lang="en-US" sz="1800" kern="1200" dirty="0">
                          <a:solidFill>
                            <a:schemeClr val="dk1"/>
                          </a:solidFill>
                          <a:latin typeface="+mn-lt"/>
                          <a:ea typeface="+mn-ea"/>
                          <a:cs typeface="+mn-cs"/>
                        </a:rPr>
                        <a:t>5</a:t>
                      </a:r>
                    </a:p>
                  </a:txBody>
                  <a:tcPr/>
                </a:tc>
                <a:tc>
                  <a:txBody>
                    <a:bodyPr/>
                    <a:lstStyle/>
                    <a:p>
                      <a:pPr marL="0" algn="ctr" defTabSz="457200" rtl="0" eaLnBrk="1" latinLnBrk="0" hangingPunct="1"/>
                      <a:r>
                        <a:rPr lang="en-US" sz="1800" kern="1200" dirty="0">
                          <a:solidFill>
                            <a:schemeClr val="dk1"/>
                          </a:solidFill>
                          <a:latin typeface="+mn-lt"/>
                          <a:ea typeface="+mn-ea"/>
                          <a:cs typeface="+mn-cs"/>
                        </a:rPr>
                        <a:t>135669</a:t>
                      </a:r>
                    </a:p>
                  </a:txBody>
                  <a:tcPr/>
                </a:tc>
                <a:tc>
                  <a:txBody>
                    <a:bodyPr/>
                    <a:lstStyle/>
                    <a:p>
                      <a:pPr marL="0" algn="ctr" defTabSz="457200" rtl="0" eaLnBrk="1" latinLnBrk="0" hangingPunct="1"/>
                      <a:r>
                        <a:rPr lang="en-US" sz="1800" kern="1200" dirty="0">
                          <a:solidFill>
                            <a:schemeClr val="dk1"/>
                          </a:solidFill>
                          <a:latin typeface="+mn-lt"/>
                          <a:ea typeface="+mn-ea"/>
                          <a:cs typeface="+mn-cs"/>
                        </a:rPr>
                        <a:t>896.13</a:t>
                      </a:r>
                    </a:p>
                  </a:txBody>
                  <a:tcPr/>
                </a:tc>
                <a:extLst>
                  <a:ext uri="{0D108BD9-81ED-4DB2-BD59-A6C34878D82A}">
                    <a16:rowId xmlns:a16="http://schemas.microsoft.com/office/drawing/2014/main" val="2651278705"/>
                  </a:ext>
                </a:extLst>
              </a:tr>
              <a:tr h="373094">
                <a:tc>
                  <a:txBody>
                    <a:bodyPr/>
                    <a:lstStyle/>
                    <a:p>
                      <a:pPr marL="0" algn="r" defTabSz="457200" rtl="0" eaLnBrk="1" latinLnBrk="0" hangingPunct="1"/>
                      <a:r>
                        <a:rPr lang="en-US" sz="1800" kern="1200" dirty="0">
                          <a:solidFill>
                            <a:schemeClr val="dk1"/>
                          </a:solidFill>
                          <a:latin typeface="+mn-lt"/>
                          <a:ea typeface="+mn-ea"/>
                          <a:cs typeface="+mn-cs"/>
                        </a:rPr>
                        <a:t>6</a:t>
                      </a:r>
                    </a:p>
                  </a:txBody>
                  <a:tcPr/>
                </a:tc>
                <a:tc>
                  <a:txBody>
                    <a:bodyPr/>
                    <a:lstStyle/>
                    <a:p>
                      <a:pPr marL="0" algn="ctr" defTabSz="457200" rtl="0" eaLnBrk="1" latinLnBrk="0" hangingPunct="1"/>
                      <a:r>
                        <a:rPr lang="en-US" sz="1800" kern="1200" dirty="0">
                          <a:solidFill>
                            <a:schemeClr val="dk1"/>
                          </a:solidFill>
                          <a:latin typeface="+mn-lt"/>
                          <a:ea typeface="+mn-ea"/>
                          <a:cs typeface="+mn-cs"/>
                        </a:rPr>
                        <a:t>134385</a:t>
                      </a:r>
                    </a:p>
                  </a:txBody>
                  <a:tcPr/>
                </a:tc>
                <a:tc>
                  <a:txBody>
                    <a:bodyPr/>
                    <a:lstStyle/>
                    <a:p>
                      <a:pPr marL="0" algn="ctr" defTabSz="457200" rtl="0" eaLnBrk="1" latinLnBrk="0" hangingPunct="1"/>
                      <a:r>
                        <a:rPr lang="en-US" sz="1800" kern="1200" dirty="0">
                          <a:solidFill>
                            <a:schemeClr val="dk1"/>
                          </a:solidFill>
                          <a:latin typeface="+mn-lt"/>
                          <a:ea typeface="+mn-ea"/>
                          <a:cs typeface="+mn-cs"/>
                        </a:rPr>
                        <a:t>848.86</a:t>
                      </a:r>
                    </a:p>
                  </a:txBody>
                  <a:tcPr/>
                </a:tc>
                <a:extLst>
                  <a:ext uri="{0D108BD9-81ED-4DB2-BD59-A6C34878D82A}">
                    <a16:rowId xmlns:a16="http://schemas.microsoft.com/office/drawing/2014/main" val="1736766851"/>
                  </a:ext>
                </a:extLst>
              </a:tr>
              <a:tr h="373094">
                <a:tc>
                  <a:txBody>
                    <a:bodyPr/>
                    <a:lstStyle/>
                    <a:p>
                      <a:pPr marL="0" algn="r" defTabSz="457200" rtl="0" eaLnBrk="1" latinLnBrk="0" hangingPunct="1"/>
                      <a:r>
                        <a:rPr lang="en-US" sz="1800" kern="1200" dirty="0">
                          <a:solidFill>
                            <a:schemeClr val="dk1"/>
                          </a:solidFill>
                          <a:latin typeface="+mn-lt"/>
                          <a:ea typeface="+mn-ea"/>
                          <a:cs typeface="+mn-cs"/>
                        </a:rPr>
                        <a:t>7</a:t>
                      </a:r>
                    </a:p>
                  </a:txBody>
                  <a:tcPr/>
                </a:tc>
                <a:tc>
                  <a:txBody>
                    <a:bodyPr/>
                    <a:lstStyle/>
                    <a:p>
                      <a:pPr marL="0" algn="ctr" defTabSz="457200" rtl="0" eaLnBrk="1" latinLnBrk="0" hangingPunct="1"/>
                      <a:r>
                        <a:rPr lang="en-US" sz="1800" kern="1200" dirty="0">
                          <a:solidFill>
                            <a:schemeClr val="dk1"/>
                          </a:solidFill>
                          <a:latin typeface="+mn-lt"/>
                          <a:ea typeface="+mn-ea"/>
                          <a:cs typeface="+mn-cs"/>
                        </a:rPr>
                        <a:t>130637</a:t>
                      </a:r>
                    </a:p>
                  </a:txBody>
                  <a:tcPr/>
                </a:tc>
                <a:tc>
                  <a:txBody>
                    <a:bodyPr/>
                    <a:lstStyle/>
                    <a:p>
                      <a:pPr marL="0" algn="ctr" defTabSz="457200" rtl="0" eaLnBrk="1" latinLnBrk="0" hangingPunct="1"/>
                      <a:r>
                        <a:rPr lang="en-US" sz="1800" kern="1200" dirty="0">
                          <a:solidFill>
                            <a:schemeClr val="dk1"/>
                          </a:solidFill>
                          <a:latin typeface="+mn-lt"/>
                          <a:ea typeface="+mn-ea"/>
                          <a:cs typeface="+mn-cs"/>
                        </a:rPr>
                        <a:t>851.21</a:t>
                      </a:r>
                    </a:p>
                  </a:txBody>
                  <a:tcPr/>
                </a:tc>
                <a:extLst>
                  <a:ext uri="{0D108BD9-81ED-4DB2-BD59-A6C34878D82A}">
                    <a16:rowId xmlns:a16="http://schemas.microsoft.com/office/drawing/2014/main" val="1965004852"/>
                  </a:ext>
                </a:extLst>
              </a:tr>
              <a:tr h="373094">
                <a:tc>
                  <a:txBody>
                    <a:bodyPr/>
                    <a:lstStyle/>
                    <a:p>
                      <a:pPr marL="0" algn="r" defTabSz="457200" rtl="0" eaLnBrk="1" latinLnBrk="0" hangingPunct="1"/>
                      <a:r>
                        <a:rPr lang="en-US" sz="1800" kern="1200" dirty="0">
                          <a:solidFill>
                            <a:schemeClr val="dk1"/>
                          </a:solidFill>
                          <a:latin typeface="+mn-lt"/>
                          <a:ea typeface="+mn-ea"/>
                          <a:cs typeface="+mn-cs"/>
                        </a:rPr>
                        <a:t>8</a:t>
                      </a:r>
                    </a:p>
                  </a:txBody>
                  <a:tcPr/>
                </a:tc>
                <a:tc>
                  <a:txBody>
                    <a:bodyPr/>
                    <a:lstStyle/>
                    <a:p>
                      <a:pPr marL="0" algn="ctr" defTabSz="457200" rtl="0" eaLnBrk="1" latinLnBrk="0" hangingPunct="1"/>
                      <a:r>
                        <a:rPr lang="en-US" sz="1800" kern="1200" dirty="0">
                          <a:solidFill>
                            <a:schemeClr val="dk1"/>
                          </a:solidFill>
                          <a:latin typeface="+mn-lt"/>
                          <a:ea typeface="+mn-ea"/>
                          <a:cs typeface="+mn-cs"/>
                        </a:rPr>
                        <a:t>131334</a:t>
                      </a:r>
                    </a:p>
                  </a:txBody>
                  <a:tcPr/>
                </a:tc>
                <a:tc>
                  <a:txBody>
                    <a:bodyPr/>
                    <a:lstStyle/>
                    <a:p>
                      <a:pPr marL="0" algn="ctr" defTabSz="457200" rtl="0" eaLnBrk="1" latinLnBrk="0" hangingPunct="1"/>
                      <a:r>
                        <a:rPr lang="en-US" sz="1800" kern="1200" dirty="0">
                          <a:solidFill>
                            <a:schemeClr val="dk1"/>
                          </a:solidFill>
                          <a:latin typeface="+mn-lt"/>
                          <a:ea typeface="+mn-ea"/>
                          <a:cs typeface="+mn-cs"/>
                        </a:rPr>
                        <a:t>851.87</a:t>
                      </a:r>
                    </a:p>
                  </a:txBody>
                  <a:tcPr/>
                </a:tc>
                <a:extLst>
                  <a:ext uri="{0D108BD9-81ED-4DB2-BD59-A6C34878D82A}">
                    <a16:rowId xmlns:a16="http://schemas.microsoft.com/office/drawing/2014/main" val="553889379"/>
                  </a:ext>
                </a:extLst>
              </a:tr>
              <a:tr h="373094">
                <a:tc>
                  <a:txBody>
                    <a:bodyPr/>
                    <a:lstStyle/>
                    <a:p>
                      <a:pPr marL="0" algn="r" defTabSz="457200" rtl="0" eaLnBrk="1" latinLnBrk="0" hangingPunct="1"/>
                      <a:r>
                        <a:rPr lang="en-US" sz="1800" kern="1200" dirty="0">
                          <a:solidFill>
                            <a:schemeClr val="dk1"/>
                          </a:solidFill>
                          <a:latin typeface="+mn-lt"/>
                          <a:ea typeface="+mn-ea"/>
                          <a:cs typeface="+mn-cs"/>
                        </a:rPr>
                        <a:t>9</a:t>
                      </a:r>
                    </a:p>
                  </a:txBody>
                  <a:tcPr/>
                </a:tc>
                <a:tc>
                  <a:txBody>
                    <a:bodyPr/>
                    <a:lstStyle/>
                    <a:p>
                      <a:pPr marL="0" algn="ctr" defTabSz="457200" rtl="0" eaLnBrk="1" latinLnBrk="0" hangingPunct="1"/>
                      <a:r>
                        <a:rPr lang="en-US" sz="1800" kern="1200" dirty="0">
                          <a:solidFill>
                            <a:schemeClr val="dk1"/>
                          </a:solidFill>
                          <a:latin typeface="+mn-lt"/>
                          <a:ea typeface="+mn-ea"/>
                          <a:cs typeface="+mn-cs"/>
                        </a:rPr>
                        <a:t>125387</a:t>
                      </a:r>
                    </a:p>
                  </a:txBody>
                  <a:tcPr/>
                </a:tc>
                <a:tc>
                  <a:txBody>
                    <a:bodyPr/>
                    <a:lstStyle/>
                    <a:p>
                      <a:pPr marL="0" algn="ctr" defTabSz="457200" rtl="0" eaLnBrk="1" latinLnBrk="0" hangingPunct="1"/>
                      <a:r>
                        <a:rPr lang="en-US" sz="1800" kern="1200" dirty="0">
                          <a:solidFill>
                            <a:schemeClr val="dk1"/>
                          </a:solidFill>
                          <a:latin typeface="+mn-lt"/>
                          <a:ea typeface="+mn-ea"/>
                          <a:cs typeface="+mn-cs"/>
                        </a:rPr>
                        <a:t>840.05</a:t>
                      </a:r>
                    </a:p>
                  </a:txBody>
                  <a:tcPr/>
                </a:tc>
                <a:extLst>
                  <a:ext uri="{0D108BD9-81ED-4DB2-BD59-A6C34878D82A}">
                    <a16:rowId xmlns:a16="http://schemas.microsoft.com/office/drawing/2014/main" val="3972969693"/>
                  </a:ext>
                </a:extLst>
              </a:tr>
              <a:tr h="373094">
                <a:tc>
                  <a:txBody>
                    <a:bodyPr/>
                    <a:lstStyle/>
                    <a:p>
                      <a:pPr marL="0" algn="l" defTabSz="457200" rtl="0" eaLnBrk="1" latinLnBrk="0" hangingPunct="1"/>
                      <a:r>
                        <a:rPr lang="en-US" sz="1800" kern="1200" dirty="0">
                          <a:solidFill>
                            <a:schemeClr val="tx1"/>
                          </a:solidFill>
                          <a:latin typeface="+mn-lt"/>
                          <a:ea typeface="+mn-ea"/>
                          <a:cs typeface="+mn-cs"/>
                        </a:rPr>
                        <a:t>Averages</a:t>
                      </a:r>
                    </a:p>
                  </a:txBody>
                  <a:tcPr/>
                </a:tc>
                <a:tc>
                  <a:txBody>
                    <a:bodyPr/>
                    <a:lstStyle/>
                    <a:p>
                      <a:pPr marL="0" algn="ctr" defTabSz="457200" rtl="0" eaLnBrk="1" latinLnBrk="0" hangingPunct="1"/>
                      <a:r>
                        <a:rPr lang="en-US" sz="1800" kern="1200" dirty="0">
                          <a:solidFill>
                            <a:schemeClr val="tx1"/>
                          </a:solidFill>
                          <a:latin typeface="+mn-lt"/>
                          <a:ea typeface="+mn-ea"/>
                          <a:cs typeface="+mn-cs"/>
                        </a:rPr>
                        <a:t>133876.20</a:t>
                      </a:r>
                    </a:p>
                  </a:txBody>
                  <a:tcPr/>
                </a:tc>
                <a:tc>
                  <a:txBody>
                    <a:bodyPr/>
                    <a:lstStyle/>
                    <a:p>
                      <a:pPr marL="0" algn="ctr" defTabSz="457200" rtl="0" eaLnBrk="1" latinLnBrk="0" hangingPunct="1"/>
                      <a:r>
                        <a:rPr lang="en-US" sz="1800" kern="1200" dirty="0">
                          <a:solidFill>
                            <a:schemeClr val="tx1"/>
                          </a:solidFill>
                          <a:latin typeface="+mn-lt"/>
                          <a:ea typeface="+mn-ea"/>
                          <a:cs typeface="+mn-cs"/>
                        </a:rPr>
                        <a:t>872.41</a:t>
                      </a:r>
                    </a:p>
                  </a:txBody>
                  <a:tcPr/>
                </a:tc>
                <a:extLst>
                  <a:ext uri="{0D108BD9-81ED-4DB2-BD59-A6C34878D82A}">
                    <a16:rowId xmlns:a16="http://schemas.microsoft.com/office/drawing/2014/main" val="846290579"/>
                  </a:ext>
                </a:extLst>
              </a:tr>
            </a:tbl>
          </a:graphicData>
        </a:graphic>
      </p:graphicFrame>
      <p:graphicFrame>
        <p:nvGraphicFramePr>
          <p:cNvPr id="5" name="Table 4">
            <a:extLst>
              <a:ext uri="{FF2B5EF4-FFF2-40B4-BE49-F238E27FC236}">
                <a16:creationId xmlns:a16="http://schemas.microsoft.com/office/drawing/2014/main" id="{8734E88E-B036-491C-BE2E-426ECF3D7753}"/>
              </a:ext>
            </a:extLst>
          </p:cNvPr>
          <p:cNvGraphicFramePr>
            <a:graphicFrameLocks noGrp="1"/>
          </p:cNvGraphicFramePr>
          <p:nvPr>
            <p:extLst>
              <p:ext uri="{D42A27DB-BD31-4B8C-83A1-F6EECF244321}">
                <p14:modId xmlns:p14="http://schemas.microsoft.com/office/powerpoint/2010/main" val="2111268469"/>
              </p:ext>
            </p:extLst>
          </p:nvPr>
        </p:nvGraphicFramePr>
        <p:xfrm>
          <a:off x="4706937" y="1432707"/>
          <a:ext cx="4320509" cy="5016352"/>
        </p:xfrm>
        <a:graphic>
          <a:graphicData uri="http://schemas.openxmlformats.org/drawingml/2006/table">
            <a:tbl>
              <a:tblPr firstRow="1" lastRow="1" bandRow="1">
                <a:tableStyleId>{5C22544A-7EE6-4342-B048-85BDC9FD1C3A}</a:tableStyleId>
              </a:tblPr>
              <a:tblGrid>
                <a:gridCol w="1023303">
                  <a:extLst>
                    <a:ext uri="{9D8B030D-6E8A-4147-A177-3AD203B41FA5}">
                      <a16:colId xmlns:a16="http://schemas.microsoft.com/office/drawing/2014/main" val="2111776953"/>
                    </a:ext>
                  </a:extLst>
                </a:gridCol>
                <a:gridCol w="1536192">
                  <a:extLst>
                    <a:ext uri="{9D8B030D-6E8A-4147-A177-3AD203B41FA5}">
                      <a16:colId xmlns:a16="http://schemas.microsoft.com/office/drawing/2014/main" val="985826083"/>
                    </a:ext>
                  </a:extLst>
                </a:gridCol>
                <a:gridCol w="1761014">
                  <a:extLst>
                    <a:ext uri="{9D8B030D-6E8A-4147-A177-3AD203B41FA5}">
                      <a16:colId xmlns:a16="http://schemas.microsoft.com/office/drawing/2014/main" val="2425929630"/>
                    </a:ext>
                  </a:extLst>
                </a:gridCol>
              </a:tblGrid>
              <a:tr h="407523">
                <a:tc gridSpan="3">
                  <a:txBody>
                    <a:bodyPr/>
                    <a:lstStyle/>
                    <a:p>
                      <a:pPr algn="ctr"/>
                      <a:r>
                        <a:rPr lang="en-US" dirty="0"/>
                        <a:t>Connect 4 (Alpha-Beta)</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84998070"/>
                  </a:ext>
                </a:extLst>
              </a:tr>
              <a:tr h="695706">
                <a:tc>
                  <a:txBody>
                    <a:bodyPr/>
                    <a:lstStyle/>
                    <a:p>
                      <a:pPr algn="ctr"/>
                      <a:r>
                        <a:rPr lang="en-US" dirty="0"/>
                        <a:t>Moves </a:t>
                      </a:r>
                    </a:p>
                  </a:txBody>
                  <a:tcPr/>
                </a:tc>
                <a:tc>
                  <a:txBody>
                    <a:bodyPr/>
                    <a:lstStyle/>
                    <a:p>
                      <a:pPr algn="ctr"/>
                      <a:r>
                        <a:rPr lang="en-US" dirty="0"/>
                        <a:t>Iterations</a:t>
                      </a:r>
                    </a:p>
                  </a:txBody>
                  <a:tcPr/>
                </a:tc>
                <a:tc>
                  <a:txBody>
                    <a:bodyPr/>
                    <a:lstStyle/>
                    <a:p>
                      <a:pPr algn="ctr"/>
                      <a:r>
                        <a:rPr lang="en-US" dirty="0"/>
                        <a:t>Average Time</a:t>
                      </a:r>
                    </a:p>
                    <a:p>
                      <a:pPr algn="ctr"/>
                      <a:r>
                        <a:rPr lang="en-US" dirty="0"/>
                        <a:t>(ms)</a:t>
                      </a:r>
                    </a:p>
                  </a:txBody>
                  <a:tcPr/>
                </a:tc>
                <a:extLst>
                  <a:ext uri="{0D108BD9-81ED-4DB2-BD59-A6C34878D82A}">
                    <a16:rowId xmlns:a16="http://schemas.microsoft.com/office/drawing/2014/main" val="664291562"/>
                  </a:ext>
                </a:extLst>
              </a:tr>
              <a:tr h="374652">
                <a:tc>
                  <a:txBody>
                    <a:bodyPr/>
                    <a:lstStyle/>
                    <a:p>
                      <a:pPr algn="r"/>
                      <a:r>
                        <a:rPr lang="en-US" dirty="0"/>
                        <a:t>1</a:t>
                      </a:r>
                    </a:p>
                  </a:txBody>
                  <a:tcPr/>
                </a:tc>
                <a:tc>
                  <a:txBody>
                    <a:bodyPr/>
                    <a:lstStyle/>
                    <a:p>
                      <a:pPr algn="ctr"/>
                      <a:r>
                        <a:rPr lang="en-US" dirty="0"/>
                        <a:t>9007</a:t>
                      </a:r>
                    </a:p>
                  </a:txBody>
                  <a:tcPr/>
                </a:tc>
                <a:tc>
                  <a:txBody>
                    <a:bodyPr/>
                    <a:lstStyle/>
                    <a:p>
                      <a:pPr algn="ctr"/>
                      <a:r>
                        <a:rPr lang="en-US" dirty="0"/>
                        <a:t>150.18</a:t>
                      </a:r>
                    </a:p>
                  </a:txBody>
                  <a:tcPr/>
                </a:tc>
                <a:extLst>
                  <a:ext uri="{0D108BD9-81ED-4DB2-BD59-A6C34878D82A}">
                    <a16:rowId xmlns:a16="http://schemas.microsoft.com/office/drawing/2014/main" val="1907891118"/>
                  </a:ext>
                </a:extLst>
              </a:tr>
              <a:tr h="548749">
                <a:tc>
                  <a:txBody>
                    <a:bodyPr/>
                    <a:lstStyle/>
                    <a:p>
                      <a:pPr algn="r"/>
                      <a:r>
                        <a:rPr lang="en-US" dirty="0"/>
                        <a:t>2</a:t>
                      </a:r>
                    </a:p>
                  </a:txBody>
                  <a:tcPr/>
                </a:tc>
                <a:tc>
                  <a:txBody>
                    <a:bodyPr/>
                    <a:lstStyle/>
                    <a:p>
                      <a:pPr algn="ctr"/>
                      <a:r>
                        <a:rPr lang="en-US" dirty="0"/>
                        <a:t>12769</a:t>
                      </a:r>
                    </a:p>
                  </a:txBody>
                  <a:tcPr/>
                </a:tc>
                <a:tc>
                  <a:txBody>
                    <a:bodyPr/>
                    <a:lstStyle/>
                    <a:p>
                      <a:pPr algn="ctr"/>
                      <a:r>
                        <a:rPr lang="en-US" dirty="0"/>
                        <a:t>99.24</a:t>
                      </a:r>
                    </a:p>
                  </a:txBody>
                  <a:tcPr/>
                </a:tc>
                <a:extLst>
                  <a:ext uri="{0D108BD9-81ED-4DB2-BD59-A6C34878D82A}">
                    <a16:rowId xmlns:a16="http://schemas.microsoft.com/office/drawing/2014/main" val="2136982091"/>
                  </a:ext>
                </a:extLst>
              </a:tr>
              <a:tr h="374652">
                <a:tc>
                  <a:txBody>
                    <a:bodyPr/>
                    <a:lstStyle/>
                    <a:p>
                      <a:pPr algn="r"/>
                      <a:r>
                        <a:rPr lang="en-US" dirty="0"/>
                        <a:t>3</a:t>
                      </a:r>
                    </a:p>
                  </a:txBody>
                  <a:tcPr/>
                </a:tc>
                <a:tc>
                  <a:txBody>
                    <a:bodyPr/>
                    <a:lstStyle/>
                    <a:p>
                      <a:pPr algn="ctr"/>
                      <a:r>
                        <a:rPr lang="en-US" dirty="0"/>
                        <a:t>7628</a:t>
                      </a:r>
                    </a:p>
                  </a:txBody>
                  <a:tcPr/>
                </a:tc>
                <a:tc>
                  <a:txBody>
                    <a:bodyPr/>
                    <a:lstStyle/>
                    <a:p>
                      <a:pPr algn="ctr"/>
                      <a:r>
                        <a:rPr lang="en-US" dirty="0"/>
                        <a:t>57.44</a:t>
                      </a:r>
                    </a:p>
                  </a:txBody>
                  <a:tcPr/>
                </a:tc>
                <a:extLst>
                  <a:ext uri="{0D108BD9-81ED-4DB2-BD59-A6C34878D82A}">
                    <a16:rowId xmlns:a16="http://schemas.microsoft.com/office/drawing/2014/main" val="278352798"/>
                  </a:ext>
                </a:extLst>
              </a:tr>
              <a:tr h="374652">
                <a:tc>
                  <a:txBody>
                    <a:bodyPr/>
                    <a:lstStyle/>
                    <a:p>
                      <a:pPr algn="r"/>
                      <a:r>
                        <a:rPr lang="en-US" dirty="0"/>
                        <a:t>4</a:t>
                      </a:r>
                    </a:p>
                  </a:txBody>
                  <a:tcPr/>
                </a:tc>
                <a:tc>
                  <a:txBody>
                    <a:bodyPr/>
                    <a:lstStyle/>
                    <a:p>
                      <a:pPr algn="ctr"/>
                      <a:r>
                        <a:rPr lang="en-US" dirty="0"/>
                        <a:t>9415</a:t>
                      </a:r>
                    </a:p>
                  </a:txBody>
                  <a:tcPr/>
                </a:tc>
                <a:tc>
                  <a:txBody>
                    <a:bodyPr/>
                    <a:lstStyle/>
                    <a:p>
                      <a:pPr algn="ctr"/>
                      <a:r>
                        <a:rPr lang="en-US" dirty="0"/>
                        <a:t>54.16</a:t>
                      </a:r>
                    </a:p>
                  </a:txBody>
                  <a:tcPr/>
                </a:tc>
                <a:extLst>
                  <a:ext uri="{0D108BD9-81ED-4DB2-BD59-A6C34878D82A}">
                    <a16:rowId xmlns:a16="http://schemas.microsoft.com/office/drawing/2014/main" val="348394591"/>
                  </a:ext>
                </a:extLst>
              </a:tr>
              <a:tr h="367158">
                <a:tc>
                  <a:txBody>
                    <a:bodyPr/>
                    <a:lstStyle/>
                    <a:p>
                      <a:pPr algn="r"/>
                      <a:r>
                        <a:rPr lang="en-US" dirty="0"/>
                        <a:t>5</a:t>
                      </a:r>
                    </a:p>
                  </a:txBody>
                  <a:tcPr/>
                </a:tc>
                <a:tc>
                  <a:txBody>
                    <a:bodyPr/>
                    <a:lstStyle/>
                    <a:p>
                      <a:pPr algn="ctr"/>
                      <a:r>
                        <a:rPr lang="en-US" dirty="0"/>
                        <a:t>9065</a:t>
                      </a:r>
                    </a:p>
                  </a:txBody>
                  <a:tcPr/>
                </a:tc>
                <a:tc>
                  <a:txBody>
                    <a:bodyPr/>
                    <a:lstStyle/>
                    <a:p>
                      <a:pPr algn="ctr"/>
                      <a:r>
                        <a:rPr lang="en-US" dirty="0"/>
                        <a:t>75.85</a:t>
                      </a:r>
                    </a:p>
                  </a:txBody>
                  <a:tcPr/>
                </a:tc>
                <a:extLst>
                  <a:ext uri="{0D108BD9-81ED-4DB2-BD59-A6C34878D82A}">
                    <a16:rowId xmlns:a16="http://schemas.microsoft.com/office/drawing/2014/main" val="2651278705"/>
                  </a:ext>
                </a:extLst>
              </a:tr>
              <a:tr h="374652">
                <a:tc>
                  <a:txBody>
                    <a:bodyPr/>
                    <a:lstStyle/>
                    <a:p>
                      <a:pPr algn="r"/>
                      <a:r>
                        <a:rPr lang="en-US" dirty="0"/>
                        <a:t>6</a:t>
                      </a:r>
                    </a:p>
                  </a:txBody>
                  <a:tcPr/>
                </a:tc>
                <a:tc>
                  <a:txBody>
                    <a:bodyPr/>
                    <a:lstStyle/>
                    <a:p>
                      <a:pPr algn="ctr"/>
                      <a:r>
                        <a:rPr lang="en-US" dirty="0"/>
                        <a:t>7585</a:t>
                      </a:r>
                    </a:p>
                  </a:txBody>
                  <a:tcPr/>
                </a:tc>
                <a:tc>
                  <a:txBody>
                    <a:bodyPr/>
                    <a:lstStyle/>
                    <a:p>
                      <a:pPr algn="ctr"/>
                      <a:r>
                        <a:rPr lang="en-US" dirty="0"/>
                        <a:t>43.80</a:t>
                      </a:r>
                    </a:p>
                  </a:txBody>
                  <a:tcPr/>
                </a:tc>
                <a:extLst>
                  <a:ext uri="{0D108BD9-81ED-4DB2-BD59-A6C34878D82A}">
                    <a16:rowId xmlns:a16="http://schemas.microsoft.com/office/drawing/2014/main" val="1736766851"/>
                  </a:ext>
                </a:extLst>
              </a:tr>
              <a:tr h="374652">
                <a:tc>
                  <a:txBody>
                    <a:bodyPr/>
                    <a:lstStyle/>
                    <a:p>
                      <a:pPr algn="r"/>
                      <a:r>
                        <a:rPr lang="en-US" dirty="0"/>
                        <a:t>7</a:t>
                      </a:r>
                    </a:p>
                  </a:txBody>
                  <a:tcPr/>
                </a:tc>
                <a:tc>
                  <a:txBody>
                    <a:bodyPr/>
                    <a:lstStyle/>
                    <a:p>
                      <a:pPr algn="ctr"/>
                      <a:r>
                        <a:rPr lang="en-US" dirty="0"/>
                        <a:t>8542</a:t>
                      </a:r>
                    </a:p>
                  </a:txBody>
                  <a:tcPr/>
                </a:tc>
                <a:tc>
                  <a:txBody>
                    <a:bodyPr/>
                    <a:lstStyle/>
                    <a:p>
                      <a:pPr algn="ctr"/>
                      <a:r>
                        <a:rPr lang="en-US" dirty="0"/>
                        <a:t>48.43</a:t>
                      </a:r>
                    </a:p>
                  </a:txBody>
                  <a:tcPr/>
                </a:tc>
                <a:extLst>
                  <a:ext uri="{0D108BD9-81ED-4DB2-BD59-A6C34878D82A}">
                    <a16:rowId xmlns:a16="http://schemas.microsoft.com/office/drawing/2014/main" val="1965004852"/>
                  </a:ext>
                </a:extLst>
              </a:tr>
              <a:tr h="374652">
                <a:tc>
                  <a:txBody>
                    <a:bodyPr/>
                    <a:lstStyle/>
                    <a:p>
                      <a:pPr algn="r"/>
                      <a:r>
                        <a:rPr lang="en-US" dirty="0"/>
                        <a:t>8</a:t>
                      </a:r>
                    </a:p>
                  </a:txBody>
                  <a:tcPr/>
                </a:tc>
                <a:tc>
                  <a:txBody>
                    <a:bodyPr/>
                    <a:lstStyle/>
                    <a:p>
                      <a:pPr algn="ctr"/>
                      <a:r>
                        <a:rPr lang="en-US" dirty="0"/>
                        <a:t>8246</a:t>
                      </a:r>
                    </a:p>
                  </a:txBody>
                  <a:tcPr/>
                </a:tc>
                <a:tc>
                  <a:txBody>
                    <a:bodyPr/>
                    <a:lstStyle/>
                    <a:p>
                      <a:pPr algn="ctr"/>
                      <a:r>
                        <a:rPr lang="en-US" dirty="0"/>
                        <a:t>48.70</a:t>
                      </a:r>
                    </a:p>
                  </a:txBody>
                  <a:tcPr/>
                </a:tc>
                <a:extLst>
                  <a:ext uri="{0D108BD9-81ED-4DB2-BD59-A6C34878D82A}">
                    <a16:rowId xmlns:a16="http://schemas.microsoft.com/office/drawing/2014/main" val="553889379"/>
                  </a:ext>
                </a:extLst>
              </a:tr>
              <a:tr h="374652">
                <a:tc>
                  <a:txBody>
                    <a:bodyPr/>
                    <a:lstStyle/>
                    <a:p>
                      <a:pPr algn="r"/>
                      <a:r>
                        <a:rPr lang="en-US" dirty="0"/>
                        <a:t>9</a:t>
                      </a:r>
                    </a:p>
                  </a:txBody>
                  <a:tcPr/>
                </a:tc>
                <a:tc>
                  <a:txBody>
                    <a:bodyPr/>
                    <a:lstStyle/>
                    <a:p>
                      <a:pPr algn="ctr"/>
                      <a:r>
                        <a:rPr lang="en-US" dirty="0"/>
                        <a:t>9214</a:t>
                      </a:r>
                    </a:p>
                  </a:txBody>
                  <a:tcPr/>
                </a:tc>
                <a:tc>
                  <a:txBody>
                    <a:bodyPr/>
                    <a:lstStyle/>
                    <a:p>
                      <a:pPr algn="ctr"/>
                      <a:r>
                        <a:rPr lang="en-US" dirty="0"/>
                        <a:t>54.55</a:t>
                      </a:r>
                    </a:p>
                  </a:txBody>
                  <a:tcPr/>
                </a:tc>
                <a:extLst>
                  <a:ext uri="{0D108BD9-81ED-4DB2-BD59-A6C34878D82A}">
                    <a16:rowId xmlns:a16="http://schemas.microsoft.com/office/drawing/2014/main" val="3972969693"/>
                  </a:ext>
                </a:extLst>
              </a:tr>
              <a:tr h="374652">
                <a:tc>
                  <a:txBody>
                    <a:bodyPr/>
                    <a:lstStyle/>
                    <a:p>
                      <a:r>
                        <a:rPr lang="en-US" dirty="0"/>
                        <a:t>Average</a:t>
                      </a:r>
                    </a:p>
                  </a:txBody>
                  <a:tcPr/>
                </a:tc>
                <a:tc>
                  <a:txBody>
                    <a:bodyPr/>
                    <a:lstStyle/>
                    <a:p>
                      <a:pPr algn="ctr"/>
                      <a:r>
                        <a:rPr lang="en-US" dirty="0"/>
                        <a:t>9052.33</a:t>
                      </a:r>
                    </a:p>
                  </a:txBody>
                  <a:tcPr/>
                </a:tc>
                <a:tc>
                  <a:txBody>
                    <a:bodyPr/>
                    <a:lstStyle/>
                    <a:p>
                      <a:pPr algn="ctr"/>
                      <a:r>
                        <a:rPr lang="en-US" dirty="0"/>
                        <a:t>70.26</a:t>
                      </a:r>
                    </a:p>
                  </a:txBody>
                  <a:tcPr/>
                </a:tc>
                <a:extLst>
                  <a:ext uri="{0D108BD9-81ED-4DB2-BD59-A6C34878D82A}">
                    <a16:rowId xmlns:a16="http://schemas.microsoft.com/office/drawing/2014/main" val="3835632713"/>
                  </a:ext>
                </a:extLst>
              </a:tr>
            </a:tbl>
          </a:graphicData>
        </a:graphic>
      </p:graphicFrame>
    </p:spTree>
    <p:extLst>
      <p:ext uri="{BB962C8B-B14F-4D97-AF65-F5344CB8AC3E}">
        <p14:creationId xmlns:p14="http://schemas.microsoft.com/office/powerpoint/2010/main" val="354459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24375"/>
            <a:ext cx="7765322" cy="970450"/>
          </a:xfrm>
        </p:spPr>
        <p:txBody>
          <a:bodyPr/>
          <a:lstStyle/>
          <a:p>
            <a:r>
              <a:rPr lang="en-US" dirty="0"/>
              <a:t>Demonstration</a:t>
            </a:r>
          </a:p>
        </p:txBody>
      </p:sp>
      <p:sp>
        <p:nvSpPr>
          <p:cNvPr id="3" name="Content Placeholder 2"/>
          <p:cNvSpPr>
            <a:spLocks noGrp="1"/>
          </p:cNvSpPr>
          <p:nvPr>
            <p:ph idx="1"/>
          </p:nvPr>
        </p:nvSpPr>
        <p:spPr>
          <a:xfrm>
            <a:off x="4303191" y="2813881"/>
            <a:ext cx="703384" cy="923330"/>
          </a:xfrm>
        </p:spPr>
        <p:txBody>
          <a:bodyPr/>
          <a:lstStyle/>
          <a:p>
            <a:pPr marL="36900" indent="0">
              <a:buNone/>
            </a:pPr>
            <a:endParaRPr lang="en-US" dirty="0"/>
          </a:p>
        </p:txBody>
      </p:sp>
      <p:pic>
        <p:nvPicPr>
          <p:cNvPr id="10" name="Screen Recording 9">
            <a:hlinkClick r:id="" action="ppaction://media"/>
            <a:extLst>
              <a:ext uri="{FF2B5EF4-FFF2-40B4-BE49-F238E27FC236}">
                <a16:creationId xmlns:a16="http://schemas.microsoft.com/office/drawing/2014/main" id="{7B6A4441-D389-43A1-971B-C10FCD479638}"/>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685346" y="1919653"/>
            <a:ext cx="3511290" cy="4528221"/>
          </a:xfrm>
          <a:prstGeom prst="rect">
            <a:avLst/>
          </a:prstGeom>
          <a:ln>
            <a:noFill/>
          </a:ln>
          <a:effectLst>
            <a:outerShdw blurRad="190500" algn="tl" rotWithShape="0">
              <a:srgbClr val="000000">
                <a:alpha val="70000"/>
              </a:srgbClr>
            </a:outerShdw>
          </a:effectLst>
        </p:spPr>
      </p:pic>
      <p:pic>
        <p:nvPicPr>
          <p:cNvPr id="11" name="Screen Recording 10">
            <a:hlinkClick r:id="" action="ppaction://media"/>
            <a:extLst>
              <a:ext uri="{FF2B5EF4-FFF2-40B4-BE49-F238E27FC236}">
                <a16:creationId xmlns:a16="http://schemas.microsoft.com/office/drawing/2014/main" id="{67ED6519-9E5A-4EB1-9C7E-4D69D4F37D82}"/>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5113130" y="1919653"/>
            <a:ext cx="3674144" cy="4528221"/>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5D48FBA8-BA5C-4452-A11F-E0AA280941F0}"/>
              </a:ext>
            </a:extLst>
          </p:cNvPr>
          <p:cNvSpPr/>
          <p:nvPr/>
        </p:nvSpPr>
        <p:spPr>
          <a:xfrm>
            <a:off x="1658240" y="861943"/>
            <a:ext cx="5440657"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5400" b="1" spc="50" dirty="0">
                <a:ln w="0"/>
                <a:solidFill>
                  <a:schemeClr val="tx1"/>
                </a:solidFill>
                <a:effectLst>
                  <a:innerShdw blurRad="63500" dist="50800" dir="13500000">
                    <a:srgbClr val="000000">
                      <a:alpha val="50000"/>
                    </a:srgbClr>
                  </a:innerShdw>
                </a:effectLst>
                <a:hlinkClick r:id="rId9" action="ppaction://hlinkfile"/>
              </a:rPr>
              <a:t>d</a:t>
            </a:r>
            <a:r>
              <a:rPr lang="en-US" sz="5400" b="1" cap="none" spc="50" dirty="0">
                <a:ln w="0"/>
                <a:solidFill>
                  <a:schemeClr val="tx1"/>
                </a:solidFill>
                <a:effectLst>
                  <a:innerShdw blurRad="63500" dist="50800" dir="13500000">
                    <a:srgbClr val="000000">
                      <a:alpha val="50000"/>
                    </a:srgbClr>
                  </a:innerShdw>
                </a:effectLst>
                <a:hlinkClick r:id="rId9" action="ppaction://hlinkfile"/>
              </a:rPr>
              <a:t>extermiller.com</a:t>
            </a:r>
            <a:endParaRPr lang="en-US" sz="5400" b="1" cap="none" spc="50" dirty="0">
              <a:ln w="0"/>
              <a:solidFill>
                <a:schemeClr val="tx1"/>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46844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95" fill="hold"/>
                                        <p:tgtEl>
                                          <p:spTgt spid="10"/>
                                        </p:tgtEl>
                                      </p:cBhvr>
                                    </p:cmd>
                                  </p:childTnLst>
                                </p:cTn>
                              </p:par>
                            </p:childTnLst>
                          </p:cTn>
                        </p:par>
                        <p:par>
                          <p:cTn id="7" fill="hold">
                            <p:stCondLst>
                              <p:cond delay="10195"/>
                            </p:stCondLst>
                            <p:childTnLst>
                              <p:par>
                                <p:cTn id="8" presetID="1" presetClass="mediacall" presetSubtype="0" fill="hold" nodeType="afterEffect">
                                  <p:stCondLst>
                                    <p:cond delay="0"/>
                                  </p:stCondLst>
                                  <p:childTnLst>
                                    <p:cmd type="call" cmd="playFrom(0.0)">
                                      <p:cBhvr>
                                        <p:cTn id="9" dur="1222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10" repeatCount="indefinite" fill="hold" display="0">
                  <p:stCondLst>
                    <p:cond delay="indefinite"/>
                  </p:stCondLst>
                </p:cTn>
                <p:tgtEl>
                  <p:spTgt spid="10"/>
                </p:tgtEl>
              </p:cMediaNode>
            </p:video>
            <p:seq concurrent="1" nextAc="seek">
              <p:cTn id="11" restart="whenNotActive" fill="hold" evtFilter="cancelBubble" nodeType="interactiveSeq">
                <p:stCondLst>
                  <p:cond evt="onClick" delay="0">
                    <p:tgtEl>
                      <p:spTgt spid="10"/>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0"/>
                                        </p:tgtEl>
                                      </p:cBhvr>
                                    </p:cmd>
                                  </p:childTnLst>
                                </p:cTn>
                              </p:par>
                            </p:childTnLst>
                          </p:cTn>
                        </p:par>
                      </p:childTnLst>
                    </p:cTn>
                  </p:par>
                </p:childTnLst>
              </p:cTn>
              <p:nextCondLst>
                <p:cond evt="onClick" delay="0">
                  <p:tgtEl>
                    <p:spTgt spid="10"/>
                  </p:tgtEl>
                </p:cond>
              </p:nextCondLst>
            </p:seq>
            <p:video>
              <p:cMediaNode vol="80000" mute="1">
                <p:cTn id="16" repeatCount="indefinite" fill="hold" display="0">
                  <p:stCondLst>
                    <p:cond delay="indefinite"/>
                  </p:stCondLst>
                </p:cTn>
                <p:tgtEl>
                  <p:spTgt spid="11"/>
                </p:tgtEl>
              </p:cMediaNode>
            </p:video>
            <p:seq concurrent="1" nextAc="seek">
              <p:cTn id="17" restart="whenNotActive" fill="hold" evtFilter="cancelBubble" nodeType="interactiveSeq">
                <p:stCondLst>
                  <p:cond evt="onClick" delay="0">
                    <p:tgtEl>
                      <p:spTgt spid="11"/>
                    </p:tgtEl>
                  </p:cond>
                </p:stCondLst>
                <p:endSync evt="end" delay="0">
                  <p:rtn val="all"/>
                </p:endSync>
                <p:childTnLst>
                  <p:par>
                    <p:cTn id="18" fill="hold">
                      <p:stCondLst>
                        <p:cond delay="0"/>
                      </p:stCondLst>
                      <p:childTnLst>
                        <p:par>
                          <p:cTn id="19" fill="hold">
                            <p:stCondLst>
                              <p:cond delay="0"/>
                            </p:stCondLst>
                            <p:childTnLst>
                              <p:par>
                                <p:cTn id="20" presetID="2" presetClass="mediacall" presetSubtype="0" fill="hold" nodeType="clickEffect">
                                  <p:stCondLst>
                                    <p:cond delay="0"/>
                                  </p:stCondLst>
                                  <p:childTnLst>
                                    <p:cmd type="call" cmd="togglePause">
                                      <p:cBhvr>
                                        <p:cTn id="21"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972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6245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Summary</a:t>
            </a:r>
          </a:p>
        </p:txBody>
      </p:sp>
      <p:sp>
        <p:nvSpPr>
          <p:cNvPr id="3" name="Content Placeholder 2"/>
          <p:cNvSpPr>
            <a:spLocks noGrp="1"/>
          </p:cNvSpPr>
          <p:nvPr>
            <p:ph idx="1"/>
          </p:nvPr>
        </p:nvSpPr>
        <p:spPr>
          <a:xfrm>
            <a:off x="685346" y="1732450"/>
            <a:ext cx="4396608" cy="4058751"/>
          </a:xfrm>
        </p:spPr>
        <p:txBody>
          <a:bodyPr/>
          <a:lstStyle/>
          <a:p>
            <a:pPr marL="36900" indent="0">
              <a:buNone/>
            </a:pPr>
            <a:r>
              <a:rPr lang="en-US" dirty="0"/>
              <a:t>This project is a website, in and of itself, but rather how I implemented an AI for Tic-Tac-Toe and Connect 4 through a website via JavaScript. </a:t>
            </a:r>
          </a:p>
          <a:p>
            <a:endParaRPr lang="en-US" dirty="0"/>
          </a:p>
        </p:txBody>
      </p:sp>
      <p:pic>
        <p:nvPicPr>
          <p:cNvPr id="5" name="Picture 4">
            <a:extLst>
              <a:ext uri="{FF2B5EF4-FFF2-40B4-BE49-F238E27FC236}">
                <a16:creationId xmlns:a16="http://schemas.microsoft.com/office/drawing/2014/main" id="{781E1355-E2EE-46EB-877C-3F20BE1F5797}"/>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35000" t="22169" r="35577"/>
          <a:stretch/>
        </p:blipFill>
        <p:spPr>
          <a:xfrm>
            <a:off x="5768208" y="1732450"/>
            <a:ext cx="2690446" cy="47445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118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FD59-462E-4AF9-8E5D-7A464DE1AA5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2B31052-4067-4FB0-989A-23DA67D5D810}"/>
              </a:ext>
            </a:extLst>
          </p:cNvPr>
          <p:cNvSpPr>
            <a:spLocks noGrp="1"/>
          </p:cNvSpPr>
          <p:nvPr>
            <p:ph idx="1"/>
          </p:nvPr>
        </p:nvSpPr>
        <p:spPr/>
        <p:txBody>
          <a:bodyPr>
            <a:normAutofit fontScale="92500" lnSpcReduction="10000"/>
          </a:bodyPr>
          <a:lstStyle/>
          <a:p>
            <a:pPr>
              <a:lnSpc>
                <a:spcPct val="150000"/>
              </a:lnSpc>
            </a:pPr>
            <a:r>
              <a:rPr lang="en-US" dirty="0"/>
              <a:t>Why did I decide dextermiller.com?</a:t>
            </a:r>
          </a:p>
          <a:p>
            <a:pPr lvl="1">
              <a:lnSpc>
                <a:spcPct val="150000"/>
              </a:lnSpc>
            </a:pPr>
            <a:r>
              <a:rPr lang="en-US" dirty="0"/>
              <a:t>C++ -&gt; JS</a:t>
            </a:r>
          </a:p>
          <a:p>
            <a:pPr lvl="1">
              <a:lnSpc>
                <a:spcPct val="150000"/>
              </a:lnSpc>
            </a:pPr>
            <a:r>
              <a:rPr lang="en-US" dirty="0"/>
              <a:t>Artificial intelligence (AI)</a:t>
            </a:r>
          </a:p>
          <a:p>
            <a:pPr lvl="1">
              <a:lnSpc>
                <a:spcPct val="150000"/>
              </a:lnSpc>
            </a:pPr>
            <a:r>
              <a:rPr lang="en-US" dirty="0"/>
              <a:t>I wanted to build a website</a:t>
            </a:r>
          </a:p>
          <a:p>
            <a:pPr>
              <a:lnSpc>
                <a:spcPct val="150000"/>
              </a:lnSpc>
            </a:pPr>
            <a:r>
              <a:rPr lang="en-US" dirty="0"/>
              <a:t>What did I do? </a:t>
            </a:r>
          </a:p>
          <a:p>
            <a:pPr lvl="1">
              <a:lnSpc>
                <a:spcPct val="150000"/>
              </a:lnSpc>
            </a:pPr>
            <a:r>
              <a:rPr lang="en-US" dirty="0"/>
              <a:t>Ubuntu Server</a:t>
            </a:r>
          </a:p>
          <a:p>
            <a:pPr lvl="1">
              <a:lnSpc>
                <a:spcPct val="150000"/>
              </a:lnSpc>
            </a:pPr>
            <a:r>
              <a:rPr lang="en-US" dirty="0"/>
              <a:t>Tic-tac-toe </a:t>
            </a:r>
          </a:p>
          <a:p>
            <a:pPr lvl="1">
              <a:lnSpc>
                <a:spcPct val="150000"/>
              </a:lnSpc>
            </a:pPr>
            <a:r>
              <a:rPr lang="en-US" dirty="0"/>
              <a:t>Connect 4</a:t>
            </a:r>
          </a:p>
        </p:txBody>
      </p:sp>
    </p:spTree>
    <p:extLst>
      <p:ext uri="{BB962C8B-B14F-4D97-AF65-F5344CB8AC3E}">
        <p14:creationId xmlns:p14="http://schemas.microsoft.com/office/powerpoint/2010/main" val="270268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&amp; Design </a:t>
            </a:r>
          </a:p>
        </p:txBody>
      </p:sp>
      <p:sp>
        <p:nvSpPr>
          <p:cNvPr id="3" name="Content Placeholder 2"/>
          <p:cNvSpPr>
            <a:spLocks noGrp="1"/>
          </p:cNvSpPr>
          <p:nvPr>
            <p:ph idx="1"/>
          </p:nvPr>
        </p:nvSpPr>
        <p:spPr>
          <a:xfrm>
            <a:off x="685346" y="1732450"/>
            <a:ext cx="2926728" cy="4515950"/>
          </a:xfrm>
        </p:spPr>
        <p:txBody>
          <a:bodyPr/>
          <a:lstStyle/>
          <a:p>
            <a:pPr>
              <a:lnSpc>
                <a:spcPct val="150000"/>
              </a:lnSpc>
            </a:pPr>
            <a:r>
              <a:rPr lang="en-US" dirty="0"/>
              <a:t>Algorithms	</a:t>
            </a:r>
          </a:p>
          <a:p>
            <a:pPr lvl="1">
              <a:lnSpc>
                <a:spcPct val="150000"/>
              </a:lnSpc>
            </a:pPr>
            <a:r>
              <a:rPr lang="en-US" dirty="0"/>
              <a:t>Minimax</a:t>
            </a:r>
          </a:p>
          <a:p>
            <a:pPr lvl="1">
              <a:lnSpc>
                <a:spcPct val="150000"/>
              </a:lnSpc>
            </a:pPr>
            <a:r>
              <a:rPr lang="en-US" dirty="0"/>
              <a:t>Alpha-Beta</a:t>
            </a:r>
          </a:p>
          <a:p>
            <a:pPr>
              <a:lnSpc>
                <a:spcPct val="150000"/>
              </a:lnSpc>
            </a:pPr>
            <a:r>
              <a:rPr lang="en-US" dirty="0"/>
              <a:t>Terminal States</a:t>
            </a:r>
          </a:p>
          <a:p>
            <a:pPr lvl="1">
              <a:lnSpc>
                <a:spcPct val="150000"/>
              </a:lnSpc>
            </a:pPr>
            <a:r>
              <a:rPr lang="en-US" dirty="0"/>
              <a:t>If win</a:t>
            </a:r>
          </a:p>
          <a:p>
            <a:pPr lvl="2">
              <a:lnSpc>
                <a:spcPct val="150000"/>
              </a:lnSpc>
            </a:pPr>
            <a:r>
              <a:rPr lang="en-US" dirty="0"/>
              <a:t>Max: 10-depth</a:t>
            </a:r>
          </a:p>
          <a:p>
            <a:pPr lvl="2">
              <a:lnSpc>
                <a:spcPct val="150000"/>
              </a:lnSpc>
            </a:pPr>
            <a:r>
              <a:rPr lang="en-US" dirty="0"/>
              <a:t>Min: -10+depth</a:t>
            </a:r>
          </a:p>
          <a:p>
            <a:pPr lvl="2">
              <a:lnSpc>
                <a:spcPct val="150000"/>
              </a:lnSpc>
            </a:pPr>
            <a:r>
              <a:rPr lang="en-US" dirty="0"/>
              <a:t>Draw: 0</a:t>
            </a:r>
          </a:p>
        </p:txBody>
      </p:sp>
      <p:pic>
        <p:nvPicPr>
          <p:cNvPr id="5" name="Picture 4">
            <a:extLst>
              <a:ext uri="{FF2B5EF4-FFF2-40B4-BE49-F238E27FC236}">
                <a16:creationId xmlns:a16="http://schemas.microsoft.com/office/drawing/2014/main" id="{D06B42CD-1ABD-463D-BE55-0BC90C21F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074" y="1734303"/>
            <a:ext cx="5049326" cy="4514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084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0416-A1A4-4C45-B27B-903756E2366F}"/>
              </a:ext>
            </a:extLst>
          </p:cNvPr>
          <p:cNvSpPr>
            <a:spLocks noGrp="1"/>
          </p:cNvSpPr>
          <p:nvPr>
            <p:ph type="title"/>
          </p:nvPr>
        </p:nvSpPr>
        <p:spPr/>
        <p:txBody>
          <a:bodyPr/>
          <a:lstStyle/>
          <a:p>
            <a:r>
              <a:rPr lang="en-US" dirty="0"/>
              <a:t>Minimax Algorithm</a:t>
            </a:r>
          </a:p>
        </p:txBody>
      </p:sp>
      <p:pic>
        <p:nvPicPr>
          <p:cNvPr id="4" name="Picture 4" descr="Image result for minimax algorithm">
            <a:extLst>
              <a:ext uri="{FF2B5EF4-FFF2-40B4-BE49-F238E27FC236}">
                <a16:creationId xmlns:a16="http://schemas.microsoft.com/office/drawing/2014/main" id="{F2FE21F3-294E-4A93-97F6-621BB8F4D3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5837" y="1717432"/>
            <a:ext cx="8580565" cy="3890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7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7CA5-F8BA-4EB0-837B-FF25E22B9B90}"/>
              </a:ext>
            </a:extLst>
          </p:cNvPr>
          <p:cNvSpPr>
            <a:spLocks noGrp="1"/>
          </p:cNvSpPr>
          <p:nvPr>
            <p:ph type="title"/>
          </p:nvPr>
        </p:nvSpPr>
        <p:spPr>
          <a:xfrm>
            <a:off x="689339" y="124375"/>
            <a:ext cx="7765322" cy="970450"/>
          </a:xfrm>
        </p:spPr>
        <p:txBody>
          <a:bodyPr/>
          <a:lstStyle/>
          <a:p>
            <a:r>
              <a:rPr lang="en-US" dirty="0"/>
              <a:t>Minimax cont.</a:t>
            </a:r>
          </a:p>
        </p:txBody>
      </p:sp>
      <p:pic>
        <p:nvPicPr>
          <p:cNvPr id="4" name="Picture 2" descr="Image result for minimax algorithm">
            <a:extLst>
              <a:ext uri="{FF2B5EF4-FFF2-40B4-BE49-F238E27FC236}">
                <a16:creationId xmlns:a16="http://schemas.microsoft.com/office/drawing/2014/main" id="{792B6AB1-AD24-4FAD-991D-4E47484F3D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87048" y="1094825"/>
            <a:ext cx="5169904" cy="5478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69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Minimax Pseudocode</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9FE1A9B2-276F-4B40-A0BE-72B956506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09" y="1889760"/>
            <a:ext cx="8793707" cy="4001453"/>
          </a:xfrm>
          <a:prstGeom prst="rect">
            <a:avLst/>
          </a:prstGeom>
        </p:spPr>
      </p:pic>
    </p:spTree>
    <p:extLst>
      <p:ext uri="{BB962C8B-B14F-4D97-AF65-F5344CB8AC3E}">
        <p14:creationId xmlns:p14="http://schemas.microsoft.com/office/powerpoint/2010/main" val="325886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3BC5-90CF-4CB1-BDCD-1AF47F393E7C}"/>
              </a:ext>
            </a:extLst>
          </p:cNvPr>
          <p:cNvSpPr>
            <a:spLocks noGrp="1"/>
          </p:cNvSpPr>
          <p:nvPr>
            <p:ph type="title"/>
          </p:nvPr>
        </p:nvSpPr>
        <p:spPr/>
        <p:txBody>
          <a:bodyPr/>
          <a:lstStyle/>
          <a:p>
            <a:r>
              <a:rPr lang="en-US" dirty="0"/>
              <a:t>Alpha-Beta Pruning</a:t>
            </a:r>
          </a:p>
        </p:txBody>
      </p:sp>
      <p:pic>
        <p:nvPicPr>
          <p:cNvPr id="5" name="Content Placeholder 4">
            <a:extLst>
              <a:ext uri="{FF2B5EF4-FFF2-40B4-BE49-F238E27FC236}">
                <a16:creationId xmlns:a16="http://schemas.microsoft.com/office/drawing/2014/main" id="{6A96968C-7B28-480B-B8DC-1AF7773627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67" y="1409795"/>
            <a:ext cx="8993665" cy="4564285"/>
          </a:xfrm>
        </p:spPr>
      </p:pic>
    </p:spTree>
    <p:extLst>
      <p:ext uri="{BB962C8B-B14F-4D97-AF65-F5344CB8AC3E}">
        <p14:creationId xmlns:p14="http://schemas.microsoft.com/office/powerpoint/2010/main" val="165181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A173-86D3-47FF-A4D4-4A028AF6328D}"/>
              </a:ext>
            </a:extLst>
          </p:cNvPr>
          <p:cNvSpPr>
            <a:spLocks noGrp="1"/>
          </p:cNvSpPr>
          <p:nvPr>
            <p:ph type="title"/>
          </p:nvPr>
        </p:nvSpPr>
        <p:spPr/>
        <p:txBody>
          <a:bodyPr/>
          <a:lstStyle/>
          <a:p>
            <a:r>
              <a:rPr lang="en-US" dirty="0"/>
              <a:t>Alpha-Beta pseudocode</a:t>
            </a:r>
          </a:p>
        </p:txBody>
      </p:sp>
      <p:pic>
        <p:nvPicPr>
          <p:cNvPr id="5" name="Content Placeholder 4">
            <a:extLst>
              <a:ext uri="{FF2B5EF4-FFF2-40B4-BE49-F238E27FC236}">
                <a16:creationId xmlns:a16="http://schemas.microsoft.com/office/drawing/2014/main" id="{227AA09A-5D3E-42C4-B749-02FED56EBF5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330783" y="1711218"/>
            <a:ext cx="8482433" cy="4548188"/>
          </a:xfrm>
        </p:spPr>
      </p:pic>
    </p:spTree>
    <p:extLst>
      <p:ext uri="{BB962C8B-B14F-4D97-AF65-F5344CB8AC3E}">
        <p14:creationId xmlns:p14="http://schemas.microsoft.com/office/powerpoint/2010/main" val="1495393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3704</TotalTime>
  <Words>1586</Words>
  <Application>Microsoft Office PowerPoint</Application>
  <PresentationFormat>On-screen Show (4:3)</PresentationFormat>
  <Paragraphs>219</Paragraphs>
  <Slides>16</Slides>
  <Notes>15</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Calisto MT</vt:lpstr>
      <vt:lpstr>Wingdings 2</vt:lpstr>
      <vt:lpstr>Slate</vt:lpstr>
      <vt:lpstr>dextermiller.com</vt:lpstr>
      <vt:lpstr>Project Summary</vt:lpstr>
      <vt:lpstr>Overview</vt:lpstr>
      <vt:lpstr>Analysis &amp; Design </vt:lpstr>
      <vt:lpstr>Minimax Algorithm</vt:lpstr>
      <vt:lpstr>Minimax cont.</vt:lpstr>
      <vt:lpstr>Minimax Pseudocode</vt:lpstr>
      <vt:lpstr>Alpha-Beta Pruning</vt:lpstr>
      <vt:lpstr>Alpha-Beta pseudocode</vt:lpstr>
      <vt:lpstr>Connect 4 Scoring</vt:lpstr>
      <vt:lpstr>Testing</vt:lpstr>
      <vt:lpstr>Tic-Tac-Toe Data</vt:lpstr>
      <vt:lpstr>Connect 4 Data</vt:lpstr>
      <vt:lpstr>Demonstration</vt:lpstr>
      <vt:lpstr>Citations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Julie Mansfield</dc:creator>
  <cp:lastModifiedBy>Dexter Miller</cp:lastModifiedBy>
  <cp:revision>73</cp:revision>
  <dcterms:created xsi:type="dcterms:W3CDTF">2019-04-11T14:35:10Z</dcterms:created>
  <dcterms:modified xsi:type="dcterms:W3CDTF">2020-04-28T14:23:09Z</dcterms:modified>
</cp:coreProperties>
</file>