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4DE820-254C-4581-BC0C-FFE492849DD8}">
          <p14:sldIdLst>
            <p14:sldId id="256"/>
            <p14:sldId id="257"/>
          </p14:sldIdLst>
        </p14:section>
        <p14:section name="Untitled Section" id="{7D517D94-3401-4753-8975-098FFA4FA888}">
          <p14:sldIdLst>
            <p14:sldId id="258"/>
            <p14:sldId id="259"/>
            <p14:sldId id="261"/>
            <p14:sldId id="260"/>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CF13-303D-440F-943E-B3356A10441D}" type="datetimeFigureOut">
              <a:rPr lang="en-DK" smtClean="0"/>
              <a:t>20/06/2018</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EF902-E5E5-4FCB-ACBB-C5A46857F6BB}" type="slidenum">
              <a:rPr lang="en-DK" smtClean="0"/>
              <a:t>‹#›</a:t>
            </a:fld>
            <a:endParaRPr lang="en-DK"/>
          </a:p>
        </p:txBody>
      </p:sp>
    </p:spTree>
    <p:extLst>
      <p:ext uri="{BB962C8B-B14F-4D97-AF65-F5344CB8AC3E}">
        <p14:creationId xmlns:p14="http://schemas.microsoft.com/office/powerpoint/2010/main" val="2747622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A1C8D9D-9C9D-4235-A5A7-283321EF4101}" type="datetime1">
              <a:rPr lang="en-US" smtClean="0"/>
              <a:t>6/20/2018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2A7B2E9-57B6-416C-AB36-AE431FF6C4F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695166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2E4B-4577-4A02-A6EC-E2D1EF7F9B60}" type="datetime1">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106211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4D710-76D7-4C8B-99F4-EB2753F48968}" type="datetime1">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43359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AC811-E058-4F2B-AC96-AB888D217E60}" type="datetime1">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26930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C0C240-8E4D-4595-A4C8-46263B309462}" type="datetime1">
              <a:rPr lang="en-US" smtClean="0"/>
              <a:t>6/20/2018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60277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BCF197-D500-4E47-A7D8-74AA889E9EA7}" type="datetime1">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377809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1FA4D-ABE3-4779-931E-8B537AE85CC5}" type="datetime1">
              <a:rPr lang="en-US" smtClean="0"/>
              <a:t>6/20/2018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290916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C3149-CC30-4DED-BA4C-09413572D021}"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421714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E8408-ADA6-49FE-9A1B-B0F697D31E14}" type="datetime1">
              <a:rPr lang="en-US" smtClean="0"/>
              <a:t>6/20/2018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340021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61EFC8C-A7EC-40AE-8893-5D3C30F84FF8}" type="datetime1">
              <a:rPr lang="en-US" smtClean="0"/>
              <a:t>6/20/2018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433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901679-4BC0-453E-8BD2-B5E4353EEFBC}" type="datetime1">
              <a:rPr lang="en-US" smtClean="0"/>
              <a:t>6/20/2018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12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20CC676-0883-4A79-B4EA-07871FC52BB8}" type="datetime1">
              <a:rPr lang="en-US" smtClean="0"/>
              <a:t>6/20/2018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2A7B2E9-57B6-416C-AB36-AE431FF6C4F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5197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florentbr/SeleniumBasic/releases/tag/v2.0.9.0"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D131-E239-428D-8586-37000578E1ED}"/>
              </a:ext>
            </a:extLst>
          </p:cNvPr>
          <p:cNvSpPr>
            <a:spLocks noGrp="1"/>
          </p:cNvSpPr>
          <p:nvPr>
            <p:ph type="ctrTitle"/>
          </p:nvPr>
        </p:nvSpPr>
        <p:spPr>
          <a:xfrm>
            <a:off x="1915385" y="2379887"/>
            <a:ext cx="8361229" cy="2098226"/>
          </a:xfrm>
        </p:spPr>
        <p:txBody>
          <a:bodyPr/>
          <a:lstStyle/>
          <a:p>
            <a:r>
              <a:rPr lang="en-US" dirty="0"/>
              <a:t>Welcome to </a:t>
            </a:r>
            <a:r>
              <a:rPr lang="en-US" dirty="0" err="1"/>
              <a:t>DexTools</a:t>
            </a:r>
            <a:endParaRPr lang="en-US" dirty="0"/>
          </a:p>
        </p:txBody>
      </p:sp>
    </p:spTree>
    <p:extLst>
      <p:ext uri="{BB962C8B-B14F-4D97-AF65-F5344CB8AC3E}">
        <p14:creationId xmlns:p14="http://schemas.microsoft.com/office/powerpoint/2010/main" val="200725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4247317"/>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Contains all functions to read/run/edit user forms </a:t>
            </a:r>
          </a:p>
          <a:p>
            <a:endParaRPr lang="en-US" dirty="0"/>
          </a:p>
          <a:p>
            <a:r>
              <a:rPr lang="en-US" dirty="0"/>
              <a:t>Some planned improvements: </a:t>
            </a:r>
          </a:p>
          <a:p>
            <a:pPr marL="285750" indent="-285750">
              <a:buFontTx/>
              <a:buChar char="-"/>
            </a:pPr>
            <a:r>
              <a:rPr lang="en-US" dirty="0"/>
              <a:t>export/import serialized forms</a:t>
            </a:r>
          </a:p>
          <a:p>
            <a:pPr marL="285750" indent="-285750">
              <a:buFontTx/>
              <a:buChar char="-"/>
            </a:pPr>
            <a:r>
              <a:rPr lang="en-US" dirty="0"/>
              <a:t>add more tests</a:t>
            </a:r>
          </a:p>
        </p:txBody>
      </p:sp>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Form Runner/Editor</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pic>
        <p:nvPicPr>
          <p:cNvPr id="4" name="Picture 3">
            <a:extLst>
              <a:ext uri="{FF2B5EF4-FFF2-40B4-BE49-F238E27FC236}">
                <a16:creationId xmlns:a16="http://schemas.microsoft.com/office/drawing/2014/main" id="{DA966AA6-0B2E-4A27-9A55-0BE40E46B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78182"/>
            <a:ext cx="10273005" cy="2468956"/>
          </a:xfrm>
          <a:prstGeom prst="rect">
            <a:avLst/>
          </a:prstGeom>
        </p:spPr>
      </p:pic>
      <p:sp>
        <p:nvSpPr>
          <p:cNvPr id="11" name="Rectangle 10">
            <a:extLst>
              <a:ext uri="{FF2B5EF4-FFF2-40B4-BE49-F238E27FC236}">
                <a16:creationId xmlns:a16="http://schemas.microsoft.com/office/drawing/2014/main" id="{81DB0393-9708-4162-8C87-722374F0E11C}"/>
              </a:ext>
            </a:extLst>
          </p:cNvPr>
          <p:cNvSpPr/>
          <p:nvPr/>
        </p:nvSpPr>
        <p:spPr>
          <a:xfrm>
            <a:off x="4483496" y="1424865"/>
            <a:ext cx="1030896" cy="562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99335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4000-8484-43DE-B131-F08B8CC9B42C}"/>
              </a:ext>
            </a:extLst>
          </p:cNvPr>
          <p:cNvSpPr>
            <a:spLocks noGrp="1"/>
          </p:cNvSpPr>
          <p:nvPr>
            <p:ph type="title"/>
          </p:nvPr>
        </p:nvSpPr>
        <p:spPr>
          <a:xfrm>
            <a:off x="1371600" y="685800"/>
            <a:ext cx="9601200" cy="765313"/>
          </a:xfrm>
        </p:spPr>
        <p:txBody>
          <a:bodyPr/>
          <a:lstStyle/>
          <a:p>
            <a:r>
              <a:rPr lang="en-US" dirty="0"/>
              <a:t>About</a:t>
            </a:r>
          </a:p>
        </p:txBody>
      </p:sp>
      <p:sp>
        <p:nvSpPr>
          <p:cNvPr id="3" name="Content Placeholder 2">
            <a:extLst>
              <a:ext uri="{FF2B5EF4-FFF2-40B4-BE49-F238E27FC236}">
                <a16:creationId xmlns:a16="http://schemas.microsoft.com/office/drawing/2014/main" id="{79F83D99-D16B-4675-9A0C-9510E919D754}"/>
              </a:ext>
            </a:extLst>
          </p:cNvPr>
          <p:cNvSpPr>
            <a:spLocks noGrp="1"/>
          </p:cNvSpPr>
          <p:nvPr>
            <p:ph idx="1"/>
          </p:nvPr>
        </p:nvSpPr>
        <p:spPr>
          <a:xfrm>
            <a:off x="1371600" y="1789043"/>
            <a:ext cx="10296940" cy="4731027"/>
          </a:xfrm>
        </p:spPr>
        <p:txBody>
          <a:bodyPr>
            <a:normAutofit fontScale="92500" lnSpcReduction="10000"/>
          </a:bodyPr>
          <a:lstStyle/>
          <a:p>
            <a:pPr algn="just"/>
            <a:r>
              <a:rPr lang="en-US" dirty="0" err="1"/>
              <a:t>DexTools</a:t>
            </a:r>
            <a:r>
              <a:rPr lang="en-US" dirty="0"/>
              <a:t> is a collection of tools used primarily for developing new Excel, Word and Access plug-ins (extended functionality).</a:t>
            </a:r>
          </a:p>
          <a:p>
            <a:pPr lvl="1" algn="just"/>
            <a:r>
              <a:rPr lang="en-US" dirty="0"/>
              <a:t>It accomplishes this by using a sheet table </a:t>
            </a:r>
            <a:r>
              <a:rPr lang="en-US" u="sng" dirty="0"/>
              <a:t>serialization</a:t>
            </a:r>
            <a:r>
              <a:rPr lang="en-US" dirty="0"/>
              <a:t> of forms, ribbon interface, shapes, range formatting;</a:t>
            </a:r>
          </a:p>
          <a:p>
            <a:pPr lvl="1" algn="just"/>
            <a:r>
              <a:rPr lang="en-US" dirty="0"/>
              <a:t>It works by enabling </a:t>
            </a:r>
            <a:r>
              <a:rPr lang="en-US" u="sng" dirty="0"/>
              <a:t>custom events</a:t>
            </a:r>
            <a:r>
              <a:rPr lang="en-US" dirty="0"/>
              <a:t> that are read and executed dynamically, thus bypassing some inherent VBA limitations;</a:t>
            </a:r>
          </a:p>
          <a:p>
            <a:pPr lvl="1" algn="just"/>
            <a:r>
              <a:rPr lang="en-US" dirty="0"/>
              <a:t>It enables a very fine level of </a:t>
            </a:r>
            <a:r>
              <a:rPr lang="en-US" u="sng" dirty="0"/>
              <a:t>details and customization</a:t>
            </a:r>
            <a:r>
              <a:rPr lang="en-US" dirty="0"/>
              <a:t> of afore mentioned components;</a:t>
            </a:r>
          </a:p>
          <a:p>
            <a:pPr lvl="1" algn="just"/>
            <a:r>
              <a:rPr lang="en-US" dirty="0"/>
              <a:t>It also contains modules for </a:t>
            </a:r>
            <a:r>
              <a:rPr lang="en-US" u="sng" dirty="0"/>
              <a:t>unit and functional testing</a:t>
            </a:r>
            <a:r>
              <a:rPr lang="en-US" dirty="0"/>
              <a:t> of VBA code and automatic formatting of function headers, error handling and logging;</a:t>
            </a:r>
          </a:p>
          <a:p>
            <a:pPr lvl="1" algn="just"/>
            <a:r>
              <a:rPr lang="en-US" dirty="0"/>
              <a:t>It contains many </a:t>
            </a:r>
            <a:r>
              <a:rPr lang="en-US" u="sng" dirty="0"/>
              <a:t>prebuild functions</a:t>
            </a:r>
            <a:r>
              <a:rPr lang="en-US" dirty="0"/>
              <a:t> and several extra-tools like a file parser, a color picker;</a:t>
            </a:r>
          </a:p>
          <a:p>
            <a:pPr lvl="1" algn="just"/>
            <a:r>
              <a:rPr lang="en-US" dirty="0"/>
              <a:t>Due to the dynamic MCV-like approach it also enables </a:t>
            </a:r>
            <a:r>
              <a:rPr lang="en-US" u="sng" dirty="0"/>
              <a:t>multilanguage support</a:t>
            </a:r>
            <a:r>
              <a:rPr lang="en-US" dirty="0"/>
              <a:t> for your plug-ins.</a:t>
            </a:r>
          </a:p>
          <a:p>
            <a:pPr marL="530352" lvl="1" indent="0" algn="just">
              <a:buNone/>
            </a:pPr>
            <a:endParaRPr lang="en-US" sz="200" dirty="0"/>
          </a:p>
          <a:p>
            <a:pPr marL="530352" lvl="1" indent="0" algn="just">
              <a:buNone/>
            </a:pPr>
            <a:r>
              <a:rPr lang="en-US" b="1" i="0" dirty="0"/>
              <a:t>Please note that </a:t>
            </a:r>
            <a:r>
              <a:rPr lang="en-US" b="1" i="0" dirty="0" err="1"/>
              <a:t>DexTools</a:t>
            </a:r>
            <a:r>
              <a:rPr lang="en-US" b="1" i="0" dirty="0"/>
              <a:t> is still in beta-testing stage and will be constantly updated until we reach a stable and fully tested version. It is an open-source project and it’s subject to GPL 2 terms of use.</a:t>
            </a:r>
            <a:endParaRPr lang="en-US" i="0" dirty="0"/>
          </a:p>
        </p:txBody>
      </p:sp>
      <p:sp>
        <p:nvSpPr>
          <p:cNvPr id="4" name="Date Placeholder 3">
            <a:extLst>
              <a:ext uri="{FF2B5EF4-FFF2-40B4-BE49-F238E27FC236}">
                <a16:creationId xmlns:a16="http://schemas.microsoft.com/office/drawing/2014/main" id="{ABA7B0C1-E494-4B40-BF08-2346F41309EF}"/>
              </a:ext>
            </a:extLst>
          </p:cNvPr>
          <p:cNvSpPr>
            <a:spLocks noGrp="1"/>
          </p:cNvSpPr>
          <p:nvPr>
            <p:ph type="dt" sz="half" idx="10"/>
          </p:nvPr>
        </p:nvSpPr>
        <p:spPr/>
        <p:txBody>
          <a:bodyPr/>
          <a:lstStyle/>
          <a:p>
            <a:fld id="{22494FE4-82C8-4B3D-9413-621E3C2A6DA2}" type="datetime1">
              <a:rPr lang="en-US" smtClean="0"/>
              <a:t>6/20/2018</a:t>
            </a:fld>
            <a:endParaRPr lang="en-US"/>
          </a:p>
        </p:txBody>
      </p:sp>
      <p:sp>
        <p:nvSpPr>
          <p:cNvPr id="5" name="Footer Placeholder 4">
            <a:extLst>
              <a:ext uri="{FF2B5EF4-FFF2-40B4-BE49-F238E27FC236}">
                <a16:creationId xmlns:a16="http://schemas.microsoft.com/office/drawing/2014/main" id="{DB4D99F9-9508-461E-BA4E-A823D22FB41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180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dirty="0"/>
              <a:t>Getting started</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7" name="TextBox 6">
            <a:extLst>
              <a:ext uri="{FF2B5EF4-FFF2-40B4-BE49-F238E27FC236}">
                <a16:creationId xmlns:a16="http://schemas.microsoft.com/office/drawing/2014/main" id="{A290C55D-B2B0-4E09-BF2E-EF361CD1350C}"/>
              </a:ext>
            </a:extLst>
          </p:cNvPr>
          <p:cNvSpPr txBox="1"/>
          <p:nvPr/>
        </p:nvSpPr>
        <p:spPr>
          <a:xfrm>
            <a:off x="838200" y="989044"/>
            <a:ext cx="10515600" cy="2585323"/>
          </a:xfrm>
          <a:prstGeom prst="rect">
            <a:avLst/>
          </a:prstGeom>
          <a:noFill/>
        </p:spPr>
        <p:txBody>
          <a:bodyPr wrap="square" rtlCol="0">
            <a:spAutoFit/>
          </a:bodyPr>
          <a:lstStyle/>
          <a:p>
            <a:pPr marL="342900" indent="-342900" algn="just">
              <a:buAutoNum type="arabicPeriod"/>
            </a:pPr>
            <a:r>
              <a:rPr lang="en-US" dirty="0"/>
              <a:t>Make sure DexTools.xlam file is saved in a safe run location by adding the save folder path to File/Options/Trust Center/Trust Center Options/Trusted Locations </a:t>
            </a:r>
          </a:p>
          <a:p>
            <a:pPr marL="342900" indent="-342900" algn="just">
              <a:buAutoNum type="arabicPeriod"/>
            </a:pPr>
            <a:r>
              <a:rPr lang="en-US" dirty="0"/>
              <a:t>Enable the trust access to the VBA project object model in File/Options/Trust Center/Trust Center Options/Macro Settings menu</a:t>
            </a:r>
          </a:p>
          <a:p>
            <a:pPr marL="342900" indent="-342900" algn="just">
              <a:buAutoNum type="arabicPeriod"/>
            </a:pPr>
            <a:r>
              <a:rPr lang="en-US" dirty="0"/>
              <a:t>Install JavaScript testing excel library prior to running the macro from </a:t>
            </a:r>
            <a:r>
              <a:rPr lang="en-US" dirty="0">
                <a:hlinkClick r:id="rId2"/>
              </a:rPr>
              <a:t>https://github.com/florentbr/SeleniumBasic/releases/tag/v2.0.9.0</a:t>
            </a:r>
            <a:r>
              <a:rPr lang="en-US" dirty="0"/>
              <a:t>. This library is used in testing JavaScript functions by executing shell commands against several known web browsers that also need  to be installed on the testing machine. The Java Script testing is still buggy and will be fully enabled at a later stage.</a:t>
            </a:r>
          </a:p>
        </p:txBody>
      </p:sp>
    </p:spTree>
    <p:extLst>
      <p:ext uri="{BB962C8B-B14F-4D97-AF65-F5344CB8AC3E}">
        <p14:creationId xmlns:p14="http://schemas.microsoft.com/office/powerpoint/2010/main" val="289264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About Section</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3139321"/>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Contains information related to version number and other contact info about the developer. You can also change the language and close active workbooks and unload the plugin from excel until next run. </a:t>
            </a:r>
            <a:r>
              <a:rPr lang="en-US" dirty="0">
                <a:solidFill>
                  <a:srgbClr val="FF0000"/>
                </a:solidFill>
              </a:rPr>
              <a:t>It also checks for the latest version and resets the Ribbon interface.</a:t>
            </a:r>
          </a:p>
          <a:p>
            <a:pPr algn="just"/>
            <a:r>
              <a:rPr lang="en-US" dirty="0"/>
              <a:t>It is the default Section for any new projects.</a:t>
            </a:r>
          </a:p>
        </p:txBody>
      </p:sp>
      <p:pic>
        <p:nvPicPr>
          <p:cNvPr id="7" name="Picture 6">
            <a:extLst>
              <a:ext uri="{FF2B5EF4-FFF2-40B4-BE49-F238E27FC236}">
                <a16:creationId xmlns:a16="http://schemas.microsoft.com/office/drawing/2014/main" id="{3FF4C469-FEC8-470D-9579-C0D94D43F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78181"/>
            <a:ext cx="10241905" cy="1626815"/>
          </a:xfrm>
          <a:prstGeom prst="rect">
            <a:avLst/>
          </a:prstGeom>
        </p:spPr>
      </p:pic>
      <p:sp>
        <p:nvSpPr>
          <p:cNvPr id="4" name="Rectangle 3">
            <a:extLst>
              <a:ext uri="{FF2B5EF4-FFF2-40B4-BE49-F238E27FC236}">
                <a16:creationId xmlns:a16="http://schemas.microsoft.com/office/drawing/2014/main" id="{46584488-A7B0-4804-8E93-ECDBB1E6AF8C}"/>
              </a:ext>
            </a:extLst>
          </p:cNvPr>
          <p:cNvSpPr/>
          <p:nvPr/>
        </p:nvSpPr>
        <p:spPr>
          <a:xfrm>
            <a:off x="914399" y="1430879"/>
            <a:ext cx="855248" cy="577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1073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EAD26FA-7335-4C2D-90B2-FCB928D60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77354"/>
            <a:ext cx="10241905" cy="1626815"/>
          </a:xfrm>
          <a:prstGeom prst="rect">
            <a:avLst/>
          </a:prstGeom>
        </p:spPr>
      </p:pic>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Add Containers and Pages Section</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2862322"/>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Contains buttons for adding new Projects (via wizard) of type add-in or macro enabled, and adding new Pages container with no macro code that just holds the information. The latest can be used for holding the data for tests, parsers, etc. </a:t>
            </a:r>
            <a:r>
              <a:rPr lang="en-US" dirty="0">
                <a:solidFill>
                  <a:srgbClr val="FF0000"/>
                </a:solidFill>
              </a:rPr>
              <a:t>It also allows to export and import page structure and data in json format.</a:t>
            </a:r>
          </a:p>
        </p:txBody>
      </p:sp>
      <p:sp>
        <p:nvSpPr>
          <p:cNvPr id="4" name="Rectangle 3">
            <a:extLst>
              <a:ext uri="{FF2B5EF4-FFF2-40B4-BE49-F238E27FC236}">
                <a16:creationId xmlns:a16="http://schemas.microsoft.com/office/drawing/2014/main" id="{46584488-A7B0-4804-8E93-ECDBB1E6AF8C}"/>
              </a:ext>
            </a:extLst>
          </p:cNvPr>
          <p:cNvSpPr/>
          <p:nvPr/>
        </p:nvSpPr>
        <p:spPr>
          <a:xfrm>
            <a:off x="1704482" y="1429305"/>
            <a:ext cx="1447089" cy="577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Picture 5">
            <a:extLst>
              <a:ext uri="{FF2B5EF4-FFF2-40B4-BE49-F238E27FC236}">
                <a16:creationId xmlns:a16="http://schemas.microsoft.com/office/drawing/2014/main" id="{93FC67CA-AD63-45B4-80F4-D61E412F2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4117890"/>
            <a:ext cx="5486400" cy="2199256"/>
          </a:xfrm>
          <a:prstGeom prst="rect">
            <a:avLst/>
          </a:prstGeom>
        </p:spPr>
      </p:pic>
      <p:sp>
        <p:nvSpPr>
          <p:cNvPr id="7" name="TextBox 6">
            <a:extLst>
              <a:ext uri="{FF2B5EF4-FFF2-40B4-BE49-F238E27FC236}">
                <a16:creationId xmlns:a16="http://schemas.microsoft.com/office/drawing/2014/main" id="{65900D0B-34FD-4A56-AE6D-B1043BFA2993}"/>
              </a:ext>
            </a:extLst>
          </p:cNvPr>
          <p:cNvSpPr txBox="1"/>
          <p:nvPr/>
        </p:nvSpPr>
        <p:spPr>
          <a:xfrm>
            <a:off x="6551720" y="4113162"/>
            <a:ext cx="4887610" cy="2308324"/>
          </a:xfrm>
          <a:prstGeom prst="rect">
            <a:avLst/>
          </a:prstGeom>
          <a:noFill/>
        </p:spPr>
        <p:txBody>
          <a:bodyPr wrap="square" rtlCol="0">
            <a:spAutoFit/>
          </a:bodyPr>
          <a:lstStyle/>
          <a:p>
            <a:pPr algn="just"/>
            <a:r>
              <a:rPr lang="en-US" dirty="0"/>
              <a:t>The add new project Wizard allows you to create a new project and inject some general code according to the project type to help you start developing macro enabled projects. It will be extended to allow all office suite macro enabled project types ( Excel, Word, Access, PowerPoint). It also generates an Excel Container file that can be used for testing the code.</a:t>
            </a:r>
            <a:endParaRPr lang="en-DK" dirty="0"/>
          </a:p>
        </p:txBody>
      </p:sp>
    </p:spTree>
    <p:extLst>
      <p:ext uri="{BB962C8B-B14F-4D97-AF65-F5344CB8AC3E}">
        <p14:creationId xmlns:p14="http://schemas.microsoft.com/office/powerpoint/2010/main" val="132042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Tools Section</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5078313"/>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pPr algn="just"/>
            <a:endParaRPr lang="en-US" dirty="0"/>
          </a:p>
          <a:p>
            <a:pPr algn="just"/>
            <a:r>
              <a:rPr lang="en-US" dirty="0"/>
              <a:t>Contains custom tools such as :</a:t>
            </a:r>
          </a:p>
          <a:p>
            <a:pPr marL="285750" indent="-285750" algn="just">
              <a:buFontTx/>
              <a:buChar char="-"/>
            </a:pPr>
            <a:r>
              <a:rPr lang="en-US" dirty="0" err="1"/>
              <a:t>ColorPicker</a:t>
            </a:r>
            <a:r>
              <a:rPr lang="en-US" dirty="0"/>
              <a:t> form launcher button.</a:t>
            </a:r>
          </a:p>
          <a:p>
            <a:pPr marL="285750" indent="-285750" algn="just">
              <a:buFontTx/>
              <a:buChar char="-"/>
            </a:pPr>
            <a:endParaRPr lang="en-US" dirty="0"/>
          </a:p>
          <a:p>
            <a:pPr marL="285750" indent="-285750" algn="just">
              <a:buFontTx/>
              <a:buChar char="-"/>
            </a:pPr>
            <a:endParaRPr lang="en-US" dirty="0"/>
          </a:p>
          <a:p>
            <a:pPr marL="285750" indent="-285750" algn="just">
              <a:buFontTx/>
              <a:buChar char="-"/>
            </a:pPr>
            <a:endParaRPr lang="en-US" dirty="0"/>
          </a:p>
          <a:p>
            <a:pPr marL="285750" indent="-285750" algn="just">
              <a:buFontTx/>
              <a:buChar char="-"/>
            </a:pPr>
            <a:endParaRPr lang="en-US" dirty="0"/>
          </a:p>
          <a:p>
            <a:pPr algn="just"/>
            <a:endParaRPr lang="en-US" dirty="0"/>
          </a:p>
          <a:p>
            <a:pPr marL="285750" indent="-285750" algn="just">
              <a:buFontTx/>
              <a:buChar char="-"/>
            </a:pPr>
            <a:r>
              <a:rPr lang="en-US" dirty="0" err="1"/>
              <a:t>Addin</a:t>
            </a:r>
            <a:r>
              <a:rPr lang="en-US" dirty="0"/>
              <a:t>-Mode button that allows to switch between add-in or document mode form of current project </a:t>
            </a:r>
          </a:p>
          <a:p>
            <a:pPr algn="just"/>
            <a:r>
              <a:rPr lang="en-US" dirty="0"/>
              <a:t>(default is </a:t>
            </a:r>
            <a:r>
              <a:rPr lang="en-US" dirty="0" err="1"/>
              <a:t>DexTools</a:t>
            </a:r>
            <a:r>
              <a:rPr lang="en-US" dirty="0"/>
              <a:t>) in order to modify the default pages and interface data pages.</a:t>
            </a:r>
          </a:p>
          <a:p>
            <a:pPr marL="285750" indent="-285750" algn="just">
              <a:buFontTx/>
              <a:buChar char="-"/>
            </a:pPr>
            <a:r>
              <a:rPr lang="en-US" dirty="0"/>
              <a:t>3 Extra buttons for tools to be added or linked to.</a:t>
            </a:r>
          </a:p>
          <a:p>
            <a:pPr marL="285750" indent="-285750" algn="just">
              <a:buFontTx/>
              <a:buChar char="-"/>
            </a:pPr>
            <a:endParaRPr lang="en-US" dirty="0"/>
          </a:p>
        </p:txBody>
      </p:sp>
      <p:pic>
        <p:nvPicPr>
          <p:cNvPr id="6" name="Picture 5">
            <a:extLst>
              <a:ext uri="{FF2B5EF4-FFF2-40B4-BE49-F238E27FC236}">
                <a16:creationId xmlns:a16="http://schemas.microsoft.com/office/drawing/2014/main" id="{0484C831-F8A7-45AB-83C1-7E3240908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78181"/>
            <a:ext cx="10241905" cy="1626815"/>
          </a:xfrm>
          <a:prstGeom prst="rect">
            <a:avLst/>
          </a:prstGeom>
        </p:spPr>
      </p:pic>
      <p:sp>
        <p:nvSpPr>
          <p:cNvPr id="4" name="Rectangle 3">
            <a:extLst>
              <a:ext uri="{FF2B5EF4-FFF2-40B4-BE49-F238E27FC236}">
                <a16:creationId xmlns:a16="http://schemas.microsoft.com/office/drawing/2014/main" id="{46584488-A7B0-4804-8E93-ECDBB1E6AF8C}"/>
              </a:ext>
            </a:extLst>
          </p:cNvPr>
          <p:cNvSpPr/>
          <p:nvPr/>
        </p:nvSpPr>
        <p:spPr>
          <a:xfrm>
            <a:off x="3116034" y="1442404"/>
            <a:ext cx="1420456" cy="577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B64AF9CD-5A73-43D3-A4F3-D1C85E1D3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652" y="3063340"/>
            <a:ext cx="2443895" cy="1789089"/>
          </a:xfrm>
          <a:prstGeom prst="rect">
            <a:avLst/>
          </a:prstGeom>
        </p:spPr>
      </p:pic>
    </p:spTree>
    <p:extLst>
      <p:ext uri="{BB962C8B-B14F-4D97-AF65-F5344CB8AC3E}">
        <p14:creationId xmlns:p14="http://schemas.microsoft.com/office/powerpoint/2010/main" val="113585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File Parser Section/Page</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4247317"/>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Contains the Ribbon Section and Functions for handling files scanning at selected locations. It contains some regex and bounds for the return lists. It can scan for all metadata (</a:t>
            </a:r>
            <a:r>
              <a:rPr lang="en-US" dirty="0" err="1"/>
              <a:t>exif</a:t>
            </a:r>
            <a:r>
              <a:rPr lang="en-US" dirty="0"/>
              <a:t>) info of files.</a:t>
            </a:r>
          </a:p>
          <a:p>
            <a:r>
              <a:rPr lang="en-US" dirty="0"/>
              <a:t>Some planned improvements: </a:t>
            </a:r>
          </a:p>
          <a:p>
            <a:r>
              <a:rPr lang="en-US" dirty="0"/>
              <a:t>- add metadata matching</a:t>
            </a:r>
          </a:p>
          <a:p>
            <a:r>
              <a:rPr lang="en-US" dirty="0"/>
              <a:t>- allow for copy/moving files to specified folders</a:t>
            </a:r>
          </a:p>
          <a:p>
            <a:r>
              <a:rPr lang="en-US" dirty="0"/>
              <a:t>- add in-file content matching</a:t>
            </a:r>
          </a:p>
        </p:txBody>
      </p:sp>
      <p:sp>
        <p:nvSpPr>
          <p:cNvPr id="4" name="Rectangle 3">
            <a:extLst>
              <a:ext uri="{FF2B5EF4-FFF2-40B4-BE49-F238E27FC236}">
                <a16:creationId xmlns:a16="http://schemas.microsoft.com/office/drawing/2014/main" id="{46584488-A7B0-4804-8E93-ECDBB1E6AF8C}"/>
              </a:ext>
            </a:extLst>
          </p:cNvPr>
          <p:cNvSpPr/>
          <p:nvPr/>
        </p:nvSpPr>
        <p:spPr>
          <a:xfrm>
            <a:off x="3116034" y="1442404"/>
            <a:ext cx="1420456" cy="577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E4AC70B2-2CC3-47C2-AF41-E1B35D8F6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8" y="1078180"/>
            <a:ext cx="10058401" cy="2185697"/>
          </a:xfrm>
          <a:prstGeom prst="rect">
            <a:avLst/>
          </a:prstGeom>
        </p:spPr>
      </p:pic>
      <p:sp>
        <p:nvSpPr>
          <p:cNvPr id="11" name="Rectangle 10">
            <a:extLst>
              <a:ext uri="{FF2B5EF4-FFF2-40B4-BE49-F238E27FC236}">
                <a16:creationId xmlns:a16="http://schemas.microsoft.com/office/drawing/2014/main" id="{81DB0393-9708-4162-8C87-722374F0E11C}"/>
              </a:ext>
            </a:extLst>
          </p:cNvPr>
          <p:cNvSpPr/>
          <p:nvPr/>
        </p:nvSpPr>
        <p:spPr>
          <a:xfrm>
            <a:off x="4388108" y="1371600"/>
            <a:ext cx="3356300" cy="6478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66050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Ribbon Editor Sections/Page</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4801314"/>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Contains the Ribbon Section and Functions for editing the Ribbon interface. It can read a macro enabled file (Excel and Word for now) and decompose it. It then reads the Ribbon xml content and insert move, delete components. In the end it can recompose the file with the new ribbon and save is as </a:t>
            </a:r>
            <a:r>
              <a:rPr lang="en-US" dirty="0" err="1"/>
              <a:t>Name_new</a:t>
            </a:r>
            <a:r>
              <a:rPr lang="en-US" dirty="0"/>
              <a:t> in the same folder.</a:t>
            </a:r>
          </a:p>
          <a:p>
            <a:endParaRPr lang="en-US" dirty="0"/>
          </a:p>
          <a:p>
            <a:r>
              <a:rPr lang="en-US" dirty="0"/>
              <a:t>Some planned improvements: </a:t>
            </a:r>
          </a:p>
          <a:p>
            <a:r>
              <a:rPr lang="en-US" dirty="0"/>
              <a:t>- scan and decompose Access files</a:t>
            </a:r>
          </a:p>
          <a:p>
            <a:r>
              <a:rPr lang="en-US" dirty="0"/>
              <a:t>- implement more tests for the ribbon interface to make it more stabile</a:t>
            </a:r>
          </a:p>
        </p:txBody>
      </p:sp>
      <p:pic>
        <p:nvPicPr>
          <p:cNvPr id="7" name="Picture 6">
            <a:extLst>
              <a:ext uri="{FF2B5EF4-FFF2-40B4-BE49-F238E27FC236}">
                <a16:creationId xmlns:a16="http://schemas.microsoft.com/office/drawing/2014/main" id="{3E6CFDDA-BABA-4AAA-A511-1153C2DB4B47}"/>
              </a:ext>
            </a:extLst>
          </p:cNvPr>
          <p:cNvPicPr>
            <a:picLocks noChangeAspect="1"/>
          </p:cNvPicPr>
          <p:nvPr/>
        </p:nvPicPr>
        <p:blipFill>
          <a:blip r:embed="rId2"/>
          <a:stretch>
            <a:fillRect/>
          </a:stretch>
        </p:blipFill>
        <p:spPr>
          <a:xfrm>
            <a:off x="914399" y="1071132"/>
            <a:ext cx="10363201" cy="2250941"/>
          </a:xfrm>
          <a:prstGeom prst="rect">
            <a:avLst/>
          </a:prstGeom>
        </p:spPr>
      </p:pic>
      <p:sp>
        <p:nvSpPr>
          <p:cNvPr id="11" name="Rectangle 10">
            <a:extLst>
              <a:ext uri="{FF2B5EF4-FFF2-40B4-BE49-F238E27FC236}">
                <a16:creationId xmlns:a16="http://schemas.microsoft.com/office/drawing/2014/main" id="{81DB0393-9708-4162-8C87-722374F0E11C}"/>
              </a:ext>
            </a:extLst>
          </p:cNvPr>
          <p:cNvSpPr/>
          <p:nvPr/>
        </p:nvSpPr>
        <p:spPr>
          <a:xfrm>
            <a:off x="4394718" y="1371599"/>
            <a:ext cx="6554006" cy="1017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419986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83B57F2-7F08-4AF6-922B-FDA3E1B35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78181"/>
            <a:ext cx="10363201" cy="2324001"/>
          </a:xfrm>
          <a:prstGeom prst="rect">
            <a:avLst/>
          </a:prstGeom>
        </p:spPr>
      </p:pic>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Test Runner Sections/Page</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5078313"/>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Contains all functions to autogenerate, import/export, enable/disable/delete, run and evaluate history of tests.</a:t>
            </a:r>
          </a:p>
          <a:p>
            <a:endParaRPr lang="en-US" dirty="0"/>
          </a:p>
          <a:p>
            <a:r>
              <a:rPr lang="en-US" dirty="0"/>
              <a:t>Some planned improvements: </a:t>
            </a:r>
          </a:p>
          <a:p>
            <a:pPr marL="285750" indent="-285750">
              <a:buFontTx/>
              <a:buChar char="-"/>
            </a:pPr>
            <a:r>
              <a:rPr lang="en-US" dirty="0"/>
              <a:t>add much more tests</a:t>
            </a:r>
          </a:p>
          <a:p>
            <a:pPr marL="285750" indent="-285750">
              <a:buFontTx/>
              <a:buChar char="-"/>
            </a:pPr>
            <a:r>
              <a:rPr lang="en-US" dirty="0"/>
              <a:t>fix the unit tests ode and add stage update/creation for test</a:t>
            </a:r>
          </a:p>
          <a:p>
            <a:pPr marL="285750" indent="-285750">
              <a:buFontTx/>
              <a:buChar char="-"/>
            </a:pPr>
            <a:r>
              <a:rPr lang="en-US" dirty="0"/>
              <a:t>fix the </a:t>
            </a:r>
            <a:r>
              <a:rPr lang="en-US" dirty="0" err="1"/>
              <a:t>javascript</a:t>
            </a:r>
            <a:r>
              <a:rPr lang="en-US" dirty="0"/>
              <a:t> testing extension</a:t>
            </a:r>
          </a:p>
          <a:p>
            <a:pPr marL="285750" indent="-285750">
              <a:buFontTx/>
              <a:buChar char="-"/>
            </a:pPr>
            <a:r>
              <a:rPr lang="en-US" dirty="0"/>
              <a:t>add php testing</a:t>
            </a:r>
          </a:p>
          <a:p>
            <a:pPr marL="285750" indent="-285750">
              <a:buFontTx/>
              <a:buChar char="-"/>
            </a:pPr>
            <a:r>
              <a:rPr lang="en-US" dirty="0"/>
              <a:t>implement more tests for the ribbon interface functionality to make it more stabile</a:t>
            </a:r>
          </a:p>
        </p:txBody>
      </p:sp>
      <p:sp>
        <p:nvSpPr>
          <p:cNvPr id="11" name="Rectangle 10">
            <a:extLst>
              <a:ext uri="{FF2B5EF4-FFF2-40B4-BE49-F238E27FC236}">
                <a16:creationId xmlns:a16="http://schemas.microsoft.com/office/drawing/2014/main" id="{81DB0393-9708-4162-8C87-722374F0E11C}"/>
              </a:ext>
            </a:extLst>
          </p:cNvPr>
          <p:cNvSpPr/>
          <p:nvPr/>
        </p:nvSpPr>
        <p:spPr>
          <a:xfrm>
            <a:off x="4483496" y="1424865"/>
            <a:ext cx="3391542" cy="5726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6568024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326</TotalTime>
  <Words>836</Words>
  <Application>Microsoft Office PowerPoint</Application>
  <PresentationFormat>Widescreen</PresentationFormat>
  <Paragraphs>126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Franklin Gothic Book</vt:lpstr>
      <vt:lpstr>Crop</vt:lpstr>
      <vt:lpstr>Welcome to DexTools</vt:lpstr>
      <vt:lpstr>About</vt:lpstr>
      <vt:lpstr>Getting started</vt:lpstr>
      <vt:lpstr>About Section</vt:lpstr>
      <vt:lpstr>Add Containers and Pages Section</vt:lpstr>
      <vt:lpstr>Tools Section</vt:lpstr>
      <vt:lpstr>File Parser Section/Page</vt:lpstr>
      <vt:lpstr>Ribbon Editor Sections/Page</vt:lpstr>
      <vt:lpstr>Test Runner Sections/Page</vt:lpstr>
      <vt:lpstr>Form Runner/Editor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olimpiasima@gmail.com</dc:creator>
  <cp:lastModifiedBy>danbl</cp:lastModifiedBy>
  <cp:revision>45</cp:revision>
  <dcterms:created xsi:type="dcterms:W3CDTF">2018-06-14T05:34:01Z</dcterms:created>
  <dcterms:modified xsi:type="dcterms:W3CDTF">2018-06-20T12:09:09Z</dcterms:modified>
</cp:coreProperties>
</file>