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14DE820-254C-4581-BC0C-FFE492849DD8}">
          <p14:sldIdLst>
            <p14:sldId id="256"/>
            <p14:sldId id="257"/>
          </p14:sldIdLst>
        </p14:section>
        <p14:section name="Untitled Section" id="{7D517D94-3401-4753-8975-098FFA4FA888}">
          <p14:sldIdLst>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1CF13-303D-440F-943E-B3356A10441D}" type="datetimeFigureOut">
              <a:rPr lang="en-DK" smtClean="0"/>
              <a:t>14/06/2018</a:t>
            </a:fld>
            <a:endParaRPr lang="en-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EF902-E5E5-4FCB-ACBB-C5A46857F6BB}" type="slidenum">
              <a:rPr lang="en-DK" smtClean="0"/>
              <a:t>‹#›</a:t>
            </a:fld>
            <a:endParaRPr lang="en-DK"/>
          </a:p>
        </p:txBody>
      </p:sp>
    </p:spTree>
    <p:extLst>
      <p:ext uri="{BB962C8B-B14F-4D97-AF65-F5344CB8AC3E}">
        <p14:creationId xmlns:p14="http://schemas.microsoft.com/office/powerpoint/2010/main" val="2747622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A1C8D9D-9C9D-4235-A5A7-283321EF4101}" type="datetime1">
              <a:rPr lang="en-US" smtClean="0"/>
              <a:t>6/14/2018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2A7B2E9-57B6-416C-AB36-AE431FF6C4F6}"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6951666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422E4B-4577-4A02-A6EC-E2D1EF7F9B60}" type="datetime1">
              <a:rPr lang="en-US" smtClean="0"/>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7B2E9-57B6-416C-AB36-AE431FF6C4F6}" type="slidenum">
              <a:rPr lang="en-US" smtClean="0"/>
              <a:t>‹#›</a:t>
            </a:fld>
            <a:endParaRPr lang="en-US"/>
          </a:p>
        </p:txBody>
      </p:sp>
    </p:spTree>
    <p:extLst>
      <p:ext uri="{BB962C8B-B14F-4D97-AF65-F5344CB8AC3E}">
        <p14:creationId xmlns:p14="http://schemas.microsoft.com/office/powerpoint/2010/main" val="106211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F4D710-76D7-4C8B-99F4-EB2753F48968}" type="datetime1">
              <a:rPr lang="en-US" smtClean="0"/>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7B2E9-57B6-416C-AB36-AE431FF6C4F6}" type="slidenum">
              <a:rPr lang="en-US" smtClean="0"/>
              <a:t>‹#›</a:t>
            </a:fld>
            <a:endParaRPr lang="en-US"/>
          </a:p>
        </p:txBody>
      </p:sp>
    </p:spTree>
    <p:extLst>
      <p:ext uri="{BB962C8B-B14F-4D97-AF65-F5344CB8AC3E}">
        <p14:creationId xmlns:p14="http://schemas.microsoft.com/office/powerpoint/2010/main" val="43359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EAC811-E058-4F2B-AC96-AB888D217E60}" type="datetime1">
              <a:rPr lang="en-US" smtClean="0"/>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7B2E9-57B6-416C-AB36-AE431FF6C4F6}" type="slidenum">
              <a:rPr lang="en-US" smtClean="0"/>
              <a:t>‹#›</a:t>
            </a:fld>
            <a:endParaRPr lang="en-US"/>
          </a:p>
        </p:txBody>
      </p:sp>
    </p:spTree>
    <p:extLst>
      <p:ext uri="{BB962C8B-B14F-4D97-AF65-F5344CB8AC3E}">
        <p14:creationId xmlns:p14="http://schemas.microsoft.com/office/powerpoint/2010/main" val="269301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9C0C240-8E4D-4595-A4C8-46263B309462}" type="datetime1">
              <a:rPr lang="en-US" smtClean="0"/>
              <a:t>6/14/2018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2A7B2E9-57B6-416C-AB36-AE431FF6C4F6}"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6602771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BCF197-D500-4E47-A7D8-74AA889E9EA7}" type="datetime1">
              <a:rPr lang="en-US" smtClean="0"/>
              <a:t>6/14/2018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7B2E9-57B6-416C-AB36-AE431FF6C4F6}" type="slidenum">
              <a:rPr lang="en-US" smtClean="0"/>
              <a:t>‹#›</a:t>
            </a:fld>
            <a:endParaRPr lang="en-US"/>
          </a:p>
        </p:txBody>
      </p:sp>
    </p:spTree>
    <p:extLst>
      <p:ext uri="{BB962C8B-B14F-4D97-AF65-F5344CB8AC3E}">
        <p14:creationId xmlns:p14="http://schemas.microsoft.com/office/powerpoint/2010/main" val="3778095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E1FA4D-ABE3-4779-931E-8B537AE85CC5}" type="datetime1">
              <a:rPr lang="en-US" smtClean="0"/>
              <a:t>6/14/2018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7B2E9-57B6-416C-AB36-AE431FF6C4F6}" type="slidenum">
              <a:rPr lang="en-US" smtClean="0"/>
              <a:t>‹#›</a:t>
            </a:fld>
            <a:endParaRPr lang="en-US"/>
          </a:p>
        </p:txBody>
      </p:sp>
    </p:spTree>
    <p:extLst>
      <p:ext uri="{BB962C8B-B14F-4D97-AF65-F5344CB8AC3E}">
        <p14:creationId xmlns:p14="http://schemas.microsoft.com/office/powerpoint/2010/main" val="2909160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6C3149-CC30-4DED-BA4C-09413572D021}" type="datetime1">
              <a:rPr lang="en-US" smtClean="0"/>
              <a:t>6/14/2018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A7B2E9-57B6-416C-AB36-AE431FF6C4F6}" type="slidenum">
              <a:rPr lang="en-US" smtClean="0"/>
              <a:t>‹#›</a:t>
            </a:fld>
            <a:endParaRPr lang="en-US"/>
          </a:p>
        </p:txBody>
      </p:sp>
    </p:spTree>
    <p:extLst>
      <p:ext uri="{BB962C8B-B14F-4D97-AF65-F5344CB8AC3E}">
        <p14:creationId xmlns:p14="http://schemas.microsoft.com/office/powerpoint/2010/main" val="4217146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E8408-ADA6-49FE-9A1B-B0F697D31E14}" type="datetime1">
              <a:rPr lang="en-US" smtClean="0"/>
              <a:t>6/14/2018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A7B2E9-57B6-416C-AB36-AE431FF6C4F6}" type="slidenum">
              <a:rPr lang="en-US" smtClean="0"/>
              <a:t>‹#›</a:t>
            </a:fld>
            <a:endParaRPr lang="en-US"/>
          </a:p>
        </p:txBody>
      </p:sp>
    </p:spTree>
    <p:extLst>
      <p:ext uri="{BB962C8B-B14F-4D97-AF65-F5344CB8AC3E}">
        <p14:creationId xmlns:p14="http://schemas.microsoft.com/office/powerpoint/2010/main" val="3400214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61EFC8C-A7EC-40AE-8893-5D3C30F84FF8}" type="datetime1">
              <a:rPr lang="en-US" smtClean="0"/>
              <a:t>6/14/2018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2A7B2E9-57B6-416C-AB36-AE431FF6C4F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4330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9901679-4BC0-453E-8BD2-B5E4353EEFBC}" type="datetime1">
              <a:rPr lang="en-US" smtClean="0"/>
              <a:t>6/14/2018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2A7B2E9-57B6-416C-AB36-AE431FF6C4F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6125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20CC676-0883-4A79-B4EA-07871FC52BB8}" type="datetime1">
              <a:rPr lang="en-US" smtClean="0"/>
              <a:t>6/14/2018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2A7B2E9-57B6-416C-AB36-AE431FF6C4F6}"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51973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florentbr/SeleniumBasic/releases/tag/v2.0.9.0"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4D131-E239-428D-8586-37000578E1ED}"/>
              </a:ext>
            </a:extLst>
          </p:cNvPr>
          <p:cNvSpPr>
            <a:spLocks noGrp="1"/>
          </p:cNvSpPr>
          <p:nvPr>
            <p:ph type="ctrTitle"/>
          </p:nvPr>
        </p:nvSpPr>
        <p:spPr>
          <a:xfrm>
            <a:off x="1915385" y="2379887"/>
            <a:ext cx="8361229" cy="2098226"/>
          </a:xfrm>
        </p:spPr>
        <p:txBody>
          <a:bodyPr/>
          <a:lstStyle/>
          <a:p>
            <a:r>
              <a:rPr lang="en-US" dirty="0"/>
              <a:t>Welcome to </a:t>
            </a:r>
            <a:r>
              <a:rPr lang="en-US" dirty="0" err="1"/>
              <a:t>DexTools</a:t>
            </a:r>
            <a:endParaRPr lang="en-US" dirty="0"/>
          </a:p>
        </p:txBody>
      </p:sp>
    </p:spTree>
    <p:extLst>
      <p:ext uri="{BB962C8B-B14F-4D97-AF65-F5344CB8AC3E}">
        <p14:creationId xmlns:p14="http://schemas.microsoft.com/office/powerpoint/2010/main" val="2007252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4000-8484-43DE-B131-F08B8CC9B42C}"/>
              </a:ext>
            </a:extLst>
          </p:cNvPr>
          <p:cNvSpPr>
            <a:spLocks noGrp="1"/>
          </p:cNvSpPr>
          <p:nvPr>
            <p:ph type="title"/>
          </p:nvPr>
        </p:nvSpPr>
        <p:spPr/>
        <p:txBody>
          <a:bodyPr/>
          <a:lstStyle/>
          <a:p>
            <a:r>
              <a:rPr lang="en-US" dirty="0"/>
              <a:t>About</a:t>
            </a:r>
          </a:p>
        </p:txBody>
      </p:sp>
      <p:sp>
        <p:nvSpPr>
          <p:cNvPr id="3" name="Content Placeholder 2">
            <a:extLst>
              <a:ext uri="{FF2B5EF4-FFF2-40B4-BE49-F238E27FC236}">
                <a16:creationId xmlns:a16="http://schemas.microsoft.com/office/drawing/2014/main" id="{79F83D99-D16B-4675-9A0C-9510E919D754}"/>
              </a:ext>
            </a:extLst>
          </p:cNvPr>
          <p:cNvSpPr>
            <a:spLocks noGrp="1"/>
          </p:cNvSpPr>
          <p:nvPr>
            <p:ph idx="1"/>
          </p:nvPr>
        </p:nvSpPr>
        <p:spPr>
          <a:xfrm>
            <a:off x="1371600" y="1789043"/>
            <a:ext cx="10296940" cy="4731027"/>
          </a:xfrm>
        </p:spPr>
        <p:txBody>
          <a:bodyPr>
            <a:normAutofit fontScale="92500" lnSpcReduction="10000"/>
          </a:bodyPr>
          <a:lstStyle/>
          <a:p>
            <a:pPr algn="just"/>
            <a:r>
              <a:rPr lang="en-US" dirty="0" err="1"/>
              <a:t>DexTools</a:t>
            </a:r>
            <a:r>
              <a:rPr lang="en-US" dirty="0"/>
              <a:t> is a collection of tools used primarily for developing new Excel, Word and Access plug-ins (extended functionality).</a:t>
            </a:r>
          </a:p>
          <a:p>
            <a:pPr lvl="1" algn="just"/>
            <a:r>
              <a:rPr lang="en-US" dirty="0"/>
              <a:t>It accomplishes this by using a sheet table </a:t>
            </a:r>
            <a:r>
              <a:rPr lang="en-US" u="sng" dirty="0"/>
              <a:t>serialization</a:t>
            </a:r>
            <a:r>
              <a:rPr lang="en-US" dirty="0"/>
              <a:t> of forms, ribbon interface, shapes, range formatting;</a:t>
            </a:r>
          </a:p>
          <a:p>
            <a:pPr lvl="1" algn="just"/>
            <a:r>
              <a:rPr lang="en-US" dirty="0"/>
              <a:t>It works by enabling </a:t>
            </a:r>
            <a:r>
              <a:rPr lang="en-US" u="sng" dirty="0"/>
              <a:t>custom events</a:t>
            </a:r>
            <a:r>
              <a:rPr lang="en-US" dirty="0"/>
              <a:t> that are read and executed dynamically, thus bypassing some inherent VBA limitations;</a:t>
            </a:r>
          </a:p>
          <a:p>
            <a:pPr lvl="1" algn="just"/>
            <a:r>
              <a:rPr lang="en-US" dirty="0"/>
              <a:t>It enables a very fine level of </a:t>
            </a:r>
            <a:r>
              <a:rPr lang="en-US" u="sng" dirty="0"/>
              <a:t>details and customization</a:t>
            </a:r>
            <a:r>
              <a:rPr lang="en-US" dirty="0"/>
              <a:t> of afore mentioned components;</a:t>
            </a:r>
          </a:p>
          <a:p>
            <a:pPr lvl="1" algn="just"/>
            <a:r>
              <a:rPr lang="en-US" dirty="0"/>
              <a:t>It also contains modules for </a:t>
            </a:r>
            <a:r>
              <a:rPr lang="en-US" u="sng" dirty="0"/>
              <a:t>unit and functional testing</a:t>
            </a:r>
            <a:r>
              <a:rPr lang="en-US" dirty="0"/>
              <a:t> of VBA code and automatic formatting of function headers, error handling and logging;</a:t>
            </a:r>
          </a:p>
          <a:p>
            <a:pPr lvl="1" algn="just"/>
            <a:r>
              <a:rPr lang="en-US" dirty="0"/>
              <a:t>It contains many </a:t>
            </a:r>
            <a:r>
              <a:rPr lang="en-US" u="sng" dirty="0"/>
              <a:t>prebuild functions</a:t>
            </a:r>
            <a:r>
              <a:rPr lang="en-US" dirty="0"/>
              <a:t> and several extra-tools like a file parser, a color picker;</a:t>
            </a:r>
          </a:p>
          <a:p>
            <a:pPr lvl="1" algn="just"/>
            <a:r>
              <a:rPr lang="en-US" dirty="0"/>
              <a:t>Due to the dynamic MCV-like approach it also enables </a:t>
            </a:r>
            <a:r>
              <a:rPr lang="en-US" u="sng" dirty="0"/>
              <a:t>multilanguage support</a:t>
            </a:r>
            <a:r>
              <a:rPr lang="en-US" dirty="0"/>
              <a:t> for your plug-ins.</a:t>
            </a:r>
          </a:p>
          <a:p>
            <a:pPr marL="530352" lvl="1" indent="0" algn="just">
              <a:buNone/>
            </a:pPr>
            <a:endParaRPr lang="en-US" sz="200" dirty="0"/>
          </a:p>
          <a:p>
            <a:pPr marL="530352" lvl="1" indent="0" algn="just">
              <a:buNone/>
            </a:pPr>
            <a:r>
              <a:rPr lang="en-US" b="1" i="0" dirty="0"/>
              <a:t>Please note that </a:t>
            </a:r>
            <a:r>
              <a:rPr lang="en-US" b="1" i="0" dirty="0" err="1"/>
              <a:t>DexTools</a:t>
            </a:r>
            <a:r>
              <a:rPr lang="en-US" b="1" i="0" dirty="0"/>
              <a:t> is still in beta-testing stage and will be constantly updated until we reach a stable and fully tested version. It is an open-source project and it’s subject to GPL 2 terms of use.</a:t>
            </a:r>
            <a:endParaRPr lang="en-US" i="0" dirty="0"/>
          </a:p>
        </p:txBody>
      </p:sp>
      <p:sp>
        <p:nvSpPr>
          <p:cNvPr id="4" name="Date Placeholder 3">
            <a:extLst>
              <a:ext uri="{FF2B5EF4-FFF2-40B4-BE49-F238E27FC236}">
                <a16:creationId xmlns:a16="http://schemas.microsoft.com/office/drawing/2014/main" id="{ABA7B0C1-E494-4B40-BF08-2346F41309EF}"/>
              </a:ext>
            </a:extLst>
          </p:cNvPr>
          <p:cNvSpPr>
            <a:spLocks noGrp="1"/>
          </p:cNvSpPr>
          <p:nvPr>
            <p:ph type="dt" sz="half" idx="10"/>
          </p:nvPr>
        </p:nvSpPr>
        <p:spPr/>
        <p:txBody>
          <a:bodyPr/>
          <a:lstStyle/>
          <a:p>
            <a:fld id="{22494FE4-82C8-4B3D-9413-621E3C2A6DA2}" type="datetime1">
              <a:rPr lang="en-US" smtClean="0"/>
              <a:t>6/14/2018</a:t>
            </a:fld>
            <a:endParaRPr lang="en-US"/>
          </a:p>
        </p:txBody>
      </p:sp>
      <p:sp>
        <p:nvSpPr>
          <p:cNvPr id="5" name="Footer Placeholder 4">
            <a:extLst>
              <a:ext uri="{FF2B5EF4-FFF2-40B4-BE49-F238E27FC236}">
                <a16:creationId xmlns:a16="http://schemas.microsoft.com/office/drawing/2014/main" id="{DB4D99F9-9508-461E-BA4E-A823D22FB418}"/>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11804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75C7462-EC0F-4D68-9952-92573D54C26C}"/>
              </a:ext>
            </a:extLst>
          </p:cNvPr>
          <p:cNvSpPr>
            <a:spLocks noGrp="1"/>
          </p:cNvSpPr>
          <p:nvPr>
            <p:ph type="title"/>
          </p:nvPr>
        </p:nvSpPr>
        <p:spPr>
          <a:xfrm>
            <a:off x="1371600" y="346230"/>
            <a:ext cx="9601200" cy="559292"/>
          </a:xfrm>
        </p:spPr>
        <p:txBody>
          <a:bodyPr>
            <a:normAutofit fontScale="90000"/>
          </a:bodyPr>
          <a:lstStyle/>
          <a:p>
            <a:r>
              <a:rPr lang="en-US" dirty="0"/>
              <a:t>Getting started</a:t>
            </a:r>
            <a:endParaRPr lang="en-DK" dirty="0"/>
          </a:p>
        </p:txBody>
      </p:sp>
      <p:sp>
        <p:nvSpPr>
          <p:cNvPr id="9" name="Footer Placeholder 8">
            <a:extLst>
              <a:ext uri="{FF2B5EF4-FFF2-40B4-BE49-F238E27FC236}">
                <a16:creationId xmlns:a16="http://schemas.microsoft.com/office/drawing/2014/main" id="{60D1BBA5-12BC-45B2-9AB4-96ED4FFC6E4D}"/>
              </a:ext>
            </a:extLst>
          </p:cNvPr>
          <p:cNvSpPr>
            <a:spLocks noGrp="1"/>
          </p:cNvSpPr>
          <p:nvPr>
            <p:ph type="ftr" sz="quarter" idx="11"/>
          </p:nvPr>
        </p:nvSpPr>
        <p:spPr>
          <a:xfrm>
            <a:off x="10948725" y="6422313"/>
            <a:ext cx="962549" cy="404614"/>
          </a:xfrm>
        </p:spPr>
        <p:txBody>
          <a:bodyPr/>
          <a:lstStyle/>
          <a:p>
            <a:r>
              <a:rPr lang="en-US" dirty="0"/>
              <a:t>@</a:t>
            </a:r>
            <a:r>
              <a:rPr lang="en-US" dirty="0" err="1"/>
              <a:t>DexTools</a:t>
            </a:r>
            <a:endParaRPr lang="en-US" dirty="0"/>
          </a:p>
        </p:txBody>
      </p:sp>
      <p:pic>
        <p:nvPicPr>
          <p:cNvPr id="6" name="Content Placeholder 5">
            <a:extLst>
              <a:ext uri="{FF2B5EF4-FFF2-40B4-BE49-F238E27FC236}">
                <a16:creationId xmlns:a16="http://schemas.microsoft.com/office/drawing/2014/main" id="{97C44869-CB37-4762-B1EF-2E260A07F5D1}"/>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914400" y="3691755"/>
            <a:ext cx="10515600" cy="2686050"/>
          </a:xfrm>
        </p:spPr>
      </p:pic>
      <p:sp>
        <p:nvSpPr>
          <p:cNvPr id="7" name="TextBox 6">
            <a:extLst>
              <a:ext uri="{FF2B5EF4-FFF2-40B4-BE49-F238E27FC236}">
                <a16:creationId xmlns:a16="http://schemas.microsoft.com/office/drawing/2014/main" id="{A290C55D-B2B0-4E09-BF2E-EF361CD1350C}"/>
              </a:ext>
            </a:extLst>
          </p:cNvPr>
          <p:cNvSpPr txBox="1"/>
          <p:nvPr/>
        </p:nvSpPr>
        <p:spPr>
          <a:xfrm>
            <a:off x="838200" y="989044"/>
            <a:ext cx="10515600" cy="2585323"/>
          </a:xfrm>
          <a:prstGeom prst="rect">
            <a:avLst/>
          </a:prstGeom>
          <a:noFill/>
        </p:spPr>
        <p:txBody>
          <a:bodyPr wrap="square" rtlCol="0">
            <a:spAutoFit/>
          </a:bodyPr>
          <a:lstStyle/>
          <a:p>
            <a:pPr marL="342900" indent="-342900" algn="just">
              <a:buAutoNum type="arabicPeriod"/>
            </a:pPr>
            <a:r>
              <a:rPr lang="en-US" dirty="0"/>
              <a:t>Make sure DexTools.xlam file is saved in a safe run location by adding the save folder path to File/Options/Trust Center/Trust Center Options/Trusted Locations </a:t>
            </a:r>
          </a:p>
          <a:p>
            <a:pPr marL="342900" indent="-342900" algn="just">
              <a:buAutoNum type="arabicPeriod"/>
            </a:pPr>
            <a:r>
              <a:rPr lang="en-US" dirty="0"/>
              <a:t>Enable the trust access to the VBA project object model in File/Options/Trust Center/Trust Center Options/Macro Settings menu</a:t>
            </a:r>
          </a:p>
          <a:p>
            <a:pPr marL="342900" indent="-342900" algn="just">
              <a:buAutoNum type="arabicPeriod"/>
            </a:pPr>
            <a:r>
              <a:rPr lang="en-US" dirty="0"/>
              <a:t>Install JavaScript testing excel library prior to running the macro from </a:t>
            </a:r>
            <a:r>
              <a:rPr lang="en-US" dirty="0">
                <a:hlinkClick r:id="rId3"/>
              </a:rPr>
              <a:t>https://github.com/florentbr/SeleniumBasic/releases/tag/v2.0.9.0</a:t>
            </a:r>
            <a:r>
              <a:rPr lang="en-US" dirty="0"/>
              <a:t>. This library is used in testing JavaScript functions by executing shell commands against several known web browsers that also need  to be installed on the testing machine. The Java Script testing is still buggy and will be fully enabled at a later stage.</a:t>
            </a:r>
          </a:p>
        </p:txBody>
      </p:sp>
    </p:spTree>
    <p:extLst>
      <p:ext uri="{BB962C8B-B14F-4D97-AF65-F5344CB8AC3E}">
        <p14:creationId xmlns:p14="http://schemas.microsoft.com/office/powerpoint/2010/main" val="289264614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76</TotalTime>
  <Words>310</Words>
  <Application>Microsoft Office PowerPoint</Application>
  <PresentationFormat>Widescreen</PresentationFormat>
  <Paragraphs>17</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Calibri</vt:lpstr>
      <vt:lpstr>Franklin Gothic Book</vt:lpstr>
      <vt:lpstr>Crop</vt:lpstr>
      <vt:lpstr>Welcome to DexTools</vt:lpstr>
      <vt:lpstr>About</vt:lpstr>
      <vt:lpstr>Getting started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olimpiasima@gmail.com</dc:creator>
  <cp:lastModifiedBy>danbl</cp:lastModifiedBy>
  <cp:revision>11</cp:revision>
  <dcterms:created xsi:type="dcterms:W3CDTF">2018-06-14T05:34:01Z</dcterms:created>
  <dcterms:modified xsi:type="dcterms:W3CDTF">2018-06-14T13:11:36Z</dcterms:modified>
</cp:coreProperties>
</file>