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58.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2.xml" ContentType="application/vnd.openxmlformats-officedocument.presentationml.notesSlide+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428" r:id="rId2"/>
    <p:sldId id="429" r:id="rId3"/>
    <p:sldId id="430" r:id="rId4"/>
    <p:sldId id="431" r:id="rId5"/>
    <p:sldId id="432" r:id="rId6"/>
    <p:sldId id="475" r:id="rId7"/>
    <p:sldId id="476" r:id="rId8"/>
    <p:sldId id="443" r:id="rId9"/>
    <p:sldId id="433" r:id="rId10"/>
    <p:sldId id="434" r:id="rId11"/>
    <p:sldId id="435" r:id="rId12"/>
    <p:sldId id="436" r:id="rId13"/>
    <p:sldId id="437" r:id="rId14"/>
    <p:sldId id="483" r:id="rId15"/>
    <p:sldId id="438" r:id="rId16"/>
    <p:sldId id="439" r:id="rId17"/>
    <p:sldId id="474" r:id="rId18"/>
    <p:sldId id="484" r:id="rId19"/>
    <p:sldId id="485" r:id="rId20"/>
    <p:sldId id="481" r:id="rId21"/>
    <p:sldId id="440" r:id="rId22"/>
    <p:sldId id="441" r:id="rId23"/>
    <p:sldId id="442" r:id="rId24"/>
    <p:sldId id="445" r:id="rId25"/>
    <p:sldId id="482" r:id="rId26"/>
    <p:sldId id="444" r:id="rId27"/>
    <p:sldId id="446" r:id="rId28"/>
    <p:sldId id="447" r:id="rId29"/>
    <p:sldId id="480" r:id="rId30"/>
    <p:sldId id="448" r:id="rId31"/>
    <p:sldId id="450" r:id="rId32"/>
    <p:sldId id="451" r:id="rId33"/>
    <p:sldId id="449" r:id="rId34"/>
    <p:sldId id="452" r:id="rId35"/>
    <p:sldId id="453" r:id="rId36"/>
    <p:sldId id="454" r:id="rId37"/>
    <p:sldId id="477" r:id="rId38"/>
    <p:sldId id="455" r:id="rId39"/>
    <p:sldId id="456" r:id="rId40"/>
    <p:sldId id="457" r:id="rId41"/>
    <p:sldId id="459" r:id="rId42"/>
    <p:sldId id="460" r:id="rId43"/>
    <p:sldId id="461" r:id="rId44"/>
    <p:sldId id="479" r:id="rId45"/>
    <p:sldId id="458" r:id="rId46"/>
    <p:sldId id="462" r:id="rId47"/>
    <p:sldId id="463" r:id="rId48"/>
    <p:sldId id="464" r:id="rId49"/>
    <p:sldId id="465" r:id="rId50"/>
    <p:sldId id="466" r:id="rId51"/>
    <p:sldId id="467" r:id="rId52"/>
    <p:sldId id="468" r:id="rId53"/>
    <p:sldId id="469" r:id="rId54"/>
    <p:sldId id="478" r:id="rId55"/>
    <p:sldId id="470" r:id="rId56"/>
    <p:sldId id="471" r:id="rId57"/>
    <p:sldId id="472" r:id="rId58"/>
    <p:sldId id="473" r:id="rId5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B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9" autoAdjust="0"/>
    <p:restoredTop sz="98428" autoAdjust="0"/>
  </p:normalViewPr>
  <p:slideViewPr>
    <p:cSldViewPr>
      <p:cViewPr>
        <p:scale>
          <a:sx n="70" d="100"/>
          <a:sy n="70" d="100"/>
        </p:scale>
        <p:origin x="-1694" y="-365"/>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AC1E31-CCC6-414C-A595-1681285E211F}" type="datetimeFigureOut">
              <a:rPr lang="en-US" smtClean="0"/>
              <a:t>4/24/2019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66FDF2-EF07-4E00-83E2-D4B14D34DC00}" type="slidenum">
              <a:rPr lang="en-US" smtClean="0"/>
              <a:t>‹#›</a:t>
            </a:fld>
            <a:endParaRPr lang="en-US"/>
          </a:p>
        </p:txBody>
      </p:sp>
    </p:spTree>
    <p:extLst>
      <p:ext uri="{BB962C8B-B14F-4D97-AF65-F5344CB8AC3E}">
        <p14:creationId xmlns:p14="http://schemas.microsoft.com/office/powerpoint/2010/main" val="135539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&lt;form name="myForm" id="form1" action="http://localhost/formtest.php" method="GET"&gt; </a:t>
            </a:r>
          </a:p>
          <a:p>
            <a:r>
              <a:rPr lang="en-US" smtClean="0"/>
              <a:t>	&lt;p&gt;</a:t>
            </a:r>
          </a:p>
          <a:p>
            <a:r>
              <a:rPr lang="en-US" smtClean="0"/>
              <a:t>	&lt;fieldset&gt;</a:t>
            </a:r>
          </a:p>
          <a:p>
            <a:r>
              <a:rPr lang="en-US" smtClean="0"/>
              <a:t>		&lt;legend&gt; All About You&lt;/legend&gt;</a:t>
            </a:r>
          </a:p>
          <a:p>
            <a:r>
              <a:rPr lang="en-US" smtClean="0"/>
              <a:t>	&lt;/p&gt; Type your name here:  </a:t>
            </a:r>
          </a:p>
          <a:p>
            <a:r>
              <a:rPr lang="en-US" smtClean="0"/>
              <a:t>		&lt;input type="text" name="your_name" size="50" /&gt; </a:t>
            </a:r>
          </a:p>
          <a:p>
            <a:r>
              <a:rPr lang="en-US" smtClean="0"/>
              <a:t>	&lt;p&gt; Talk about yourself here:&lt;br /&gt; </a:t>
            </a:r>
          </a:p>
          <a:p>
            <a:r>
              <a:rPr lang="en-US" smtClean="0"/>
              <a:t>		&lt;textarea name="comments" id="comments" align="left" rows="5" cols="50"&gt;I was born... &lt;/textarea&gt; </a:t>
            </a:r>
          </a:p>
          <a:p>
            <a:r>
              <a:rPr lang="en-US" smtClean="0"/>
              <a:t>	&lt;/p&gt;</a:t>
            </a:r>
          </a:p>
          <a:p>
            <a:r>
              <a:rPr lang="en-US" smtClean="0"/>
              <a:t>	&lt;p&gt;Choose your food: </a:t>
            </a:r>
          </a:p>
          <a:p>
            <a:r>
              <a:rPr lang="en-US" smtClean="0"/>
              <a:t>	&lt;strong&gt; </a:t>
            </a:r>
          </a:p>
          <a:p>
            <a:r>
              <a:rPr lang="en-US" smtClean="0"/>
              <a:t>		&lt;input type="radio" name="choice" id="choice1" value="burger"/&gt;Hamburger </a:t>
            </a:r>
          </a:p>
          <a:p>
            <a:r>
              <a:rPr lang="en-US" smtClean="0"/>
              <a:t>		&lt;input type="radio" name="choice" id="choice2" value="fish"/&gt;Fish </a:t>
            </a:r>
          </a:p>
          <a:p>
            <a:r>
              <a:rPr lang="en-US" smtClean="0"/>
              <a:t>		&lt;input type="radio" name="choice" id="choice3" value="steak"/&gt;Steak </a:t>
            </a:r>
          </a:p>
          <a:p>
            <a:r>
              <a:rPr lang="en-US" smtClean="0"/>
              <a:t>		&lt;input type="radio" name="choice" id="choice4" value="yogurt"/&gt;Yogurt </a:t>
            </a:r>
          </a:p>
          <a:p>
            <a:r>
              <a:rPr lang="en-US" smtClean="0"/>
              <a:t>	&lt;/p&gt; </a:t>
            </a:r>
          </a:p>
          <a:p>
            <a:r>
              <a:rPr lang="en-US" smtClean="0"/>
              <a:t>	&lt;p&gt;Choose a work place:&lt;br /&gt; </a:t>
            </a:r>
          </a:p>
          <a:p>
            <a:r>
              <a:rPr lang="en-US" smtClean="0"/>
              <a:t>		&lt;input type="checkbox" name="place" id="place1" value="LA"/&gt;Los Angeles&lt;br /&gt; </a:t>
            </a:r>
          </a:p>
          <a:p>
            <a:r>
              <a:rPr lang="en-US" smtClean="0"/>
              <a:t>		&lt;input type="checkbox" name="place" id="place2" value="SJ"/&gt;San Jose&lt;br /&gt; </a:t>
            </a:r>
          </a:p>
          <a:p>
            <a:r>
              <a:rPr lang="en-US" smtClean="0"/>
              <a:t>		&lt;input type="checkbox" name="place" id="place3" value="SF" checked /&gt;San Francisco </a:t>
            </a:r>
          </a:p>
          <a:p>
            <a:r>
              <a:rPr lang="en-US" smtClean="0"/>
              <a:t>	&lt;/p&gt; </a:t>
            </a:r>
          </a:p>
          <a:p>
            <a:r>
              <a:rPr lang="en-US" smtClean="0"/>
              <a:t>	&lt;p&gt;&lt;b&gt;Choose a vacation spot:&lt;/b&gt;&lt;br /&gt; </a:t>
            </a:r>
          </a:p>
          <a:p>
            <a:r>
              <a:rPr lang="en-US" smtClean="0"/>
              <a:t>		&lt;select multiple name="location" id="location"&gt; </a:t>
            </a:r>
          </a:p>
          <a:p>
            <a:r>
              <a:rPr lang="en-US" smtClean="0"/>
              <a:t>			&lt;option selected value="hawaii"&gt; Hawaii &lt;/option&gt; </a:t>
            </a:r>
          </a:p>
          <a:p>
            <a:r>
              <a:rPr lang="en-US" smtClean="0"/>
              <a:t>			&lt;option value="bali"&gt;Bali &lt;/option&gt; </a:t>
            </a:r>
          </a:p>
          <a:p>
            <a:r>
              <a:rPr lang="en-US" smtClean="0"/>
              <a:t>			&lt;option value="maine"&gt;Maine &lt;/option&gt; </a:t>
            </a:r>
          </a:p>
          <a:p>
            <a:r>
              <a:rPr lang="en-US" smtClean="0"/>
              <a:t>			&lt;option value="paris"&gt;Paris &lt;/option&gt; </a:t>
            </a:r>
          </a:p>
          <a:p>
            <a:r>
              <a:rPr lang="en-US" smtClean="0"/>
              <a:t>		&lt;/select&gt; </a:t>
            </a:r>
          </a:p>
          <a:p>
            <a:r>
              <a:rPr lang="en-US" smtClean="0"/>
              <a:t>	&lt;/p&gt; </a:t>
            </a:r>
          </a:p>
          <a:p>
            <a:r>
              <a:rPr lang="en-US" smtClean="0"/>
              <a:t>	&lt;p&gt;</a:t>
            </a:r>
          </a:p>
          <a:p>
            <a:r>
              <a:rPr lang="en-US" smtClean="0"/>
              <a:t>	&lt;/fieldset&gt;</a:t>
            </a:r>
          </a:p>
          <a:p>
            <a:r>
              <a:rPr lang="en-US" smtClean="0"/>
              <a:t>	&lt;/p&gt; </a:t>
            </a:r>
          </a:p>
          <a:p>
            <a:r>
              <a:rPr lang="en-US" smtClean="0"/>
              <a:t>		&lt;input type="submit" value="Submit"/&gt; </a:t>
            </a:r>
          </a:p>
          <a:p>
            <a:r>
              <a:rPr lang="en-US" smtClean="0"/>
              <a:t>		&lt;input type="reset" value="Clear"/&gt; </a:t>
            </a:r>
          </a:p>
          <a:p>
            <a:r>
              <a:rPr lang="en-US" smtClean="0"/>
              <a:t>	&lt;/strong&gt; </a:t>
            </a:r>
          </a:p>
          <a:p>
            <a:r>
              <a:rPr lang="en-US" smtClean="0"/>
              <a:t>&lt;/form&gt; </a:t>
            </a:r>
          </a:p>
          <a:p>
            <a:r>
              <a:rPr lang="en-US" smtClean="0"/>
              <a:t>&lt;/big&gt; </a:t>
            </a:r>
          </a:p>
          <a:p>
            <a:r>
              <a:rPr lang="en-US" smtClean="0"/>
              <a:t>&lt;a href="#" onClick="myForm.submit();" /&gt; Click here to submit this form&lt;/a&gt; </a:t>
            </a:r>
          </a:p>
          <a:p>
            <a:r>
              <a:rPr lang="en-US" smtClean="0"/>
              <a:t>&lt;p&gt;</a:t>
            </a:r>
          </a:p>
          <a:p>
            <a:r>
              <a:rPr lang="en-US" smtClean="0"/>
              <a:t>&lt;a href="#" onClick="myForm.reset();" /&gt; Click here to reset this form&lt;/a&gt;</a:t>
            </a:r>
          </a:p>
          <a:p>
            <a:endParaRPr lang="en-US"/>
          </a:p>
        </p:txBody>
      </p:sp>
      <p:sp>
        <p:nvSpPr>
          <p:cNvPr id="4" name="Slide Number Placeholder 3"/>
          <p:cNvSpPr>
            <a:spLocks noGrp="1"/>
          </p:cNvSpPr>
          <p:nvPr>
            <p:ph type="sldNum" sz="quarter" idx="10"/>
          </p:nvPr>
        </p:nvSpPr>
        <p:spPr/>
        <p:txBody>
          <a:bodyPr/>
          <a:lstStyle/>
          <a:p>
            <a:fld id="{8266FDF2-EF07-4E00-83E2-D4B14D34DC00}" type="slidenum">
              <a:rPr lang="en-US" smtClean="0"/>
              <a:t>7</a:t>
            </a:fld>
            <a:endParaRPr lang="en-US"/>
          </a:p>
        </p:txBody>
      </p:sp>
    </p:spTree>
    <p:extLst>
      <p:ext uri="{BB962C8B-B14F-4D97-AF65-F5344CB8AC3E}">
        <p14:creationId xmlns:p14="http://schemas.microsoft.com/office/powerpoint/2010/main" val="3214233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&lt;script type="text/</a:t>
            </a:r>
            <a:r>
              <a:rPr lang="en-US" dirty="0" err="1" smtClean="0"/>
              <a:t>javascript</a:t>
            </a:r>
            <a:r>
              <a:rPr lang="en-US" dirty="0" smtClean="0"/>
              <a:t>"&gt; </a:t>
            </a:r>
          </a:p>
          <a:p>
            <a:r>
              <a:rPr lang="en-US" dirty="0" smtClean="0"/>
              <a:t>function check(f){ </a:t>
            </a:r>
          </a:p>
          <a:p>
            <a:r>
              <a:rPr lang="en-US" dirty="0" smtClean="0"/>
              <a:t>	</a:t>
            </a:r>
            <a:r>
              <a:rPr lang="en-US" dirty="0" err="1" smtClean="0"/>
              <a:t>var</a:t>
            </a:r>
            <a:r>
              <a:rPr lang="en-US" dirty="0" smtClean="0"/>
              <a:t> </a:t>
            </a:r>
            <a:r>
              <a:rPr lang="en-US" dirty="0" err="1" smtClean="0"/>
              <a:t>str</a:t>
            </a:r>
            <a:r>
              <a:rPr lang="en-US" dirty="0" smtClean="0"/>
              <a:t>=""; </a:t>
            </a:r>
          </a:p>
          <a:p>
            <a:r>
              <a:rPr lang="en-US" dirty="0" smtClean="0"/>
              <a:t>		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 &lt; </a:t>
            </a:r>
            <a:r>
              <a:rPr lang="en-US" dirty="0" err="1" smtClean="0"/>
              <a:t>f.topping.length;i</a:t>
            </a:r>
            <a:r>
              <a:rPr lang="en-US" dirty="0" smtClean="0"/>
              <a:t>++){ </a:t>
            </a:r>
          </a:p>
          <a:p>
            <a:r>
              <a:rPr lang="en-US" dirty="0" smtClean="0"/>
              <a:t>			if(</a:t>
            </a:r>
            <a:r>
              <a:rPr lang="en-US" dirty="0" err="1" smtClean="0"/>
              <a:t>f.topping</a:t>
            </a:r>
            <a:r>
              <a:rPr lang="en-US" dirty="0" smtClean="0"/>
              <a:t>[</a:t>
            </a:r>
            <a:r>
              <a:rPr lang="en-US" dirty="0" err="1" smtClean="0"/>
              <a:t>i</a:t>
            </a:r>
            <a:r>
              <a:rPr lang="en-US" dirty="0" smtClean="0"/>
              <a:t>].checked){ </a:t>
            </a:r>
          </a:p>
          <a:p>
            <a:r>
              <a:rPr lang="en-US" dirty="0" smtClean="0"/>
              <a:t>	</a:t>
            </a:r>
            <a:r>
              <a:rPr lang="en-US" dirty="0" err="1" smtClean="0"/>
              <a:t>str</a:t>
            </a:r>
            <a:r>
              <a:rPr lang="en-US" dirty="0" smtClean="0"/>
              <a:t> =</a:t>
            </a:r>
            <a:r>
              <a:rPr lang="en-US" dirty="0" err="1" smtClean="0"/>
              <a:t>str</a:t>
            </a:r>
            <a:r>
              <a:rPr lang="en-US" dirty="0" smtClean="0"/>
              <a:t> +</a:t>
            </a:r>
            <a:r>
              <a:rPr lang="en-US" dirty="0" err="1" smtClean="0"/>
              <a:t>f.topping</a:t>
            </a:r>
            <a:r>
              <a:rPr lang="en-US" dirty="0" smtClean="0"/>
              <a:t>[</a:t>
            </a:r>
            <a:r>
              <a:rPr lang="en-US" dirty="0" err="1" smtClean="0"/>
              <a:t>i</a:t>
            </a:r>
            <a:r>
              <a:rPr lang="en-US" dirty="0" smtClean="0"/>
              <a:t>].value + "\n"; </a:t>
            </a:r>
          </a:p>
          <a:p>
            <a:r>
              <a:rPr lang="en-US" dirty="0" smtClean="0"/>
              <a:t>	} </a:t>
            </a:r>
          </a:p>
          <a:p>
            <a:r>
              <a:rPr lang="en-US" dirty="0" smtClean="0"/>
              <a:t>	}</a:t>
            </a:r>
          </a:p>
          <a:p>
            <a:r>
              <a:rPr lang="en-US" dirty="0" smtClean="0"/>
              <a:t>	</a:t>
            </a:r>
            <a:r>
              <a:rPr lang="en-US" dirty="0" err="1" smtClean="0"/>
              <a:t>f.order.value</a:t>
            </a:r>
            <a:r>
              <a:rPr lang="en-US" dirty="0" smtClean="0"/>
              <a:t>=</a:t>
            </a:r>
            <a:r>
              <a:rPr lang="en-US" dirty="0" err="1" smtClean="0"/>
              <a:t>str</a:t>
            </a:r>
            <a:r>
              <a:rPr lang="en-US" dirty="0" smtClean="0"/>
              <a:t>; // Put </a:t>
            </a:r>
            <a:r>
              <a:rPr lang="en-US" dirty="0" err="1" smtClean="0"/>
              <a:t>str</a:t>
            </a:r>
            <a:r>
              <a:rPr lang="en-US" dirty="0" smtClean="0"/>
              <a:t> value into the text area </a:t>
            </a:r>
          </a:p>
          <a:p>
            <a:r>
              <a:rPr lang="en-US" dirty="0" smtClean="0"/>
              <a:t>	} </a:t>
            </a:r>
          </a:p>
          <a:p>
            <a:r>
              <a:rPr lang="en-US" dirty="0" smtClean="0"/>
              <a:t>function OK(</a:t>
            </a:r>
            <a:r>
              <a:rPr lang="en-US" dirty="0" err="1" smtClean="0"/>
              <a:t>myForm</a:t>
            </a:r>
            <a:r>
              <a:rPr lang="en-US" dirty="0" smtClean="0"/>
              <a:t>){ </a:t>
            </a:r>
          </a:p>
          <a:p>
            <a:r>
              <a:rPr lang="en-US" dirty="0" smtClean="0"/>
              <a:t>	</a:t>
            </a:r>
            <a:r>
              <a:rPr lang="en-US" dirty="0" err="1" smtClean="0"/>
              <a:t>var</a:t>
            </a:r>
            <a:r>
              <a:rPr lang="en-US" dirty="0" smtClean="0"/>
              <a:t> result= confirm("Are you sure you are ready to order? "); </a:t>
            </a:r>
          </a:p>
          <a:p>
            <a:r>
              <a:rPr lang="en-US" dirty="0" smtClean="0"/>
              <a:t>		if(result == true){ </a:t>
            </a:r>
          </a:p>
          <a:p>
            <a:r>
              <a:rPr lang="en-US" dirty="0" smtClean="0"/>
              <a:t>			</a:t>
            </a:r>
            <a:r>
              <a:rPr lang="en-US" dirty="0" err="1" smtClean="0"/>
              <a:t>document.myForm.submit</a:t>
            </a:r>
            <a:r>
              <a:rPr lang="en-US" dirty="0" smtClean="0"/>
              <a:t>(); </a:t>
            </a:r>
          </a:p>
          <a:p>
            <a:r>
              <a:rPr lang="en-US" dirty="0" smtClean="0"/>
              <a:t>			} </a:t>
            </a:r>
          </a:p>
          <a:p>
            <a:r>
              <a:rPr lang="en-US" dirty="0" smtClean="0"/>
              <a:t>			else { return false;</a:t>
            </a:r>
          </a:p>
          <a:p>
            <a:r>
              <a:rPr lang="en-US" dirty="0" smtClean="0"/>
              <a:t>			} </a:t>
            </a:r>
          </a:p>
          <a:p>
            <a:r>
              <a:rPr lang="en-US" dirty="0" smtClean="0"/>
              <a:t>	} </a:t>
            </a:r>
          </a:p>
          <a:p>
            <a:r>
              <a:rPr lang="en-US" dirty="0" smtClean="0"/>
              <a:t>	&lt;/script&gt; </a:t>
            </a:r>
          </a:p>
          <a:p>
            <a:r>
              <a:rPr lang="en-US" dirty="0" smtClean="0"/>
              <a:t>	&lt;/head&gt; </a:t>
            </a:r>
          </a:p>
          <a:p>
            <a:r>
              <a:rPr lang="en-US" dirty="0" smtClean="0"/>
              <a:t>&lt;body </a:t>
            </a:r>
            <a:r>
              <a:rPr lang="en-US" dirty="0" err="1" smtClean="0"/>
              <a:t>bgColor</a:t>
            </a:r>
            <a:r>
              <a:rPr lang="en-US" dirty="0" smtClean="0"/>
              <a:t>="#CCFF33"&gt; </a:t>
            </a:r>
          </a:p>
          <a:p>
            <a:r>
              <a:rPr lang="en-US" dirty="0" smtClean="0"/>
              <a:t>&lt;font face="</a:t>
            </a:r>
            <a:r>
              <a:rPr lang="en-US" dirty="0" err="1" smtClean="0"/>
              <a:t>verdana</a:t>
            </a:r>
            <a:r>
              <a:rPr lang="en-US" dirty="0" smtClean="0"/>
              <a:t>"&gt; </a:t>
            </a:r>
          </a:p>
          <a:p>
            <a:r>
              <a:rPr lang="en-US" dirty="0" smtClean="0"/>
              <a:t>&lt;table border="2"&gt; </a:t>
            </a:r>
          </a:p>
          <a:p>
            <a:r>
              <a:rPr lang="en-US" dirty="0" smtClean="0"/>
              <a:t>	&lt;</a:t>
            </a:r>
            <a:r>
              <a:rPr lang="en-US" dirty="0" err="1" smtClean="0"/>
              <a:t>tr</a:t>
            </a:r>
            <a:r>
              <a:rPr lang="en-US" dirty="0" smtClean="0"/>
              <a:t>&gt;</a:t>
            </a:r>
          </a:p>
          <a:p>
            <a:r>
              <a:rPr lang="en-US" dirty="0" smtClean="0"/>
              <a:t>		&lt;td&gt;&lt;b&gt;Checkboxes&lt;/b&gt;&lt;/td&gt;</a:t>
            </a:r>
          </a:p>
          <a:p>
            <a:r>
              <a:rPr lang="en-US" dirty="0" smtClean="0"/>
              <a:t>	&lt;/</a:t>
            </a:r>
            <a:r>
              <a:rPr lang="en-US" dirty="0" err="1" smtClean="0"/>
              <a:t>tr</a:t>
            </a:r>
            <a:r>
              <a:rPr lang="en-US" dirty="0" smtClean="0"/>
              <a:t>&gt; </a:t>
            </a:r>
          </a:p>
          <a:p>
            <a:r>
              <a:rPr lang="en-US" dirty="0" smtClean="0"/>
              <a:t>&lt;/table&gt;</a:t>
            </a:r>
          </a:p>
          <a:p>
            <a:r>
              <a:rPr lang="en-US" dirty="0" smtClean="0"/>
              <a:t>&lt;strong&gt; </a:t>
            </a:r>
          </a:p>
          <a:p>
            <a:r>
              <a:rPr lang="en-US" dirty="0" smtClean="0"/>
              <a:t>&lt;form name="</a:t>
            </a:r>
            <a:r>
              <a:rPr lang="en-US" dirty="0" err="1" smtClean="0"/>
              <a:t>formchbox</a:t>
            </a:r>
            <a:r>
              <a:rPr lang="en-US" dirty="0" smtClean="0"/>
              <a:t>" method="post" action="http://localhost/pizza.php"&gt; Pick your pizza toppings:&lt;p&gt;&lt;/p&gt; </a:t>
            </a:r>
          </a:p>
          <a:p>
            <a:r>
              <a:rPr lang="en-US" dirty="0" smtClean="0"/>
              <a:t>	&lt;input type="checkbox" name="topping" value="tomatoes" /&gt;Tomatoes &lt;</a:t>
            </a:r>
            <a:r>
              <a:rPr lang="en-US" dirty="0" err="1" smtClean="0"/>
              <a:t>br</a:t>
            </a:r>
            <a:r>
              <a:rPr lang="en-US" dirty="0" smtClean="0"/>
              <a:t> /&gt; </a:t>
            </a:r>
          </a:p>
          <a:p>
            <a:r>
              <a:rPr lang="en-US" dirty="0" smtClean="0"/>
              <a:t>	&lt;input type="checkbox" name="topping" value="salami" /&gt;Salami &lt;</a:t>
            </a:r>
            <a:r>
              <a:rPr lang="en-US" dirty="0" err="1" smtClean="0"/>
              <a:t>br</a:t>
            </a:r>
            <a:r>
              <a:rPr lang="en-US" dirty="0" smtClean="0"/>
              <a:t> /&gt; </a:t>
            </a:r>
          </a:p>
          <a:p>
            <a:r>
              <a:rPr lang="en-US" dirty="0" smtClean="0"/>
              <a:t>	&lt;input type=checkbox name="topping" value="pineapple" /&gt;Pineapple &lt;</a:t>
            </a:r>
            <a:r>
              <a:rPr lang="en-US" dirty="0" err="1" smtClean="0"/>
              <a:t>br</a:t>
            </a:r>
            <a:r>
              <a:rPr lang="en-US" dirty="0" smtClean="0"/>
              <a:t> /&gt; </a:t>
            </a:r>
          </a:p>
          <a:p>
            <a:r>
              <a:rPr lang="en-US" dirty="0" smtClean="0"/>
              <a:t>	&lt;input type=checkbox name="topping" value="Canadian bacon" /&gt;Canadian bacon &lt;</a:t>
            </a:r>
            <a:r>
              <a:rPr lang="en-US" dirty="0" err="1" smtClean="0"/>
              <a:t>br</a:t>
            </a:r>
            <a:r>
              <a:rPr lang="en-US" dirty="0" smtClean="0"/>
              <a:t> /&gt; </a:t>
            </a:r>
          </a:p>
          <a:p>
            <a:r>
              <a:rPr lang="en-US" dirty="0" smtClean="0"/>
              <a:t>	&lt;input type=checkbox name="topping" value="anchovies" /&gt;Anchovies &lt;</a:t>
            </a:r>
            <a:r>
              <a:rPr lang="en-US" dirty="0" err="1" smtClean="0"/>
              <a:t>br</a:t>
            </a:r>
            <a:r>
              <a:rPr lang="en-US" dirty="0" smtClean="0"/>
              <a:t> /&gt; </a:t>
            </a:r>
          </a:p>
          <a:p>
            <a:r>
              <a:rPr lang="en-US" dirty="0" smtClean="0"/>
              <a:t>	&lt;input type=checkbox name="topping" value="extra cheese" /&gt;Extra Cheese &lt;</a:t>
            </a:r>
            <a:r>
              <a:rPr lang="en-US" dirty="0" err="1" smtClean="0"/>
              <a:t>br</a:t>
            </a:r>
            <a:r>
              <a:rPr lang="en-US" dirty="0" smtClean="0"/>
              <a:t> /&gt; </a:t>
            </a:r>
          </a:p>
          <a:p>
            <a:r>
              <a:rPr lang="en-US" dirty="0" smtClean="0"/>
              <a:t>&lt;p&gt;&lt;small&gt; Pizza Toppings &lt;</a:t>
            </a:r>
            <a:r>
              <a:rPr lang="en-US" dirty="0" err="1" smtClean="0"/>
              <a:t>br</a:t>
            </a:r>
            <a:r>
              <a:rPr lang="en-US" dirty="0" smtClean="0"/>
              <a:t> /&gt; </a:t>
            </a:r>
          </a:p>
          <a:p>
            <a:r>
              <a:rPr lang="en-US" dirty="0" smtClean="0"/>
              <a:t>	&lt;</a:t>
            </a:r>
            <a:r>
              <a:rPr lang="en-US" dirty="0" err="1" smtClean="0"/>
              <a:t>textarea</a:t>
            </a:r>
            <a:r>
              <a:rPr lang="en-US" dirty="0" smtClean="0"/>
              <a:t> name="order" rows=6 cols=35 </a:t>
            </a:r>
            <a:r>
              <a:rPr lang="en-US" dirty="0" err="1" smtClean="0"/>
              <a:t>onFocus</a:t>
            </a:r>
            <a:r>
              <a:rPr lang="en-US" dirty="0" smtClean="0"/>
              <a:t>="check(</a:t>
            </a:r>
            <a:r>
              <a:rPr lang="en-US" dirty="0" err="1" smtClean="0"/>
              <a:t>this.form</a:t>
            </a:r>
            <a:r>
              <a:rPr lang="en-US" dirty="0" smtClean="0"/>
              <a:t>);"&gt; Click here to check your order!! &lt;/</a:t>
            </a:r>
            <a:r>
              <a:rPr lang="en-US" dirty="0" err="1" smtClean="0"/>
              <a:t>textarea</a:t>
            </a:r>
            <a:r>
              <a:rPr lang="en-US" dirty="0" smtClean="0"/>
              <a:t>&gt; </a:t>
            </a:r>
          </a:p>
          <a:p>
            <a:r>
              <a:rPr lang="en-US" dirty="0" smtClean="0"/>
              <a:t>	</a:t>
            </a:r>
            <a:r>
              <a:rPr lang="en-US" dirty="0" smtClean="0"/>
              <a:t>&lt;</a:t>
            </a:r>
            <a:r>
              <a:rPr lang="en-US" dirty="0" err="1" smtClean="0"/>
              <a:t>br</a:t>
            </a:r>
            <a:r>
              <a:rPr lang="en-US" dirty="0" smtClean="0"/>
              <a:t> /&gt; </a:t>
            </a:r>
          </a:p>
          <a:p>
            <a:r>
              <a:rPr lang="en-US" dirty="0" smtClean="0"/>
              <a:t>		&lt;input type=submit value="Order pizza" </a:t>
            </a:r>
            <a:r>
              <a:rPr lang="en-US" dirty="0" err="1" smtClean="0"/>
              <a:t>onClick</a:t>
            </a:r>
            <a:r>
              <a:rPr lang="en-US" dirty="0" smtClean="0"/>
              <a:t>="OK(</a:t>
            </a:r>
            <a:r>
              <a:rPr lang="en-US" dirty="0" err="1" smtClean="0"/>
              <a:t>this.form</a:t>
            </a:r>
            <a:r>
              <a:rPr lang="en-US" dirty="0" smtClean="0"/>
              <a:t>);" /&gt; &lt;</a:t>
            </a:r>
            <a:r>
              <a:rPr lang="en-US" dirty="0" err="1" smtClean="0"/>
              <a:t>br</a:t>
            </a:r>
            <a:r>
              <a:rPr lang="en-US" dirty="0" smtClean="0"/>
              <a:t> /&gt; </a:t>
            </a:r>
          </a:p>
          <a:p>
            <a:r>
              <a:rPr lang="en-US" dirty="0" smtClean="0"/>
              <a:t>		&lt;input type=reset value="Clear the form" /&gt; </a:t>
            </a:r>
          </a:p>
          <a:p>
            <a:r>
              <a:rPr lang="en-US" dirty="0" smtClean="0"/>
              <a:t>		&lt;/small&gt; </a:t>
            </a:r>
          </a:p>
          <a:p>
            <a:r>
              <a:rPr lang="en-US" dirty="0" smtClean="0"/>
              <a:t>&lt;/form&gt;</a:t>
            </a:r>
          </a:p>
          <a:p>
            <a:r>
              <a:rPr lang="en-US" dirty="0" smtClean="0"/>
              <a:t>&lt;/strong&gt;</a:t>
            </a:r>
          </a:p>
          <a:p>
            <a:r>
              <a:rPr lang="en-US" dirty="0" smtClean="0"/>
              <a:t>&lt;/font&gt; </a:t>
            </a:r>
            <a:endParaRPr lang="en-US" dirty="0"/>
          </a:p>
        </p:txBody>
      </p:sp>
      <p:sp>
        <p:nvSpPr>
          <p:cNvPr id="4" name="Slide Number Placeholder 3"/>
          <p:cNvSpPr>
            <a:spLocks noGrp="1"/>
          </p:cNvSpPr>
          <p:nvPr>
            <p:ph type="sldNum" sz="quarter" idx="10"/>
          </p:nvPr>
        </p:nvSpPr>
        <p:spPr/>
        <p:txBody>
          <a:bodyPr/>
          <a:lstStyle/>
          <a:p>
            <a:fld id="{8266FDF2-EF07-4E00-83E2-D4B14D34DC00}" type="slidenum">
              <a:rPr lang="en-US" smtClean="0"/>
              <a:t>18</a:t>
            </a:fld>
            <a:endParaRPr lang="en-US"/>
          </a:p>
        </p:txBody>
      </p:sp>
    </p:spTree>
    <p:extLst>
      <p:ext uri="{BB962C8B-B14F-4D97-AF65-F5344CB8AC3E}">
        <p14:creationId xmlns:p14="http://schemas.microsoft.com/office/powerpoint/2010/main" val="303786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8266FDF2-EF07-4E00-83E2-D4B14D34DC00}" type="slidenum">
              <a:rPr lang="en-US" smtClean="0"/>
              <a:t>19</a:t>
            </a:fld>
            <a:endParaRPr lang="en-US"/>
          </a:p>
        </p:txBody>
      </p:sp>
    </p:spTree>
    <p:extLst>
      <p:ext uri="{BB962C8B-B14F-4D97-AF65-F5344CB8AC3E}">
        <p14:creationId xmlns:p14="http://schemas.microsoft.com/office/powerpoint/2010/main" val="412641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&lt;html&gt; &lt;head&gt;&lt;title&gt;Radio Buttons&lt;/title&gt; </a:t>
            </a:r>
          </a:p>
          <a:p>
            <a:r>
              <a:rPr lang="en-US" smtClean="0"/>
              <a:t>&lt;script type="text/javascript"&gt; </a:t>
            </a:r>
          </a:p>
          <a:p>
            <a:r>
              <a:rPr lang="en-US" smtClean="0"/>
              <a:t>1 function changeBg(f){ </a:t>
            </a:r>
          </a:p>
          <a:p>
            <a:r>
              <a:rPr lang="en-US" smtClean="0"/>
              <a:t>2 	for (var i = 0; i &lt; f.color.length;i++){ </a:t>
            </a:r>
          </a:p>
          <a:p>
            <a:r>
              <a:rPr lang="en-US" smtClean="0"/>
              <a:t>3 		if(f.color[i].checked){ </a:t>
            </a:r>
          </a:p>
          <a:p>
            <a:r>
              <a:rPr lang="en-US" smtClean="0"/>
              <a:t>4 	document.bgColor= f.color[i].value; </a:t>
            </a:r>
          </a:p>
          <a:p>
            <a:r>
              <a:rPr lang="en-US" smtClean="0"/>
              <a:t>	} </a:t>
            </a:r>
          </a:p>
          <a:p>
            <a:r>
              <a:rPr lang="en-US" baseline="0" smtClean="0"/>
              <a:t>         </a:t>
            </a:r>
            <a:r>
              <a:rPr lang="en-US" smtClean="0"/>
              <a:t>} </a:t>
            </a:r>
          </a:p>
          <a:p>
            <a:r>
              <a:rPr lang="en-US" smtClean="0"/>
              <a:t>} </a:t>
            </a:r>
          </a:p>
          <a:p>
            <a:r>
              <a:rPr lang="en-US" smtClean="0"/>
              <a:t>&lt;/script&gt; &lt;/head&gt; </a:t>
            </a:r>
          </a:p>
          <a:p>
            <a:r>
              <a:rPr lang="en-US" smtClean="0"/>
              <a:t>&lt;body bgcolor="#CCFFFF"&gt; </a:t>
            </a:r>
          </a:p>
          <a:p>
            <a:r>
              <a:rPr lang="en-US" smtClean="0"/>
              <a:t>&lt;font face="arial"&gt;&lt;b&gt; </a:t>
            </a:r>
          </a:p>
          <a:p>
            <a:r>
              <a:rPr lang="en-US" smtClean="0"/>
              <a:t>5   &lt;form name="formradio"&gt; Pick a background color:&lt;p&gt; </a:t>
            </a:r>
          </a:p>
          <a:p>
            <a:r>
              <a:rPr lang="en-US" smtClean="0"/>
              <a:t>6 	&lt;input type=radio name="color" value="#0099CC" /&gt;dark cyan&lt;br /&gt; </a:t>
            </a:r>
          </a:p>
          <a:p>
            <a:r>
              <a:rPr lang="en-US" smtClean="0"/>
              <a:t>	&lt;input type=radio name="color" value="#339966" /&gt;teal&lt;br /&gt; </a:t>
            </a:r>
          </a:p>
          <a:p>
            <a:r>
              <a:rPr lang="en-US" smtClean="0"/>
              <a:t>	&lt;input type=radio name="color" value="#FF00FF" /&gt;magenta&lt;br /&gt; </a:t>
            </a:r>
          </a:p>
          <a:p>
            <a:r>
              <a:rPr lang="en-US" smtClean="0"/>
              <a:t>	&lt;input type=radio name="color" value="#FFFF66" /&gt;light yellow&lt;br /&gt; </a:t>
            </a:r>
          </a:p>
          <a:p>
            <a:r>
              <a:rPr lang="en-US" smtClean="0"/>
              <a:t>	&lt;input type=radio name="color" value="#FF9933" /&gt;light orange&lt;br /&gt; </a:t>
            </a:r>
          </a:p>
          <a:p>
            <a:r>
              <a:rPr lang="en-US" smtClean="0"/>
              <a:t>&lt;p&gt; </a:t>
            </a:r>
          </a:p>
          <a:p>
            <a:r>
              <a:rPr lang="en-US" smtClean="0"/>
              <a:t>	&lt;input type=button </a:t>
            </a:r>
          </a:p>
          <a:p>
            <a:r>
              <a:rPr lang="en-US" smtClean="0"/>
              <a:t>7 	value="Click for Color" onClick="changeBg(this.form);" /&gt; </a:t>
            </a:r>
          </a:p>
          <a:p>
            <a:r>
              <a:rPr lang="en-US" smtClean="0"/>
              <a:t>	&lt;input type="reset" /&gt; </a:t>
            </a:r>
          </a:p>
          <a:p>
            <a:r>
              <a:rPr lang="en-US" smtClean="0"/>
              <a:t>&lt;/form&gt; </a:t>
            </a:r>
          </a:p>
          <a:p>
            <a:r>
              <a:rPr lang="en-US" smtClean="0"/>
              <a:t>&lt;/font&gt; </a:t>
            </a:r>
          </a:p>
          <a:p>
            <a:r>
              <a:rPr lang="en-US" smtClean="0"/>
              <a:t>&lt;/body&gt; </a:t>
            </a:r>
          </a:p>
          <a:p>
            <a:r>
              <a:rPr lang="en-US" smtClean="0"/>
              <a:t>&lt;/html&gt; </a:t>
            </a:r>
            <a:endParaRPr lang="en-US"/>
          </a:p>
        </p:txBody>
      </p:sp>
      <p:sp>
        <p:nvSpPr>
          <p:cNvPr id="4" name="Slide Number Placeholder 3"/>
          <p:cNvSpPr>
            <a:spLocks noGrp="1"/>
          </p:cNvSpPr>
          <p:nvPr>
            <p:ph type="sldNum" sz="quarter" idx="10"/>
          </p:nvPr>
        </p:nvSpPr>
        <p:spPr/>
        <p:txBody>
          <a:bodyPr/>
          <a:lstStyle/>
          <a:p>
            <a:fld id="{8266FDF2-EF07-4E00-83E2-D4B14D34DC00}" type="slidenum">
              <a:rPr lang="en-US" smtClean="0"/>
              <a:t>25</a:t>
            </a:fld>
            <a:endParaRPr lang="en-US"/>
          </a:p>
        </p:txBody>
      </p:sp>
    </p:spTree>
    <p:extLst>
      <p:ext uri="{BB962C8B-B14F-4D97-AF65-F5344CB8AC3E}">
        <p14:creationId xmlns:p14="http://schemas.microsoft.com/office/powerpoint/2010/main" val="9776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43665F4F-536C-4750-80D9-D0CA6C08075A}" type="slidenum">
              <a:rPr lang="ru-RU"/>
              <a:pPr>
                <a:defRPr/>
              </a:pPr>
              <a:t>‹#›</a:t>
            </a:fld>
            <a:endParaRPr lang="ru-RU"/>
          </a:p>
        </p:txBody>
      </p:sp>
    </p:spTree>
    <p:extLst>
      <p:ext uri="{BB962C8B-B14F-4D97-AF65-F5344CB8AC3E}">
        <p14:creationId xmlns:p14="http://schemas.microsoft.com/office/powerpoint/2010/main" val="391737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F2753D92-89CB-49C1-A7FD-99199C825970}" type="slidenum">
              <a:rPr lang="ru-RU"/>
              <a:pPr>
                <a:defRPr/>
              </a:pPr>
              <a:t>‹#›</a:t>
            </a:fld>
            <a:endParaRPr lang="ru-RU"/>
          </a:p>
        </p:txBody>
      </p:sp>
    </p:spTree>
    <p:extLst>
      <p:ext uri="{BB962C8B-B14F-4D97-AF65-F5344CB8AC3E}">
        <p14:creationId xmlns:p14="http://schemas.microsoft.com/office/powerpoint/2010/main" val="278899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24AA9D0F-5DBE-472C-8147-96DEB0DCF787}" type="slidenum">
              <a:rPr lang="ru-RU"/>
              <a:pPr>
                <a:defRPr/>
              </a:pPr>
              <a:t>‹#›</a:t>
            </a:fld>
            <a:endParaRPr lang="ru-RU"/>
          </a:p>
        </p:txBody>
      </p:sp>
    </p:spTree>
    <p:extLst>
      <p:ext uri="{BB962C8B-B14F-4D97-AF65-F5344CB8AC3E}">
        <p14:creationId xmlns:p14="http://schemas.microsoft.com/office/powerpoint/2010/main" val="1899213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E77B2AF3-50A0-40C8-83F3-B81806546536}" type="slidenum">
              <a:rPr lang="ru-RU"/>
              <a:pPr>
                <a:defRPr/>
              </a:pPr>
              <a:t>‹#›</a:t>
            </a:fld>
            <a:endParaRPr lang="ru-RU"/>
          </a:p>
        </p:txBody>
      </p:sp>
    </p:spTree>
    <p:extLst>
      <p:ext uri="{BB962C8B-B14F-4D97-AF65-F5344CB8AC3E}">
        <p14:creationId xmlns:p14="http://schemas.microsoft.com/office/powerpoint/2010/main" val="53760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quarter" idx="2"/>
          </p:nvPr>
        </p:nvSpPr>
        <p:spPr>
          <a:xfrm>
            <a:off x="4648200" y="1600200"/>
            <a:ext cx="4038600" cy="21859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Содержимое 4"/>
          <p:cNvSpPr>
            <a:spLocks noGrp="1"/>
          </p:cNvSpPr>
          <p:nvPr>
            <p:ph sz="quarter" idx="3"/>
          </p:nvPr>
        </p:nvSpPr>
        <p:spPr>
          <a:xfrm>
            <a:off x="4648200" y="3938588"/>
            <a:ext cx="4038600" cy="21875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Rectangle 4"/>
          <p:cNvSpPr>
            <a:spLocks noGrp="1" noChangeArrowheads="1"/>
          </p:cNvSpPr>
          <p:nvPr>
            <p:ph type="dt" sz="half" idx="10"/>
          </p:nvPr>
        </p:nvSpPr>
        <p:spPr>
          <a:ln/>
        </p:spPr>
        <p:txBody>
          <a:bodyPr/>
          <a:lstStyle>
            <a:lvl1pPr>
              <a:defRPr/>
            </a:lvl1pPr>
          </a:lstStyle>
          <a:p>
            <a:pPr>
              <a:defRPr/>
            </a:pPr>
            <a:endParaRPr lang="ru-RU"/>
          </a:p>
        </p:txBody>
      </p:sp>
      <p:sp>
        <p:nvSpPr>
          <p:cNvPr id="7" name="Rectangle 5"/>
          <p:cNvSpPr>
            <a:spLocks noGrp="1" noChangeArrowheads="1"/>
          </p:cNvSpPr>
          <p:nvPr>
            <p:ph type="ftr" sz="quarter" idx="11"/>
          </p:nvPr>
        </p:nvSpPr>
        <p:spPr>
          <a:ln/>
        </p:spPr>
        <p:txBody>
          <a:bodyPr/>
          <a:lstStyle>
            <a:lvl1pPr>
              <a:defRPr/>
            </a:lvl1pPr>
          </a:lstStyle>
          <a:p>
            <a:pPr>
              <a:defRPr/>
            </a:pPr>
            <a:endParaRPr lang="ru-RU"/>
          </a:p>
        </p:txBody>
      </p:sp>
      <p:sp>
        <p:nvSpPr>
          <p:cNvPr id="8" name="Rectangle 6"/>
          <p:cNvSpPr>
            <a:spLocks noGrp="1" noChangeArrowheads="1"/>
          </p:cNvSpPr>
          <p:nvPr>
            <p:ph type="sldNum" sz="quarter" idx="12"/>
          </p:nvPr>
        </p:nvSpPr>
        <p:spPr>
          <a:ln/>
        </p:spPr>
        <p:txBody>
          <a:bodyPr/>
          <a:lstStyle>
            <a:lvl1pPr>
              <a:defRPr/>
            </a:lvl1pPr>
          </a:lstStyle>
          <a:p>
            <a:pPr>
              <a:defRPr/>
            </a:pPr>
            <a:fld id="{F4004E56-9594-40F5-BDA4-6B0FF2082A1F}" type="slidenum">
              <a:rPr lang="ru-RU"/>
              <a:pPr>
                <a:defRPr/>
              </a:pPr>
              <a:t>‹#›</a:t>
            </a:fld>
            <a:endParaRPr lang="ru-RU"/>
          </a:p>
        </p:txBody>
      </p:sp>
    </p:spTree>
    <p:extLst>
      <p:ext uri="{BB962C8B-B14F-4D97-AF65-F5344CB8AC3E}">
        <p14:creationId xmlns:p14="http://schemas.microsoft.com/office/powerpoint/2010/main" val="3457150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457200" y="1600200"/>
            <a:ext cx="8229600" cy="4525963"/>
          </a:xfrm>
        </p:spPr>
        <p:txBody>
          <a:bodyPr/>
          <a:lstStyle/>
          <a:p>
            <a:pPr lvl="0"/>
            <a:endParaRPr lang="ru-RU"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57C13BFC-43BD-43D6-8112-47234FB1996F}" type="slidenum">
              <a:rPr lang="ru-RU"/>
              <a:pPr>
                <a:defRPr/>
              </a:pPr>
              <a:t>‹#›</a:t>
            </a:fld>
            <a:endParaRPr lang="ru-RU"/>
          </a:p>
        </p:txBody>
      </p:sp>
    </p:spTree>
    <p:extLst>
      <p:ext uri="{BB962C8B-B14F-4D97-AF65-F5344CB8AC3E}">
        <p14:creationId xmlns:p14="http://schemas.microsoft.com/office/powerpoint/2010/main" val="350532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DA39955F-3556-42D5-B9BC-AA8C42BF1BD7}" type="slidenum">
              <a:rPr lang="ru-RU"/>
              <a:pPr>
                <a:defRPr/>
              </a:pPr>
              <a:t>‹#›</a:t>
            </a:fld>
            <a:endParaRPr lang="ru-RU"/>
          </a:p>
        </p:txBody>
      </p:sp>
    </p:spTree>
    <p:extLst>
      <p:ext uri="{BB962C8B-B14F-4D97-AF65-F5344CB8AC3E}">
        <p14:creationId xmlns:p14="http://schemas.microsoft.com/office/powerpoint/2010/main" val="291851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F5E9D82B-B692-4880-950D-7904C0DB5851}" type="slidenum">
              <a:rPr lang="ru-RU"/>
              <a:pPr>
                <a:defRPr/>
              </a:pPr>
              <a:t>‹#›</a:t>
            </a:fld>
            <a:endParaRPr lang="ru-RU"/>
          </a:p>
        </p:txBody>
      </p:sp>
    </p:spTree>
    <p:extLst>
      <p:ext uri="{BB962C8B-B14F-4D97-AF65-F5344CB8AC3E}">
        <p14:creationId xmlns:p14="http://schemas.microsoft.com/office/powerpoint/2010/main" val="191152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34F94AB1-0CB2-4FE1-B8DC-4D1E359F35FA}" type="slidenum">
              <a:rPr lang="ru-RU"/>
              <a:pPr>
                <a:defRPr/>
              </a:pPr>
              <a:t>‹#›</a:t>
            </a:fld>
            <a:endParaRPr lang="ru-RU"/>
          </a:p>
        </p:txBody>
      </p:sp>
    </p:spTree>
    <p:extLst>
      <p:ext uri="{BB962C8B-B14F-4D97-AF65-F5344CB8AC3E}">
        <p14:creationId xmlns:p14="http://schemas.microsoft.com/office/powerpoint/2010/main" val="64235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8F9ABD79-484E-4D20-9C18-7D62399C05E1}" type="slidenum">
              <a:rPr lang="ru-RU"/>
              <a:pPr>
                <a:defRPr/>
              </a:pPr>
              <a:t>‹#›</a:t>
            </a:fld>
            <a:endParaRPr lang="ru-RU"/>
          </a:p>
        </p:txBody>
      </p:sp>
    </p:spTree>
    <p:extLst>
      <p:ext uri="{BB962C8B-B14F-4D97-AF65-F5344CB8AC3E}">
        <p14:creationId xmlns:p14="http://schemas.microsoft.com/office/powerpoint/2010/main" val="176981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B2E1F6E5-46F9-4A24-9F5F-01FF3B8BFFDB}" type="slidenum">
              <a:rPr lang="ru-RU"/>
              <a:pPr>
                <a:defRPr/>
              </a:pPr>
              <a:t>‹#›</a:t>
            </a:fld>
            <a:endParaRPr lang="ru-RU"/>
          </a:p>
        </p:txBody>
      </p:sp>
    </p:spTree>
    <p:extLst>
      <p:ext uri="{BB962C8B-B14F-4D97-AF65-F5344CB8AC3E}">
        <p14:creationId xmlns:p14="http://schemas.microsoft.com/office/powerpoint/2010/main" val="575343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92452C99-C669-4AFB-BF8D-27994C4247E5}" type="slidenum">
              <a:rPr lang="ru-RU"/>
              <a:pPr>
                <a:defRPr/>
              </a:pPr>
              <a:t>‹#›</a:t>
            </a:fld>
            <a:endParaRPr lang="ru-RU"/>
          </a:p>
        </p:txBody>
      </p:sp>
    </p:spTree>
    <p:extLst>
      <p:ext uri="{BB962C8B-B14F-4D97-AF65-F5344CB8AC3E}">
        <p14:creationId xmlns:p14="http://schemas.microsoft.com/office/powerpoint/2010/main" val="4239784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40DB0D5B-7347-453E-8D7C-0D268C806D82}" type="slidenum">
              <a:rPr lang="ru-RU"/>
              <a:pPr>
                <a:defRPr/>
              </a:pPr>
              <a:t>‹#›</a:t>
            </a:fld>
            <a:endParaRPr lang="ru-RU"/>
          </a:p>
        </p:txBody>
      </p:sp>
    </p:spTree>
    <p:extLst>
      <p:ext uri="{BB962C8B-B14F-4D97-AF65-F5344CB8AC3E}">
        <p14:creationId xmlns:p14="http://schemas.microsoft.com/office/powerpoint/2010/main" val="398442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DE6CB251-14F9-4390-9170-6BC903CF69E7}" type="slidenum">
              <a:rPr lang="ru-RU"/>
              <a:pPr>
                <a:defRPr/>
              </a:pPr>
              <a:t>‹#›</a:t>
            </a:fld>
            <a:endParaRPr lang="ru-RU"/>
          </a:p>
        </p:txBody>
      </p:sp>
    </p:spTree>
    <p:extLst>
      <p:ext uri="{BB962C8B-B14F-4D97-AF65-F5344CB8AC3E}">
        <p14:creationId xmlns:p14="http://schemas.microsoft.com/office/powerpoint/2010/main" val="1212933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41836245-D346-4CF0-BE42-EBD38E7B5E88}"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Заголовок 1"/>
          <p:cNvSpPr>
            <a:spLocks noGrp="1"/>
          </p:cNvSpPr>
          <p:nvPr>
            <p:ph type="title"/>
          </p:nvPr>
        </p:nvSpPr>
        <p:spPr/>
        <p:txBody>
          <a:bodyPr/>
          <a:lstStyle/>
          <a:p>
            <a:r>
              <a:rPr lang="ru-RU" altLang="ru-RU" b="1" smtClean="0"/>
              <a:t> Работа с формами</a:t>
            </a:r>
            <a:endParaRPr lang="ru-RU" altLang="ru-RU" smtClean="0"/>
          </a:p>
        </p:txBody>
      </p:sp>
      <p:sp>
        <p:nvSpPr>
          <p:cNvPr id="3" name="Объект 2"/>
          <p:cNvSpPr>
            <a:spLocks noGrp="1"/>
          </p:cNvSpPr>
          <p:nvPr>
            <p:ph idx="1"/>
          </p:nvPr>
        </p:nvSpPr>
        <p:spPr>
          <a:xfrm>
            <a:off x="457200" y="1304925"/>
            <a:ext cx="8229600" cy="5148263"/>
          </a:xfrm>
        </p:spPr>
        <p:txBody>
          <a:bodyPr/>
          <a:lstStyle/>
          <a:p>
            <a:pPr marL="0" indent="0">
              <a:buFontTx/>
              <a:buNone/>
              <a:defRPr/>
            </a:pPr>
            <a:r>
              <a:rPr lang="ru-RU" sz="2800" b="1"/>
              <a:t>Иерархия объектов в формах</a:t>
            </a:r>
          </a:p>
          <a:p>
            <a:pPr>
              <a:defRPr/>
            </a:pPr>
            <a:r>
              <a:rPr lang="ru-RU" sz="2800" smtClean="0"/>
              <a:t>При </a:t>
            </a:r>
            <a:r>
              <a:rPr lang="ru-RU" sz="2800"/>
              <a:t>загрузке документа HTML в окно браузера Internet создается объект класса Document. </a:t>
            </a:r>
            <a:endParaRPr lang="ru-RU" sz="2800" smtClean="0"/>
          </a:p>
          <a:p>
            <a:pPr>
              <a:defRPr/>
            </a:pPr>
            <a:r>
              <a:rPr lang="ru-RU" sz="2800" smtClean="0"/>
              <a:t>Если </a:t>
            </a:r>
            <a:r>
              <a:rPr lang="ru-RU" sz="2800"/>
              <a:t>в этом документе определены формы, то они доступны сценариям JavaScript как </a:t>
            </a:r>
            <a:r>
              <a:rPr lang="ru-RU" sz="2800" b="1" i="1"/>
              <a:t>свойства</a:t>
            </a:r>
            <a:r>
              <a:rPr lang="ru-RU" sz="2800"/>
              <a:t> объекта Document.</a:t>
            </a:r>
          </a:p>
          <a:p>
            <a:pPr>
              <a:defRPr/>
            </a:pPr>
            <a:r>
              <a:rPr lang="ru-RU" sz="2800" smtClean="0"/>
              <a:t>Создадим </a:t>
            </a:r>
            <a:r>
              <a:rPr lang="ru-RU" sz="2800"/>
              <a:t>форму, задав для нее имя Sel с помощью параметра NAME оператора &lt;FORM&gt;:</a:t>
            </a:r>
          </a:p>
          <a:p>
            <a:pPr>
              <a:defRPr/>
            </a:pPr>
            <a:endParaRPr lang="ru-RU" sz="2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1008063" y="1425575"/>
          <a:ext cx="6877050" cy="1547814"/>
        </p:xfrm>
        <a:graphic>
          <a:graphicData uri="http://schemas.openxmlformats.org/drawingml/2006/table">
            <a:tbl>
              <a:tblPr/>
              <a:tblGrid>
                <a:gridCol w="1674019"/>
                <a:gridCol w="5203031"/>
              </a:tblGrid>
              <a:tr h="515938">
                <a:tc>
                  <a:txBody>
                    <a:bodyPr/>
                    <a:lstStyle/>
                    <a:p>
                      <a:pPr algn="ctr"/>
                      <a:r>
                        <a:rPr lang="ru-RU" sz="1800" b="1"/>
                        <a:t>Свойство</a:t>
                      </a:r>
                    </a:p>
                  </a:txBody>
                  <a:tcPr marL="28576" marR="28576"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800" b="1"/>
                        <a:t>Описание</a:t>
                      </a:r>
                    </a:p>
                  </a:txBody>
                  <a:tcPr marL="28576" marR="28576"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5938">
                <a:tc>
                  <a:txBody>
                    <a:bodyPr/>
                    <a:lstStyle/>
                    <a:p>
                      <a:r>
                        <a:rPr lang="en-US" sz="1800"/>
                        <a:t>name</a:t>
                      </a:r>
                    </a:p>
                  </a:txBody>
                  <a:tcPr marL="28576" marR="28576"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a:t>Значение параметра </a:t>
                      </a:r>
                      <a:r>
                        <a:rPr lang="en-US" sz="1800"/>
                        <a:t>NAME</a:t>
                      </a:r>
                    </a:p>
                  </a:txBody>
                  <a:tcPr marL="28576" marR="28576"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5938">
                <a:tc>
                  <a:txBody>
                    <a:bodyPr/>
                    <a:lstStyle/>
                    <a:p>
                      <a:r>
                        <a:rPr lang="en-US" sz="1800"/>
                        <a:t>value</a:t>
                      </a:r>
                    </a:p>
                  </a:txBody>
                  <a:tcPr marL="28576" marR="28576"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a:t>Значение параметра </a:t>
                      </a:r>
                      <a:r>
                        <a:rPr lang="en-US" sz="1800"/>
                        <a:t>VALUE</a:t>
                      </a:r>
                    </a:p>
                  </a:txBody>
                  <a:tcPr marL="28576" marR="28576"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6816" name="TextBox 3"/>
          <p:cNvSpPr txBox="1">
            <a:spLocks noChangeArrowheads="1"/>
          </p:cNvSpPr>
          <p:nvPr/>
        </p:nvSpPr>
        <p:spPr bwMode="auto">
          <a:xfrm>
            <a:off x="142875" y="225425"/>
            <a:ext cx="8785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ru-RU" altLang="ru-RU" sz="1800" b="1">
                <a:solidFill>
                  <a:srgbClr val="000000"/>
                </a:solidFill>
                <a:latin typeface="Times New Roman" pitchFamily="18" charset="0"/>
                <a:cs typeface="Times New Roman" pitchFamily="18" charset="0"/>
              </a:rPr>
              <a:t>Свойства объекта button</a:t>
            </a:r>
          </a:p>
          <a:p>
            <a:pPr>
              <a:spcBef>
                <a:spcPct val="0"/>
              </a:spcBef>
              <a:buFontTx/>
              <a:buNone/>
            </a:pPr>
            <a:r>
              <a:rPr lang="ru-RU" altLang="ru-RU" sz="1800">
                <a:solidFill>
                  <a:srgbClr val="000000"/>
                </a:solidFill>
                <a:latin typeface="Times New Roman" pitchFamily="18" charset="0"/>
                <a:cs typeface="Times New Roman" pitchFamily="18" charset="0"/>
              </a:rPr>
              <a:t>Объект </a:t>
            </a:r>
            <a:r>
              <a:rPr lang="ru-RU" altLang="ru-RU" sz="1800" b="1">
                <a:solidFill>
                  <a:srgbClr val="000000"/>
                </a:solidFill>
                <a:latin typeface="Times New Roman" pitchFamily="18" charset="0"/>
                <a:cs typeface="Times New Roman" pitchFamily="18" charset="0"/>
              </a:rPr>
              <a:t>button</a:t>
            </a:r>
            <a:r>
              <a:rPr lang="ru-RU" altLang="ru-RU" sz="1800">
                <a:solidFill>
                  <a:srgbClr val="000000"/>
                </a:solidFill>
                <a:latin typeface="Times New Roman" pitchFamily="18" charset="0"/>
                <a:cs typeface="Times New Roman" pitchFamily="18" charset="0"/>
              </a:rPr>
              <a:t> имеет два свойства, отражающие значения соответствующих параметров оператора &lt;INPUT&gt;:</a:t>
            </a:r>
            <a:endParaRPr lang="ru-RU" altLang="ru-RU" sz="1800" b="1">
              <a:solidFill>
                <a:srgbClr val="000000"/>
              </a:solidFill>
              <a:latin typeface="Times New Roman" pitchFamily="18" charset="0"/>
              <a:cs typeface="Times New Roman" pitchFamily="18" charset="0"/>
            </a:endParaRPr>
          </a:p>
          <a:p>
            <a:pPr eaLnBrk="1" hangingPunct="1">
              <a:spcBef>
                <a:spcPct val="0"/>
              </a:spcBef>
              <a:buFontTx/>
              <a:buNone/>
            </a:pPr>
            <a:endParaRPr lang="ru-RU" altLang="ru-RU" sz="1800"/>
          </a:p>
        </p:txBody>
      </p:sp>
      <p:sp>
        <p:nvSpPr>
          <p:cNvPr id="76817" name="TextBox 4"/>
          <p:cNvSpPr txBox="1">
            <a:spLocks noChangeArrowheads="1"/>
          </p:cNvSpPr>
          <p:nvPr/>
        </p:nvSpPr>
        <p:spPr bwMode="auto">
          <a:xfrm>
            <a:off x="142875" y="3608388"/>
            <a:ext cx="878522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ts val="600"/>
              </a:spcBef>
              <a:buFontTx/>
              <a:buNone/>
            </a:pPr>
            <a:r>
              <a:rPr lang="ru-RU" altLang="ru-RU" sz="1800" b="1">
                <a:solidFill>
                  <a:srgbClr val="000000"/>
                </a:solidFill>
                <a:latin typeface="Times New Roman" pitchFamily="18" charset="0"/>
                <a:cs typeface="Times New Roman" pitchFamily="18" charset="0"/>
              </a:rPr>
              <a:t>Методы объекта button</a:t>
            </a:r>
          </a:p>
          <a:p>
            <a:pPr>
              <a:spcBef>
                <a:spcPts val="600"/>
              </a:spcBef>
              <a:buFontTx/>
              <a:buNone/>
            </a:pPr>
            <a:r>
              <a:rPr lang="ru-RU" altLang="ru-RU" sz="1800">
                <a:solidFill>
                  <a:srgbClr val="000000"/>
                </a:solidFill>
                <a:latin typeface="Times New Roman" pitchFamily="18" charset="0"/>
                <a:cs typeface="Times New Roman" pitchFamily="18" charset="0"/>
              </a:rPr>
              <a:t>Для объекта button определен всего один метод, не имеющий параметров, - click:</a:t>
            </a:r>
            <a:endParaRPr lang="ru-RU" altLang="ru-RU" sz="1800">
              <a:solidFill>
                <a:srgbClr val="000080"/>
              </a:solidFill>
              <a:latin typeface="Arial Unicode MS" pitchFamily="34" charset="-128"/>
            </a:endParaRPr>
          </a:p>
          <a:p>
            <a:pPr algn="ctr">
              <a:spcBef>
                <a:spcPts val="600"/>
              </a:spcBef>
              <a:buFontTx/>
              <a:buNone/>
            </a:pPr>
            <a:r>
              <a:rPr lang="ru-RU" altLang="ru-RU" sz="1800" b="1">
                <a:solidFill>
                  <a:srgbClr val="000080"/>
                </a:solidFill>
                <a:latin typeface="Arial Unicode MS" pitchFamily="34" charset="-128"/>
              </a:rPr>
              <a:t>click()</a:t>
            </a:r>
            <a:r>
              <a:rPr lang="ru-RU" altLang="ru-RU" sz="1800">
                <a:solidFill>
                  <a:srgbClr val="000080"/>
                </a:solidFill>
                <a:latin typeface="Arial Unicode MS" pitchFamily="34" charset="-128"/>
              </a:rPr>
              <a:t> </a:t>
            </a:r>
            <a:endParaRPr lang="ru-RU" altLang="ru-RU" sz="1800"/>
          </a:p>
          <a:p>
            <a:pPr>
              <a:spcBef>
                <a:spcPts val="600"/>
              </a:spcBef>
              <a:buFontTx/>
              <a:buNone/>
            </a:pPr>
            <a:r>
              <a:rPr lang="ru-RU" altLang="ru-RU" sz="1800">
                <a:solidFill>
                  <a:srgbClr val="000000"/>
                </a:solidFill>
                <a:latin typeface="Times New Roman" pitchFamily="18" charset="0"/>
                <a:cs typeface="Times New Roman" pitchFamily="18" charset="0"/>
              </a:rPr>
              <a:t>Вызов этого метода приводит к такому же эффекту, что и щелчок левой клавишей мыши по кнопке.</a:t>
            </a:r>
            <a:endParaRPr lang="ru-RU" altLang="ru-RU" sz="1800"/>
          </a:p>
          <a:p>
            <a:pPr eaLnBrk="1" hangingPunct="1">
              <a:spcBef>
                <a:spcPts val="600"/>
              </a:spcBef>
              <a:buFontTx/>
              <a:buNone/>
            </a:pPr>
            <a:endParaRPr lang="ru-RU" altLang="ru-RU" sz="1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1"/>
          <p:cNvSpPr txBox="1">
            <a:spLocks noChangeArrowheads="1"/>
          </p:cNvSpPr>
          <p:nvPr/>
        </p:nvSpPr>
        <p:spPr bwMode="auto">
          <a:xfrm>
            <a:off x="0" y="188913"/>
            <a:ext cx="9144000"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ru-RU" altLang="ru-RU" sz="1800" b="1"/>
              <a:t>Пример сценария</a:t>
            </a:r>
          </a:p>
          <a:p>
            <a:pPr eaLnBrk="1" hangingPunct="1">
              <a:spcBef>
                <a:spcPct val="0"/>
              </a:spcBef>
              <a:buFontTx/>
              <a:buNone/>
            </a:pPr>
            <a:r>
              <a:rPr lang="ru-RU" altLang="ru-RU" sz="1800"/>
              <a:t>В качестве первого примера приведем сценарий, выполняющего обработку щелчка по кнопке с надписью </a:t>
            </a:r>
            <a:r>
              <a:rPr lang="en-US" altLang="ru-RU" sz="1800" b="1"/>
              <a:t>Click me</a:t>
            </a:r>
            <a:r>
              <a:rPr lang="en-US" altLang="ru-RU" sz="1800"/>
              <a:t>, </a:t>
            </a:r>
            <a:r>
              <a:rPr lang="ru-RU" altLang="ru-RU" sz="1800"/>
              <a:t>расположенной в форме.</a:t>
            </a:r>
          </a:p>
          <a:p>
            <a:pPr eaLnBrk="1" hangingPunct="1">
              <a:spcBef>
                <a:spcPct val="0"/>
              </a:spcBef>
              <a:buFontTx/>
              <a:buNone/>
            </a:pPr>
            <a:endParaRPr lang="ru-RU" altLang="ru-RU" sz="1800"/>
          </a:p>
          <a:p>
            <a:pPr eaLnBrk="1" hangingPunct="1">
              <a:spcBef>
                <a:spcPct val="0"/>
              </a:spcBef>
              <a:buFontTx/>
              <a:buNone/>
            </a:pPr>
            <a:endParaRPr lang="ru-RU" altLang="ru-RU" sz="1800"/>
          </a:p>
          <a:p>
            <a:pPr eaLnBrk="1" hangingPunct="1">
              <a:spcBef>
                <a:spcPct val="0"/>
              </a:spcBef>
              <a:buFontTx/>
              <a:buNone/>
            </a:pPr>
            <a:endParaRPr lang="ru-RU" altLang="ru-RU" sz="1800"/>
          </a:p>
          <a:p>
            <a:pPr eaLnBrk="1" hangingPunct="1">
              <a:spcBef>
                <a:spcPct val="0"/>
              </a:spcBef>
              <a:buFontTx/>
              <a:buNone/>
            </a:pPr>
            <a:endParaRPr lang="ru-RU" altLang="ru-RU" sz="1800"/>
          </a:p>
          <a:p>
            <a:pPr eaLnBrk="1" hangingPunct="1">
              <a:spcBef>
                <a:spcPct val="0"/>
              </a:spcBef>
              <a:buFontTx/>
              <a:buNone/>
            </a:pPr>
            <a:endParaRPr lang="ru-RU" altLang="ru-RU" sz="1800"/>
          </a:p>
          <a:p>
            <a:pPr eaLnBrk="1" hangingPunct="1">
              <a:spcBef>
                <a:spcPct val="0"/>
              </a:spcBef>
              <a:buFontTx/>
              <a:buNone/>
            </a:pPr>
            <a:endParaRPr lang="ru-RU" altLang="ru-RU" sz="1800"/>
          </a:p>
          <a:p>
            <a:pPr eaLnBrk="1" hangingPunct="1">
              <a:spcBef>
                <a:spcPct val="0"/>
              </a:spcBef>
              <a:buFontTx/>
              <a:buNone/>
            </a:pPr>
            <a:endParaRPr lang="ru-RU" altLang="ru-RU" sz="1800"/>
          </a:p>
          <a:p>
            <a:pPr eaLnBrk="1" hangingPunct="1">
              <a:spcBef>
                <a:spcPct val="0"/>
              </a:spcBef>
              <a:buFontTx/>
              <a:buNone/>
            </a:pPr>
            <a:endParaRPr lang="ru-RU" altLang="ru-RU" sz="1800"/>
          </a:p>
          <a:p>
            <a:pPr eaLnBrk="1" hangingPunct="1">
              <a:spcBef>
                <a:spcPct val="0"/>
              </a:spcBef>
              <a:buFontTx/>
              <a:buNone/>
            </a:pPr>
            <a:endParaRPr lang="ru-RU" altLang="ru-RU" sz="1800"/>
          </a:p>
          <a:p>
            <a:pPr eaLnBrk="1" hangingPunct="1">
              <a:spcBef>
                <a:spcPct val="0"/>
              </a:spcBef>
              <a:buFontTx/>
              <a:buNone/>
            </a:pPr>
            <a:r>
              <a:rPr lang="ru-RU" altLang="ru-RU" sz="1800"/>
              <a:t>Если нажать на эту кнопку, сценарий отобразит в окне браузера свойства кнопки как объекта класса </a:t>
            </a:r>
            <a:r>
              <a:rPr lang="en-US" altLang="ru-RU" sz="1800"/>
              <a:t>button</a:t>
            </a:r>
            <a:r>
              <a:rPr lang="ru-RU" altLang="ru-RU" sz="1800"/>
              <a:t>.</a:t>
            </a:r>
          </a:p>
          <a:p>
            <a:pPr eaLnBrk="1" hangingPunct="1">
              <a:spcBef>
                <a:spcPct val="0"/>
              </a:spcBef>
              <a:buFontTx/>
              <a:buNone/>
            </a:pPr>
            <a:endParaRPr lang="ru-RU" altLang="ru-RU" sz="1800"/>
          </a:p>
          <a:p>
            <a:pPr eaLnBrk="1" hangingPunct="1">
              <a:spcBef>
                <a:spcPct val="0"/>
              </a:spcBef>
              <a:buFontTx/>
              <a:buNone/>
            </a:pPr>
            <a:endParaRPr lang="ru-RU" altLang="ru-RU" sz="1800"/>
          </a:p>
          <a:p>
            <a:pPr eaLnBrk="1" hangingPunct="1">
              <a:spcBef>
                <a:spcPct val="0"/>
              </a:spcBef>
              <a:buFontTx/>
              <a:buNone/>
            </a:pPr>
            <a:endParaRPr lang="ru-RU" altLang="ru-RU" sz="1800"/>
          </a:p>
          <a:p>
            <a:pPr eaLnBrk="1" hangingPunct="1">
              <a:spcBef>
                <a:spcPct val="0"/>
              </a:spcBef>
              <a:buFontTx/>
              <a:buNone/>
            </a:pPr>
            <a:endParaRPr lang="ru-RU" altLang="ru-RU" sz="1800"/>
          </a:p>
          <a:p>
            <a:pPr eaLnBrk="1" hangingPunct="1">
              <a:spcBef>
                <a:spcPct val="0"/>
              </a:spcBef>
              <a:buFontTx/>
              <a:buNone/>
            </a:pPr>
            <a:endParaRPr lang="ru-RU" altLang="ru-RU" sz="1800"/>
          </a:p>
          <a:p>
            <a:pPr eaLnBrk="1" hangingPunct="1">
              <a:spcBef>
                <a:spcPct val="0"/>
              </a:spcBef>
              <a:buFontTx/>
              <a:buNone/>
            </a:pPr>
            <a:endParaRPr lang="ru-RU" altLang="ru-RU" sz="1800"/>
          </a:p>
          <a:p>
            <a:pPr eaLnBrk="1" hangingPunct="1">
              <a:spcBef>
                <a:spcPct val="0"/>
              </a:spcBef>
              <a:buFontTx/>
              <a:buNone/>
            </a:pPr>
            <a:endParaRPr lang="ru-RU" altLang="ru-RU" sz="1800"/>
          </a:p>
          <a:p>
            <a:pPr eaLnBrk="1" hangingPunct="1">
              <a:spcBef>
                <a:spcPct val="0"/>
              </a:spcBef>
              <a:buFontTx/>
              <a:buNone/>
            </a:pPr>
            <a:endParaRPr lang="ru-RU" altLang="ru-RU" sz="1800"/>
          </a:p>
        </p:txBody>
      </p:sp>
      <p:pic>
        <p:nvPicPr>
          <p:cNvPr id="77827" name="Picture 2" descr="http://olddos.narod.ru/doc/comp/bsp/v34/imag3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5" y="1146175"/>
            <a:ext cx="23812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4" descr="http://olddos.narod.ru/doc/comp/bsp/v34/imag30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3" y="4238625"/>
            <a:ext cx="392430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938"/>
            <a:ext cx="4670425" cy="6940550"/>
          </a:xfrm>
          <a:prstGeom prst="rect">
            <a:avLst/>
          </a:prstGeom>
          <a:noFill/>
        </p:spPr>
        <p:txBody>
          <a:bodyPr>
            <a:spAutoFit/>
          </a:bodyPr>
          <a:lstStyle/>
          <a:p>
            <a:pPr>
              <a:spcBef>
                <a:spcPts val="300"/>
              </a:spcBef>
              <a:defRPr/>
            </a:pPr>
            <a:r>
              <a:rPr lang="ru-RU" sz="1700" b="1"/>
              <a:t>Пример сценария</a:t>
            </a:r>
          </a:p>
          <a:p>
            <a:pPr marL="285750" indent="-285750">
              <a:spcBef>
                <a:spcPts val="300"/>
              </a:spcBef>
              <a:buFont typeface="Arial" panose="020B0604020202020204" pitchFamily="34" charset="0"/>
              <a:buChar char="•"/>
              <a:defRPr/>
            </a:pPr>
            <a:r>
              <a:rPr lang="ru-RU" sz="1700"/>
              <a:t>В теле документа </a:t>
            </a:r>
            <a:r>
              <a:rPr lang="en-US" sz="1700"/>
              <a:t>HTML </a:t>
            </a:r>
            <a:r>
              <a:rPr lang="ru-RU" sz="1700"/>
              <a:t>определена форма с именем </a:t>
            </a:r>
            <a:r>
              <a:rPr lang="en-US" sz="1700" b="1"/>
              <a:t>TestForm</a:t>
            </a:r>
            <a:r>
              <a:rPr lang="en-US" sz="1700"/>
              <a:t>, </a:t>
            </a:r>
            <a:r>
              <a:rPr lang="ru-RU" sz="1700"/>
              <a:t>для чего в операторе &lt;</a:t>
            </a:r>
            <a:r>
              <a:rPr lang="en-US" sz="1700"/>
              <a:t>FORM&gt; </a:t>
            </a:r>
            <a:r>
              <a:rPr lang="ru-RU" sz="1700"/>
              <a:t>указали параметр </a:t>
            </a:r>
            <a:r>
              <a:rPr lang="en-US" sz="1700" i="1"/>
              <a:t>NAME</a:t>
            </a:r>
            <a:r>
              <a:rPr lang="en-US" sz="1700"/>
              <a:t>.</a:t>
            </a:r>
            <a:endParaRPr lang="ru-RU" sz="1700"/>
          </a:p>
          <a:p>
            <a:pPr marL="285750" indent="-285750">
              <a:spcBef>
                <a:spcPts val="300"/>
              </a:spcBef>
              <a:buFont typeface="Arial" panose="020B0604020202020204" pitchFamily="34" charset="0"/>
              <a:buChar char="•"/>
              <a:defRPr/>
            </a:pPr>
            <a:r>
              <a:rPr lang="ru-RU" sz="1700"/>
              <a:t>Форма содержит одну-единственную кнопку с именем </a:t>
            </a:r>
            <a:r>
              <a:rPr lang="en-US" sz="1700" b="1"/>
              <a:t>bt</a:t>
            </a:r>
            <a:r>
              <a:rPr lang="en-US" sz="1700"/>
              <a:t> </a:t>
            </a:r>
            <a:r>
              <a:rPr lang="ru-RU" sz="1700"/>
              <a:t>и надписью </a:t>
            </a:r>
            <a:r>
              <a:rPr lang="en-US" sz="1700" b="1"/>
              <a:t>Click me</a:t>
            </a:r>
            <a:r>
              <a:rPr lang="en-US" sz="1700"/>
              <a:t>. </a:t>
            </a:r>
            <a:r>
              <a:rPr lang="ru-RU" sz="1700"/>
              <a:t>Для этой кнопки в качестве обработчика события мы назначили функцию </a:t>
            </a:r>
            <a:r>
              <a:rPr lang="en-US" sz="1700" b="1"/>
              <a:t>btnClick</a:t>
            </a:r>
            <a:r>
              <a:rPr lang="en-US" sz="1700"/>
              <a:t>, </a:t>
            </a:r>
            <a:r>
              <a:rPr lang="ru-RU" sz="1700"/>
              <a:t>определенную в заголовке документа </a:t>
            </a:r>
            <a:r>
              <a:rPr lang="en-US" sz="1700"/>
              <a:t>HTML.</a:t>
            </a:r>
            <a:endParaRPr lang="ru-RU" sz="1700"/>
          </a:p>
          <a:p>
            <a:pPr marL="285750" indent="-285750">
              <a:spcBef>
                <a:spcPts val="300"/>
              </a:spcBef>
              <a:buFont typeface="Arial" panose="020B0604020202020204" pitchFamily="34" charset="0"/>
              <a:buChar char="•"/>
              <a:defRPr/>
            </a:pPr>
            <a:r>
              <a:rPr lang="ru-RU" sz="1700"/>
              <a:t>Когда пользователь нажимает кнопку, функция </a:t>
            </a:r>
            <a:r>
              <a:rPr lang="en-US" sz="1700" b="1"/>
              <a:t>btnClick</a:t>
            </a:r>
            <a:r>
              <a:rPr lang="en-US" sz="1700"/>
              <a:t> </a:t>
            </a:r>
            <a:r>
              <a:rPr lang="ru-RU" sz="1700"/>
              <a:t>получает управление и сохраняет в текстовых переменных </a:t>
            </a:r>
            <a:r>
              <a:rPr lang="en-US" sz="1700" b="1"/>
              <a:t>szTxt</a:t>
            </a:r>
            <a:r>
              <a:rPr lang="en-US" sz="1700"/>
              <a:t> </a:t>
            </a:r>
            <a:r>
              <a:rPr lang="ru-RU" sz="1700"/>
              <a:t>и </a:t>
            </a:r>
            <a:r>
              <a:rPr lang="en-US" sz="1700" b="1"/>
              <a:t>szTxt1</a:t>
            </a:r>
            <a:r>
              <a:rPr lang="en-US" sz="1700"/>
              <a:t> </a:t>
            </a:r>
            <a:r>
              <a:rPr lang="ru-RU" sz="1700" i="1"/>
              <a:t>надпись</a:t>
            </a:r>
            <a:r>
              <a:rPr lang="ru-RU" sz="1700"/>
              <a:t> и </a:t>
            </a:r>
            <a:r>
              <a:rPr lang="ru-RU" sz="1700" i="1"/>
              <a:t>имя кнопки</a:t>
            </a:r>
            <a:r>
              <a:rPr lang="ru-RU" sz="1700"/>
              <a:t>, соответственно:</a:t>
            </a:r>
          </a:p>
          <a:p>
            <a:pPr>
              <a:spcBef>
                <a:spcPts val="300"/>
              </a:spcBef>
              <a:defRPr/>
            </a:pPr>
            <a:r>
              <a:rPr lang="en-US" sz="1700" b="1"/>
              <a:t>szTxt=document.TestForm.bt.value</a:t>
            </a:r>
            <a:r>
              <a:rPr lang="en-US" sz="1700"/>
              <a:t>;</a:t>
            </a:r>
            <a:endParaRPr lang="ru-RU" sz="1700"/>
          </a:p>
          <a:p>
            <a:pPr>
              <a:spcBef>
                <a:spcPts val="300"/>
              </a:spcBef>
              <a:defRPr/>
            </a:pPr>
            <a:r>
              <a:rPr lang="en-US" sz="1700" b="1"/>
              <a:t>szTxt1=document.TestForm.bt.name;</a:t>
            </a:r>
            <a:endParaRPr lang="ru-RU" sz="1700" b="1"/>
          </a:p>
          <a:p>
            <a:pPr marL="285750" indent="-285750">
              <a:spcBef>
                <a:spcPts val="300"/>
              </a:spcBef>
              <a:buFont typeface="Arial" panose="020B0604020202020204" pitchFamily="34" charset="0"/>
              <a:buChar char="•"/>
              <a:defRPr/>
            </a:pPr>
            <a:r>
              <a:rPr lang="ru-RU" sz="1700"/>
              <a:t>Затем функция выводит в окно браузера строкуотображающую значение свойств </a:t>
            </a:r>
            <a:r>
              <a:rPr lang="en-US" sz="1700" b="1"/>
              <a:t>value</a:t>
            </a:r>
            <a:r>
              <a:rPr lang="en-US" sz="1700"/>
              <a:t> </a:t>
            </a:r>
            <a:r>
              <a:rPr lang="ru-RU" sz="1700"/>
              <a:t>и </a:t>
            </a:r>
            <a:r>
              <a:rPr lang="en-US" sz="1700" b="1"/>
              <a:t>name</a:t>
            </a:r>
            <a:r>
              <a:rPr lang="en-US" sz="1700"/>
              <a:t>:</a:t>
            </a:r>
          </a:p>
          <a:p>
            <a:pPr>
              <a:spcBef>
                <a:spcPts val="300"/>
              </a:spcBef>
              <a:defRPr/>
            </a:pPr>
            <a:r>
              <a:rPr lang="en-US" sz="1700" b="1"/>
              <a:t>document.write("&lt;HR&gt;"); </a:t>
            </a:r>
            <a:endParaRPr lang="ru-RU" sz="1700" b="1"/>
          </a:p>
          <a:p>
            <a:pPr>
              <a:spcBef>
                <a:spcPts val="300"/>
              </a:spcBef>
              <a:defRPr/>
            </a:pPr>
            <a:r>
              <a:rPr lang="en-US" sz="1700" b="1"/>
              <a:t>document.write("You press button: " + szTxt.bold() + ", name=" + szTxt1.bold()); </a:t>
            </a:r>
            <a:endParaRPr lang="ru-RU" sz="1700" b="1"/>
          </a:p>
          <a:p>
            <a:pPr>
              <a:spcBef>
                <a:spcPts val="300"/>
              </a:spcBef>
              <a:defRPr/>
            </a:pPr>
            <a:r>
              <a:rPr lang="en-US" sz="1700" b="1"/>
              <a:t>document.write("&lt;HR&gt;");</a:t>
            </a:r>
            <a:endParaRPr lang="ru-RU" sz="1700" b="1"/>
          </a:p>
        </p:txBody>
      </p:sp>
      <p:pic>
        <p:nvPicPr>
          <p:cNvPr id="78851" name="Picture 2"/>
          <p:cNvPicPr>
            <a:picLocks noChangeAspect="1" noChangeArrowheads="1"/>
          </p:cNvPicPr>
          <p:nvPr/>
        </p:nvPicPr>
        <p:blipFill>
          <a:blip r:embed="rId2">
            <a:extLst>
              <a:ext uri="{28A0092B-C50C-407E-A947-70E740481C1C}">
                <a14:useLocalDpi xmlns:a14="http://schemas.microsoft.com/office/drawing/2010/main" val="0"/>
              </a:ext>
            </a:extLst>
          </a:blip>
          <a:srcRect l="4547" t="12500" r="61346" b="25551"/>
          <a:stretch>
            <a:fillRect/>
          </a:stretch>
        </p:blipFill>
        <p:spPr bwMode="auto">
          <a:xfrm>
            <a:off x="4670425" y="188913"/>
            <a:ext cx="4438650" cy="6011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Заголовок 1"/>
          <p:cNvSpPr>
            <a:spLocks noGrp="1"/>
          </p:cNvSpPr>
          <p:nvPr>
            <p:ph type="title"/>
          </p:nvPr>
        </p:nvSpPr>
        <p:spPr>
          <a:xfrm>
            <a:off x="457200" y="122238"/>
            <a:ext cx="8229600" cy="461962"/>
          </a:xfrm>
        </p:spPr>
        <p:txBody>
          <a:bodyPr/>
          <a:lstStyle/>
          <a:p>
            <a:r>
              <a:rPr lang="ru-RU" altLang="ru-RU" sz="2000" b="1" smtClean="0"/>
              <a:t>Переключатель checkbox</a:t>
            </a:r>
            <a:br>
              <a:rPr lang="ru-RU" altLang="ru-RU" sz="2000" b="1" smtClean="0"/>
            </a:br>
            <a:endParaRPr lang="ru-RU" altLang="ru-RU" sz="2000" smtClean="0"/>
          </a:p>
        </p:txBody>
      </p:sp>
      <p:sp>
        <p:nvSpPr>
          <p:cNvPr id="3" name="Объект 2"/>
          <p:cNvSpPr>
            <a:spLocks noGrp="1"/>
          </p:cNvSpPr>
          <p:nvPr>
            <p:ph idx="1"/>
          </p:nvPr>
        </p:nvSpPr>
        <p:spPr>
          <a:xfrm>
            <a:off x="-107950" y="476250"/>
            <a:ext cx="9251950" cy="6192838"/>
          </a:xfrm>
        </p:spPr>
        <p:txBody>
          <a:bodyPr/>
          <a:lstStyle/>
          <a:p>
            <a:pPr>
              <a:defRPr/>
            </a:pPr>
            <a:r>
              <a:rPr lang="ru-RU" sz="1800" smtClean="0"/>
              <a:t>Переключатели </a:t>
            </a:r>
            <a:r>
              <a:rPr lang="ru-RU" sz="1800"/>
              <a:t>checkbox обычно применяются для выбора каких-либо независимых друг от друга параметров или возможностей.</a:t>
            </a:r>
          </a:p>
          <a:p>
            <a:pPr>
              <a:defRPr/>
            </a:pPr>
            <a:r>
              <a:rPr lang="ru-RU" sz="1800"/>
              <a:t>В форме переключатель </a:t>
            </a:r>
            <a:r>
              <a:rPr lang="ru-RU" sz="1800" b="1"/>
              <a:t>checkbox</a:t>
            </a:r>
            <a:r>
              <a:rPr lang="ru-RU" sz="1800"/>
              <a:t> создается с помощью оператора &lt;INPUT&gt; с параметром </a:t>
            </a:r>
            <a:r>
              <a:rPr lang="ru-RU" sz="1800" i="1"/>
              <a:t>TYPE</a:t>
            </a:r>
            <a:r>
              <a:rPr lang="ru-RU" sz="1800"/>
              <a:t>, равным строке "</a:t>
            </a:r>
            <a:r>
              <a:rPr lang="ru-RU" sz="1800" i="1"/>
              <a:t>checkbox</a:t>
            </a:r>
            <a:r>
              <a:rPr lang="ru-RU" sz="1800"/>
              <a:t>":</a:t>
            </a:r>
          </a:p>
          <a:p>
            <a:pPr marL="0" indent="0">
              <a:buFontTx/>
              <a:buNone/>
              <a:defRPr/>
            </a:pPr>
            <a:r>
              <a:rPr lang="ru-RU" sz="1600" smtClean="0">
                <a:latin typeface="Courier New" panose="02070309020205020404" pitchFamily="49" charset="0"/>
                <a:cs typeface="Courier New" panose="02070309020205020404" pitchFamily="49" charset="0"/>
              </a:rPr>
              <a:t>&lt;INPUT TYPE="checkbox" NAME="Имя_переключателя_checkbox" VALUE="Значение" CHECKED onClick="Обработчик_события"&gt; Текст</a:t>
            </a:r>
            <a:r>
              <a:rPr lang="ru-RU" sz="1600">
                <a:latin typeface="Courier New" panose="02070309020205020404" pitchFamily="49" charset="0"/>
                <a:cs typeface="Courier New" panose="02070309020205020404" pitchFamily="49" charset="0"/>
              </a:rPr>
              <a:t>, отображаемый рядом с переключателем </a:t>
            </a:r>
          </a:p>
          <a:p>
            <a:pPr>
              <a:defRPr/>
            </a:pPr>
            <a:r>
              <a:rPr lang="ru-RU" sz="1800" smtClean="0"/>
              <a:t>Параметр </a:t>
            </a:r>
            <a:r>
              <a:rPr lang="ru-RU" sz="1800" b="1"/>
              <a:t>NAME</a:t>
            </a:r>
            <a:r>
              <a:rPr lang="ru-RU" sz="1800"/>
              <a:t> задает имя переключателя. Это имя можно использовать для определения состояния этого переключателя в сценарии JavaScript.</a:t>
            </a:r>
          </a:p>
          <a:p>
            <a:pPr>
              <a:defRPr/>
            </a:pPr>
            <a:r>
              <a:rPr lang="ru-RU" sz="1800"/>
              <a:t>С помощью параметра </a:t>
            </a:r>
            <a:r>
              <a:rPr lang="ru-RU" sz="1800" b="1"/>
              <a:t>VALUE</a:t>
            </a:r>
            <a:r>
              <a:rPr lang="ru-RU" sz="1800"/>
              <a:t> вы можете определить строку, которая передается </a:t>
            </a:r>
            <a:r>
              <a:rPr lang="ru-RU" sz="1800" smtClean="0"/>
              <a:t>сервера </a:t>
            </a:r>
            <a:r>
              <a:rPr lang="ru-RU" sz="1800"/>
              <a:t>при посылке заполненной формы, если переключатель находится во включенном состоянии. Если этот параметр не указан, то по умолчанию посылается строка “on”. Сценарий JavaScript также может получить значение параметра VALUE.</a:t>
            </a:r>
          </a:p>
          <a:p>
            <a:pPr>
              <a:defRPr/>
            </a:pPr>
            <a:r>
              <a:rPr lang="ru-RU" sz="1800"/>
              <a:t>Необязательный </a:t>
            </a:r>
            <a:r>
              <a:rPr lang="ru-RU" sz="1800" smtClean="0"/>
              <a:t>параметр </a:t>
            </a:r>
            <a:r>
              <a:rPr lang="ru-RU" sz="1800" b="1" smtClean="0"/>
              <a:t>CHECKED</a:t>
            </a:r>
            <a:r>
              <a:rPr lang="ru-RU" sz="1800" smtClean="0"/>
              <a:t> </a:t>
            </a:r>
            <a:r>
              <a:rPr lang="ru-RU" sz="1800"/>
              <a:t>указывается в том случае, если при начальном отображении формы переключатель должен отображаться во включенном состоянии.</a:t>
            </a:r>
          </a:p>
          <a:p>
            <a:pPr>
              <a:defRPr/>
            </a:pPr>
            <a:r>
              <a:rPr lang="ru-RU" sz="1800"/>
              <a:t>Если для переключателя определен обработчик события, вы можете задать сценарий JavaScript, получающий управление после того как пользователь изменит состояние переключателя.</a:t>
            </a:r>
          </a:p>
          <a:p>
            <a:pPr>
              <a:defRPr/>
            </a:pPr>
            <a:endParaRPr lang="ru-RU" sz="1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52636"/>
            <a:ext cx="9036496" cy="3170099"/>
          </a:xfrm>
          <a:prstGeom prst="rect">
            <a:avLst/>
          </a:prstGeom>
          <a:noFill/>
        </p:spPr>
        <p:txBody>
          <a:bodyPr wrap="square" rtlCol="0">
            <a:spAutoFit/>
          </a:bodyPr>
          <a:lstStyle/>
          <a:p>
            <a:r>
              <a:rPr lang="ro-MO" altLang="ru-RU" b="1" smtClean="0"/>
              <a:t>C</a:t>
            </a:r>
            <a:r>
              <a:rPr lang="ru-RU" altLang="ru-RU" b="1" smtClean="0"/>
              <a:t>heckbox</a:t>
            </a:r>
            <a:r>
              <a:rPr lang="ru-RU" smtClean="0"/>
              <a:t>. </a:t>
            </a:r>
            <a:endParaRPr lang="ro-MO" smtClean="0"/>
          </a:p>
          <a:p>
            <a:r>
              <a:rPr lang="ru-RU" smtClean="0"/>
              <a:t>Хотя </a:t>
            </a:r>
            <a:r>
              <a:rPr lang="ru-RU"/>
              <a:t>переключатели можно установить только один раз, пользователь может установить столько флажков, сколько ему нужно. Когда флажок установлен, он включен, а когда нет, он выключен. </a:t>
            </a:r>
            <a:endParaRPr lang="ro-MO" smtClean="0"/>
          </a:p>
          <a:p>
            <a:r>
              <a:rPr lang="ru-RU" smtClean="0"/>
              <a:t>Каждый </a:t>
            </a:r>
            <a:r>
              <a:rPr lang="ru-RU"/>
              <a:t>флажок является свойством </a:t>
            </a:r>
            <a:r>
              <a:rPr lang="ru-RU" b="1"/>
              <a:t>объекта флажка </a:t>
            </a:r>
            <a:r>
              <a:rPr lang="ru-RU"/>
              <a:t>и присваивается массиву элементов в том порядке, в котором они размещены в форме. Свойство флажка объекта флажка указывает, был ли установлен флажок. Возвращает true, если проверено, и false, если нет. </a:t>
            </a:r>
            <a:endParaRPr lang="ro-MO" smtClean="0"/>
          </a:p>
          <a:p>
            <a:r>
              <a:rPr lang="ru-RU" smtClean="0"/>
              <a:t>Чтобы </a:t>
            </a:r>
            <a:r>
              <a:rPr lang="ru-RU"/>
              <a:t>достичь значения в списке флажков, вы можете использовать, например</a:t>
            </a:r>
            <a:r>
              <a:rPr lang="ru-RU" smtClean="0"/>
              <a:t>,</a:t>
            </a:r>
            <a:endParaRPr lang="ro-MO" smtClean="0"/>
          </a:p>
          <a:p>
            <a:pPr algn="ctr"/>
            <a:r>
              <a:rPr lang="ru-RU" smtClean="0"/>
              <a:t> </a:t>
            </a:r>
            <a:r>
              <a:rPr lang="ru-RU" sz="2000" b="1" smtClean="0">
                <a:latin typeface="Courier New" panose="02070309020205020404" pitchFamily="49" charset="0"/>
                <a:cs typeface="Courier New" panose="02070309020205020404" pitchFamily="49" charset="0"/>
              </a:rPr>
              <a:t>document.form1.check1</a:t>
            </a:r>
            <a:endParaRPr lang="ro-MO" sz="2000" b="1" smtClean="0">
              <a:latin typeface="Courier New" panose="02070309020205020404" pitchFamily="49" charset="0"/>
              <a:cs typeface="Courier New" panose="02070309020205020404" pitchFamily="49" charset="0"/>
            </a:endParaRPr>
          </a:p>
          <a:p>
            <a:r>
              <a:rPr lang="ru-RU" smtClean="0"/>
              <a:t>где </a:t>
            </a:r>
            <a:r>
              <a:rPr lang="ru-RU" i="1"/>
              <a:t>form1</a:t>
            </a:r>
            <a:r>
              <a:rPr lang="ru-RU"/>
              <a:t> - это имя формы, а </a:t>
            </a:r>
            <a:r>
              <a:rPr lang="ru-RU" i="1"/>
              <a:t>check1</a:t>
            </a:r>
            <a:r>
              <a:rPr lang="ru-RU"/>
              <a:t> - имя объекта флажка. </a:t>
            </a:r>
            <a:endParaRPr lang="en-US"/>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957" t="32463" r="64384" b="29265"/>
          <a:stretch/>
        </p:blipFill>
        <p:spPr bwMode="auto">
          <a:xfrm>
            <a:off x="4062429" y="3681028"/>
            <a:ext cx="1126645" cy="2799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124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827088" y="1285875"/>
          <a:ext cx="7416800" cy="3536950"/>
        </p:xfrm>
        <a:graphic>
          <a:graphicData uri="http://schemas.openxmlformats.org/drawingml/2006/table">
            <a:tbl>
              <a:tblPr/>
              <a:tblGrid>
                <a:gridCol w="1791021"/>
                <a:gridCol w="5625779"/>
              </a:tblGrid>
              <a:tr h="282560">
                <a:tc>
                  <a:txBody>
                    <a:bodyPr/>
                    <a:lstStyle/>
                    <a:p>
                      <a:r>
                        <a:rPr lang="ru-RU" sz="1600" b="1"/>
                        <a:t>Свойство</a:t>
                      </a:r>
                    </a:p>
                  </a:txBody>
                  <a:tcPr marL="18827" marR="18827" marT="18831" marB="188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b="1"/>
                        <a:t>Описание</a:t>
                      </a:r>
                    </a:p>
                  </a:txBody>
                  <a:tcPr marL="18827" marR="18827" marT="18831" marB="188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1559">
                <a:tc>
                  <a:txBody>
                    <a:bodyPr/>
                    <a:lstStyle/>
                    <a:p>
                      <a:r>
                        <a:rPr lang="en-US" sz="1600"/>
                        <a:t>name</a:t>
                      </a:r>
                    </a:p>
                  </a:txBody>
                  <a:tcPr marL="18827" marR="18827" marT="18831" marB="188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Значение параметра </a:t>
                      </a:r>
                      <a:r>
                        <a:rPr lang="en-US" sz="1600"/>
                        <a:t>NAME</a:t>
                      </a:r>
                    </a:p>
                  </a:txBody>
                  <a:tcPr marL="18827" marR="18827" marT="18831" marB="188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57146">
                <a:tc>
                  <a:txBody>
                    <a:bodyPr/>
                    <a:lstStyle/>
                    <a:p>
                      <a:r>
                        <a:rPr lang="en-US" sz="1600"/>
                        <a:t>checked</a:t>
                      </a:r>
                    </a:p>
                  </a:txBody>
                  <a:tcPr marL="18827" marR="18827" marT="18831" marB="188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Свойство типа Boolean, отражающее состояние переключателя. Если переключатель включен, свойство имеет значение true, в противном случае - false. С помощью этого свойства сценарий может изменять состояние переключателя</a:t>
                      </a:r>
                    </a:p>
                  </a:txBody>
                  <a:tcPr marL="18827" marR="18827" marT="18831" marB="188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1559">
                <a:tc>
                  <a:txBody>
                    <a:bodyPr/>
                    <a:lstStyle/>
                    <a:p>
                      <a:r>
                        <a:rPr lang="en-US" sz="1600"/>
                        <a:t>value</a:t>
                      </a:r>
                    </a:p>
                  </a:txBody>
                  <a:tcPr marL="18827" marR="18827" marT="18831" marB="188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Значение параметра </a:t>
                      </a:r>
                      <a:r>
                        <a:rPr lang="en-US" sz="1600"/>
                        <a:t>VALUE</a:t>
                      </a:r>
                    </a:p>
                  </a:txBody>
                  <a:tcPr marL="18827" marR="18827" marT="18831" marB="188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4126">
                <a:tc>
                  <a:txBody>
                    <a:bodyPr/>
                    <a:lstStyle/>
                    <a:p>
                      <a:r>
                        <a:rPr lang="en-US" sz="1600"/>
                        <a:t>defaultChecked</a:t>
                      </a:r>
                    </a:p>
                  </a:txBody>
                  <a:tcPr marL="18827" marR="18827" marT="18831" marB="188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Свойство типа Boolean, отражающее значение параметра CHECKED. Если параметр CHECKED присутствует в определении переключателя, свойство имеет значение true, в противном случае - false. Сценарий может определять или устанавливать значение этого свойства</a:t>
                      </a:r>
                    </a:p>
                  </a:txBody>
                  <a:tcPr marL="18827" marR="18827" marT="18831" marB="188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0918" name="TextBox 4"/>
          <p:cNvSpPr txBox="1">
            <a:spLocks noChangeArrowheads="1"/>
          </p:cNvSpPr>
          <p:nvPr/>
        </p:nvSpPr>
        <p:spPr bwMode="auto">
          <a:xfrm>
            <a:off x="0" y="188913"/>
            <a:ext cx="90360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ru-RU" altLang="ru-RU" sz="1800" b="1">
                <a:solidFill>
                  <a:srgbClr val="000000"/>
                </a:solidFill>
                <a:latin typeface="Times New Roman" pitchFamily="18" charset="0"/>
                <a:cs typeface="Times New Roman" pitchFamily="18" charset="0"/>
              </a:rPr>
              <a:t>Свойства объекта checkbox</a:t>
            </a:r>
          </a:p>
          <a:p>
            <a:pPr>
              <a:spcBef>
                <a:spcPct val="0"/>
              </a:spcBef>
              <a:buFontTx/>
              <a:buNone/>
            </a:pPr>
            <a:r>
              <a:rPr lang="ru-RU" altLang="ru-RU" sz="1800">
                <a:solidFill>
                  <a:srgbClr val="000000"/>
                </a:solidFill>
                <a:latin typeface="Times New Roman" pitchFamily="18" charset="0"/>
                <a:cs typeface="Times New Roman" pitchFamily="18" charset="0"/>
              </a:rPr>
              <a:t>Объект </a:t>
            </a:r>
            <a:r>
              <a:rPr lang="ru-RU" altLang="ru-RU" sz="1800" b="1">
                <a:solidFill>
                  <a:srgbClr val="000000"/>
                </a:solidFill>
                <a:latin typeface="Times New Roman" pitchFamily="18" charset="0"/>
                <a:cs typeface="Times New Roman" pitchFamily="18" charset="0"/>
              </a:rPr>
              <a:t>checkbox</a:t>
            </a:r>
            <a:r>
              <a:rPr lang="ru-RU" altLang="ru-RU" sz="1800">
                <a:solidFill>
                  <a:srgbClr val="000000"/>
                </a:solidFill>
                <a:latin typeface="Times New Roman" pitchFamily="18" charset="0"/>
                <a:cs typeface="Times New Roman" pitchFamily="18" charset="0"/>
              </a:rPr>
              <a:t> имеет несколько свойств, отражающих значения соответствующих параметров оператора &lt;INPUT&gt;:</a:t>
            </a:r>
            <a:endParaRPr lang="ru-RU" altLang="ru-RU" sz="1800"/>
          </a:p>
        </p:txBody>
      </p:sp>
      <p:sp>
        <p:nvSpPr>
          <p:cNvPr id="80919" name="TextBox 5"/>
          <p:cNvSpPr txBox="1">
            <a:spLocks noChangeArrowheads="1"/>
          </p:cNvSpPr>
          <p:nvPr/>
        </p:nvSpPr>
        <p:spPr bwMode="auto">
          <a:xfrm>
            <a:off x="287338" y="5145088"/>
            <a:ext cx="8569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ru-RU" altLang="ru-RU" sz="1800" b="1">
                <a:solidFill>
                  <a:srgbClr val="000000"/>
                </a:solidFill>
                <a:latin typeface="Times New Roman" pitchFamily="18" charset="0"/>
                <a:cs typeface="Times New Roman" pitchFamily="18" charset="0"/>
              </a:rPr>
              <a:t>Методы объекта checkbox</a:t>
            </a:r>
          </a:p>
          <a:p>
            <a:pPr>
              <a:spcBef>
                <a:spcPct val="0"/>
              </a:spcBef>
              <a:buFontTx/>
              <a:buNone/>
            </a:pPr>
            <a:r>
              <a:rPr lang="ru-RU" altLang="ru-RU" sz="1800">
                <a:solidFill>
                  <a:srgbClr val="000000"/>
                </a:solidFill>
                <a:latin typeface="Times New Roman" pitchFamily="18" charset="0"/>
                <a:cs typeface="Times New Roman" pitchFamily="18" charset="0"/>
              </a:rPr>
              <a:t>Для объекта checkbox определен один метод click, не имеющий параметров:</a:t>
            </a:r>
            <a:endParaRPr lang="ru-RU" altLang="ru-RU" sz="1800">
              <a:solidFill>
                <a:srgbClr val="000080"/>
              </a:solidFill>
              <a:latin typeface="Arial Unicode MS" pitchFamily="34" charset="-128"/>
            </a:endParaRPr>
          </a:p>
          <a:p>
            <a:pPr algn="ctr">
              <a:spcBef>
                <a:spcPct val="0"/>
              </a:spcBef>
              <a:buFontTx/>
              <a:buNone/>
            </a:pPr>
            <a:r>
              <a:rPr lang="ru-RU" altLang="ru-RU" sz="1800" b="1">
                <a:solidFill>
                  <a:srgbClr val="000080"/>
                </a:solidFill>
                <a:latin typeface="Arial Unicode MS" pitchFamily="34" charset="-128"/>
              </a:rPr>
              <a:t>click()</a:t>
            </a:r>
            <a:r>
              <a:rPr lang="ru-RU" altLang="ru-RU" sz="1800">
                <a:solidFill>
                  <a:srgbClr val="000080"/>
                </a:solidFill>
                <a:latin typeface="Arial Unicode MS" pitchFamily="34" charset="-128"/>
              </a:rPr>
              <a:t> </a:t>
            </a:r>
            <a:endParaRPr lang="ru-RU" altLang="ru-RU" sz="1800"/>
          </a:p>
          <a:p>
            <a:pPr>
              <a:spcBef>
                <a:spcPct val="0"/>
              </a:spcBef>
              <a:buFontTx/>
              <a:buNone/>
            </a:pPr>
            <a:r>
              <a:rPr lang="ru-RU" altLang="ru-RU" sz="1800">
                <a:solidFill>
                  <a:srgbClr val="000000"/>
                </a:solidFill>
                <a:latin typeface="Times New Roman" pitchFamily="18" charset="0"/>
                <a:cs typeface="Times New Roman" pitchFamily="18" charset="0"/>
              </a:rPr>
              <a:t>При вызове этого метода переключатель устанавливается во включенное состояние.</a:t>
            </a:r>
            <a:endParaRPr lang="ru-RU" altLang="ru-RU" sz="1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184" t="52005" r="24864" b="11948"/>
          <a:stretch/>
        </p:blipFill>
        <p:spPr bwMode="auto">
          <a:xfrm>
            <a:off x="104574" y="692696"/>
            <a:ext cx="9036050"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a:extLst>
              <a:ext uri="{28A0092B-C50C-407E-A947-70E740481C1C}">
                <a14:useLocalDpi xmlns:a14="http://schemas.microsoft.com/office/drawing/2010/main" val="0"/>
              </a:ext>
            </a:extLst>
          </a:blip>
          <a:srcRect l="24184" t="10478" r="24864" b="11949"/>
          <a:stretch>
            <a:fillRect/>
          </a:stretch>
        </p:blipFill>
        <p:spPr bwMode="auto">
          <a:xfrm>
            <a:off x="0" y="0"/>
            <a:ext cx="903605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9791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6076"/>
            <a:ext cx="8388932" cy="646331"/>
          </a:xfrm>
          <a:prstGeom prst="rect">
            <a:avLst/>
          </a:prstGeom>
          <a:noFill/>
        </p:spPr>
        <p:txBody>
          <a:bodyPr wrap="square" rtlCol="0">
            <a:spAutoFit/>
          </a:bodyPr>
          <a:lstStyle/>
          <a:p>
            <a:pPr algn="ctr"/>
            <a:r>
              <a:rPr lang="ru-RU" b="1" smtClean="0"/>
              <a:t>Практическое задание</a:t>
            </a:r>
          </a:p>
          <a:p>
            <a:endParaRPr lang="en-US"/>
          </a:p>
        </p:txBody>
      </p:sp>
      <p:sp>
        <p:nvSpPr>
          <p:cNvPr id="3" name="TextBox 2"/>
          <p:cNvSpPr txBox="1"/>
          <p:nvPr/>
        </p:nvSpPr>
        <p:spPr>
          <a:xfrm>
            <a:off x="133505" y="4329100"/>
            <a:ext cx="9144000" cy="1754326"/>
          </a:xfrm>
          <a:prstGeom prst="rect">
            <a:avLst/>
          </a:prstGeom>
          <a:noFill/>
        </p:spPr>
        <p:txBody>
          <a:bodyPr wrap="square" rtlCol="0">
            <a:spAutoFit/>
          </a:bodyPr>
          <a:lstStyle/>
          <a:p>
            <a:r>
              <a:rPr lang="en-US" smtClean="0"/>
              <a:t>1 </a:t>
            </a:r>
            <a:r>
              <a:rPr lang="ru-RU" smtClean="0"/>
              <a:t>Создайте форму как показано на рисунке</a:t>
            </a:r>
          </a:p>
          <a:p>
            <a:r>
              <a:rPr lang="ru-RU" smtClean="0"/>
              <a:t>2 После </a:t>
            </a:r>
            <a:r>
              <a:rPr lang="ru-RU"/>
              <a:t>того, как все флажки </a:t>
            </a:r>
            <a:r>
              <a:rPr lang="ru-RU" smtClean="0"/>
              <a:t>будут выставлены, значения этих флажков появятся в текстовом поле </a:t>
            </a:r>
            <a:r>
              <a:rPr lang="en-US" smtClean="0"/>
              <a:t>Pizza Toppings</a:t>
            </a:r>
          </a:p>
          <a:p>
            <a:r>
              <a:rPr lang="en-US" smtClean="0"/>
              <a:t>3 </a:t>
            </a:r>
            <a:r>
              <a:rPr lang="ru-RU" smtClean="0"/>
              <a:t>При нажатии на кнопку </a:t>
            </a:r>
            <a:r>
              <a:rPr lang="en-US" smtClean="0"/>
              <a:t>Oder pizza </a:t>
            </a:r>
            <a:r>
              <a:rPr lang="ru-RU" smtClean="0"/>
              <a:t>появится окно, где надо подтвердить</a:t>
            </a:r>
            <a:r>
              <a:rPr lang="ru-RU"/>
              <a:t>, что пользователь готов отправить свой заказ. </a:t>
            </a:r>
            <a:endParaRPr lang="ru-RU" smtClean="0"/>
          </a:p>
          <a:p>
            <a:r>
              <a:rPr lang="ru-RU" smtClean="0"/>
              <a:t>4 </a:t>
            </a:r>
            <a:r>
              <a:rPr lang="ru-RU"/>
              <a:t>При нажатии на кнопку </a:t>
            </a:r>
            <a:r>
              <a:rPr lang="ro-MO" smtClean="0"/>
              <a:t>Clear the form </a:t>
            </a:r>
            <a:r>
              <a:rPr lang="ru-RU" smtClean="0"/>
              <a:t>поля очищаются</a:t>
            </a:r>
            <a:endParaRPr lang="en-US"/>
          </a:p>
        </p:txBody>
      </p:sp>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996" r="33520" b="39566"/>
          <a:stretch/>
        </p:blipFill>
        <p:spPr bwMode="auto">
          <a:xfrm>
            <a:off x="265100" y="307089"/>
            <a:ext cx="8649803" cy="3909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311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 y="-63388"/>
            <a:ext cx="9433048" cy="7363554"/>
          </a:xfrm>
          <a:prstGeom prst="rect">
            <a:avLst/>
          </a:prstGeom>
          <a:noFill/>
        </p:spPr>
        <p:txBody>
          <a:bodyPr wrap="square" rtlCol="0">
            <a:spAutoFit/>
          </a:bodyPr>
          <a:lstStyle/>
          <a:p>
            <a:pPr>
              <a:spcAft>
                <a:spcPts val="300"/>
              </a:spcAft>
            </a:pPr>
            <a:r>
              <a:rPr lang="ru-RU" sz="1400" dirty="0"/>
              <a:t>1. Создайте HTML-форму с именем </a:t>
            </a:r>
            <a:r>
              <a:rPr lang="ru-RU" sz="1400" b="1" dirty="0" err="1"/>
              <a:t>formchbox</a:t>
            </a:r>
            <a:r>
              <a:rPr lang="ru-RU" sz="1400" dirty="0"/>
              <a:t>.</a:t>
            </a:r>
          </a:p>
          <a:p>
            <a:pPr>
              <a:spcAft>
                <a:spcPts val="300"/>
              </a:spcAft>
            </a:pPr>
            <a:r>
              <a:rPr lang="ru-RU" sz="1400" dirty="0"/>
              <a:t>2. Тип ввода - это флажок с именем </a:t>
            </a:r>
            <a:r>
              <a:rPr lang="ru-RU" sz="1400" b="1" dirty="0" err="1"/>
              <a:t>topping</a:t>
            </a:r>
            <a:r>
              <a:rPr lang="ru-RU" sz="1400" dirty="0"/>
              <a:t>. Каждый из вариантов флажка создан для этой формы.</a:t>
            </a:r>
          </a:p>
          <a:p>
            <a:pPr>
              <a:spcAft>
                <a:spcPts val="300"/>
              </a:spcAft>
            </a:pPr>
            <a:r>
              <a:rPr lang="en-US" sz="1400" dirty="0"/>
              <a:t>&lt;input type=checkbox name="topping" value="pineapple"/&gt;Pineapple&lt;</a:t>
            </a:r>
            <a:r>
              <a:rPr lang="en-US" sz="1400" dirty="0" err="1"/>
              <a:t>br</a:t>
            </a:r>
            <a:r>
              <a:rPr lang="en-US" sz="1400" dirty="0"/>
              <a:t>/&gt;</a:t>
            </a:r>
            <a:endParaRPr lang="ru-RU" sz="1400" dirty="0"/>
          </a:p>
          <a:p>
            <a:pPr>
              <a:spcAft>
                <a:spcPts val="300"/>
              </a:spcAft>
            </a:pPr>
            <a:r>
              <a:rPr lang="ru-RU" sz="1400" dirty="0"/>
              <a:t>3. Определите текстовую область HTML с именем </a:t>
            </a:r>
            <a:r>
              <a:rPr lang="ru-RU" sz="1400" b="1" dirty="0" err="1"/>
              <a:t>order</a:t>
            </a:r>
            <a:r>
              <a:rPr lang="ru-RU" sz="1400" b="1" dirty="0"/>
              <a:t>,</a:t>
            </a:r>
            <a:r>
              <a:rPr lang="ru-RU" sz="1400" dirty="0"/>
              <a:t> состоящий из 6 строк и 35 столбцов.</a:t>
            </a:r>
          </a:p>
          <a:p>
            <a:pPr>
              <a:spcAft>
                <a:spcPts val="300"/>
              </a:spcAft>
            </a:pPr>
            <a:r>
              <a:rPr lang="en-US" sz="1400" dirty="0"/>
              <a:t>&lt;</a:t>
            </a:r>
            <a:r>
              <a:rPr lang="en-US" sz="1400" dirty="0" err="1"/>
              <a:t>textarea</a:t>
            </a:r>
            <a:r>
              <a:rPr lang="en-US" sz="1400" dirty="0"/>
              <a:t> name="order" rows=6 cols=35 </a:t>
            </a:r>
            <a:r>
              <a:rPr lang="en-US" sz="1400" dirty="0" err="1"/>
              <a:t>onFocus</a:t>
            </a:r>
            <a:r>
              <a:rPr lang="en-US" sz="1400" dirty="0"/>
              <a:t>="check(</a:t>
            </a:r>
            <a:r>
              <a:rPr lang="en-US" sz="1400" dirty="0" err="1"/>
              <a:t>this.form</a:t>
            </a:r>
            <a:r>
              <a:rPr lang="en-US" sz="1400" dirty="0"/>
              <a:t>);"&gt; Click here to check your order!! &lt;/</a:t>
            </a:r>
            <a:r>
              <a:rPr lang="en-US" sz="1400" dirty="0" err="1"/>
              <a:t>textarea</a:t>
            </a:r>
            <a:r>
              <a:rPr lang="en-US" sz="1400" dirty="0"/>
              <a:t>&gt;</a:t>
            </a:r>
            <a:endParaRPr lang="ru-RU" sz="1400" dirty="0"/>
          </a:p>
          <a:p>
            <a:pPr>
              <a:spcAft>
                <a:spcPts val="300"/>
              </a:spcAft>
            </a:pPr>
            <a:r>
              <a:rPr lang="ru-RU" sz="1400" dirty="0"/>
              <a:t>4. Когда текстовая область получает фокус (то есть, когда пользователь щелкает мышью в любом месте поля (</a:t>
            </a:r>
            <a:r>
              <a:rPr lang="en-US" sz="1400" dirty="0" err="1"/>
              <a:t>textarea</a:t>
            </a:r>
            <a:r>
              <a:rPr lang="ru-RU" sz="1400" dirty="0"/>
              <a:t>)текстовой области), вызывается обработчик </a:t>
            </a:r>
            <a:r>
              <a:rPr lang="ru-RU" sz="1400" b="1" dirty="0" err="1"/>
              <a:t>check</a:t>
            </a:r>
            <a:r>
              <a:rPr lang="ru-RU" sz="1400" b="1" dirty="0"/>
              <a:t> ().</a:t>
            </a:r>
            <a:r>
              <a:rPr lang="ru-RU" sz="1400" dirty="0"/>
              <a:t> Ссылка на эту форму передается в качестве аргумента.</a:t>
            </a:r>
          </a:p>
          <a:p>
            <a:pPr>
              <a:spcAft>
                <a:spcPts val="300"/>
              </a:spcAft>
            </a:pPr>
            <a:r>
              <a:rPr lang="ru-RU" sz="1400" dirty="0"/>
              <a:t>5.Кнопка отправки - </a:t>
            </a:r>
            <a:r>
              <a:rPr lang="en-US" sz="1400" dirty="0"/>
              <a:t>Order pizza</a:t>
            </a:r>
            <a:r>
              <a:rPr lang="ru-RU" sz="1400" dirty="0"/>
              <a:t>. Когда пользователь щелкает, обработчик </a:t>
            </a:r>
            <a:r>
              <a:rPr lang="ru-RU" sz="1400" b="1" dirty="0"/>
              <a:t>OK ()</a:t>
            </a:r>
            <a:r>
              <a:rPr lang="ru-RU" sz="1400" dirty="0"/>
              <a:t> будет вызываться</a:t>
            </a:r>
          </a:p>
          <a:p>
            <a:pPr>
              <a:spcAft>
                <a:spcPts val="300"/>
              </a:spcAft>
            </a:pPr>
            <a:r>
              <a:rPr lang="en-US" sz="1400" dirty="0"/>
              <a:t>&lt;input type=submit value="Order pizza" </a:t>
            </a:r>
            <a:r>
              <a:rPr lang="en-US" sz="1400" dirty="0" err="1"/>
              <a:t>onClick</a:t>
            </a:r>
            <a:r>
              <a:rPr lang="en-US" sz="1400" dirty="0"/>
              <a:t>="OK(</a:t>
            </a:r>
            <a:r>
              <a:rPr lang="en-US" sz="1400" dirty="0" err="1"/>
              <a:t>this.form</a:t>
            </a:r>
            <a:r>
              <a:rPr lang="en-US" sz="1400" dirty="0"/>
              <a:t>);" /&gt;</a:t>
            </a:r>
            <a:endParaRPr lang="ru-RU" sz="1400" dirty="0"/>
          </a:p>
          <a:p>
            <a:pPr>
              <a:spcAft>
                <a:spcPts val="300"/>
              </a:spcAft>
            </a:pPr>
            <a:r>
              <a:rPr lang="ru-RU" sz="1400" dirty="0"/>
              <a:t>6. Определить функцию </a:t>
            </a:r>
            <a:r>
              <a:rPr lang="ru-RU" sz="1400" dirty="0" err="1"/>
              <a:t>JavaScript</a:t>
            </a:r>
            <a:r>
              <a:rPr lang="ru-RU" sz="1400" dirty="0"/>
              <a:t> с именем </a:t>
            </a:r>
            <a:r>
              <a:rPr lang="ru-RU" sz="1400" b="1" dirty="0" err="1"/>
              <a:t>check</a:t>
            </a:r>
            <a:r>
              <a:rPr lang="ru-RU" sz="1400" b="1" dirty="0"/>
              <a:t> ().</a:t>
            </a:r>
            <a:r>
              <a:rPr lang="ru-RU" sz="1400" dirty="0"/>
              <a:t> Требуется один параметр, ссылка на форму.</a:t>
            </a:r>
          </a:p>
          <a:p>
            <a:pPr>
              <a:spcAft>
                <a:spcPts val="300"/>
              </a:spcAft>
            </a:pPr>
            <a:r>
              <a:rPr lang="en-US" sz="1400" dirty="0"/>
              <a:t>&lt;</a:t>
            </a:r>
            <a:r>
              <a:rPr lang="en-US" sz="1400" dirty="0" err="1"/>
              <a:t>textarea</a:t>
            </a:r>
            <a:r>
              <a:rPr lang="en-US" sz="1400" dirty="0"/>
              <a:t> name="order" rows=6 cols=35 </a:t>
            </a:r>
            <a:r>
              <a:rPr lang="en-US" sz="1400" dirty="0" err="1"/>
              <a:t>onFocus</a:t>
            </a:r>
            <a:r>
              <a:rPr lang="en-US" sz="1400" dirty="0"/>
              <a:t>="check(</a:t>
            </a:r>
            <a:r>
              <a:rPr lang="en-US" sz="1400" dirty="0" err="1"/>
              <a:t>this.form</a:t>
            </a:r>
            <a:r>
              <a:rPr lang="en-US" sz="1400" dirty="0"/>
              <a:t>);"&gt; </a:t>
            </a:r>
            <a:r>
              <a:rPr lang="en-US" sz="1400" b="1" dirty="0"/>
              <a:t>Click here to check your order!!</a:t>
            </a:r>
            <a:r>
              <a:rPr lang="en-US" sz="1400" dirty="0"/>
              <a:t> &lt;/</a:t>
            </a:r>
            <a:r>
              <a:rPr lang="en-US" sz="1400" dirty="0" err="1"/>
              <a:t>textarea</a:t>
            </a:r>
            <a:r>
              <a:rPr lang="en-US" sz="1400" dirty="0"/>
              <a:t>&gt; </a:t>
            </a:r>
            <a:endParaRPr lang="ru-RU" sz="1400" dirty="0"/>
          </a:p>
          <a:p>
            <a:pPr>
              <a:spcAft>
                <a:spcPts val="300"/>
              </a:spcAft>
            </a:pPr>
            <a:r>
              <a:rPr lang="ru-RU" sz="1400" dirty="0"/>
              <a:t>7. Цикл </a:t>
            </a:r>
            <a:r>
              <a:rPr lang="ru-RU" sz="1400" b="1" dirty="0" err="1"/>
              <a:t>for</a:t>
            </a:r>
            <a:r>
              <a:rPr lang="ru-RU" sz="1400" dirty="0"/>
              <a:t> вводится, чтобы пройти через все флажки в форме. Имя объекта-флажка является </a:t>
            </a:r>
            <a:r>
              <a:rPr lang="en-US" sz="1400" dirty="0"/>
              <a:t>topping</a:t>
            </a:r>
            <a:r>
              <a:rPr lang="ru-RU" sz="1400" dirty="0"/>
              <a:t>. Свойство </a:t>
            </a:r>
            <a:r>
              <a:rPr lang="ru-RU" sz="1400" b="1" dirty="0" err="1"/>
              <a:t>length</a:t>
            </a:r>
            <a:r>
              <a:rPr lang="ru-RU" sz="1400" dirty="0"/>
              <a:t> указывает, </a:t>
            </a:r>
            <a:r>
              <a:rPr lang="ru-RU" sz="1400" dirty="0" smtClean="0"/>
              <a:t>сколь</a:t>
            </a:r>
          </a:p>
          <a:p>
            <a:pPr>
              <a:spcAft>
                <a:spcPts val="300"/>
              </a:spcAft>
            </a:pPr>
            <a:r>
              <a:rPr lang="ru-RU" sz="1400" dirty="0" smtClean="0"/>
              <a:t>ко </a:t>
            </a:r>
            <a:r>
              <a:rPr lang="ru-RU" sz="1400" dirty="0"/>
              <a:t>флажков было определено. После проверки всех флажков цикл завершается.</a:t>
            </a:r>
          </a:p>
          <a:p>
            <a:pPr>
              <a:spcAft>
                <a:spcPts val="300"/>
              </a:spcAft>
            </a:pPr>
            <a:r>
              <a:rPr lang="en-US" sz="1400" dirty="0"/>
              <a:t>&lt;input type=checkbox name="topping" value="pineapple"/&gt;Pineapple&lt;</a:t>
            </a:r>
            <a:r>
              <a:rPr lang="en-US" sz="1400" dirty="0" err="1"/>
              <a:t>br</a:t>
            </a:r>
            <a:r>
              <a:rPr lang="en-US" sz="1400" dirty="0"/>
              <a:t>/&gt;</a:t>
            </a:r>
            <a:endParaRPr lang="ru-RU" sz="1400" dirty="0"/>
          </a:p>
          <a:p>
            <a:pPr>
              <a:spcAft>
                <a:spcPts val="300"/>
              </a:spcAft>
            </a:pPr>
            <a:r>
              <a:rPr lang="ru-RU" sz="1400" dirty="0"/>
              <a:t>8. Если отмечен элемент </a:t>
            </a:r>
            <a:r>
              <a:rPr lang="ru-RU" sz="1400" b="1" dirty="0" err="1"/>
              <a:t>checkbox</a:t>
            </a:r>
            <a:r>
              <a:rPr lang="ru-RU" sz="1400" dirty="0"/>
              <a:t>, называемый </a:t>
            </a:r>
            <a:r>
              <a:rPr lang="ru-RU" sz="1400" b="1" dirty="0" err="1"/>
              <a:t>topping</a:t>
            </a:r>
            <a:r>
              <a:rPr lang="ru-RU" sz="1400" b="1" dirty="0"/>
              <a:t> [i],</a:t>
            </a:r>
            <a:r>
              <a:rPr lang="ru-RU" sz="1400" dirty="0"/>
              <a:t> свойство </a:t>
            </a:r>
            <a:r>
              <a:rPr lang="ru-RU" sz="1400" b="1" dirty="0" err="1"/>
              <a:t>check</a:t>
            </a:r>
            <a:r>
              <a:rPr lang="ru-RU" sz="1400" dirty="0"/>
              <a:t> имеет значение </a:t>
            </a:r>
            <a:r>
              <a:rPr lang="ru-RU" sz="1400" b="1" dirty="0" err="1"/>
              <a:t>true</a:t>
            </a:r>
            <a:r>
              <a:rPr lang="ru-RU" sz="1400" dirty="0"/>
              <a:t>; иначе ложно.</a:t>
            </a:r>
          </a:p>
          <a:p>
            <a:pPr>
              <a:spcAft>
                <a:spcPts val="300"/>
              </a:spcAft>
            </a:pPr>
            <a:r>
              <a:rPr lang="ru-RU" sz="1400" dirty="0"/>
              <a:t>9. Строке с именем (переменная) </a:t>
            </a:r>
            <a:r>
              <a:rPr lang="ru-RU" sz="1400" b="1" dirty="0" err="1"/>
              <a:t>str</a:t>
            </a:r>
            <a:r>
              <a:rPr lang="ru-RU" sz="1400" dirty="0"/>
              <a:t> присваивается значение, сохраненное в флажке, и для каждого флажка, его значение (</a:t>
            </a:r>
            <a:r>
              <a:rPr lang="en-US" sz="1400" b="1" dirty="0"/>
              <a:t>value</a:t>
            </a:r>
            <a:r>
              <a:rPr lang="ru-RU" sz="1400" dirty="0"/>
              <a:t>) будет добавляться к строке.</a:t>
            </a:r>
          </a:p>
          <a:p>
            <a:pPr>
              <a:spcAft>
                <a:spcPts val="300"/>
              </a:spcAft>
            </a:pPr>
            <a:r>
              <a:rPr lang="en-US" sz="1400" dirty="0" err="1"/>
              <a:t>str</a:t>
            </a:r>
            <a:r>
              <a:rPr lang="en-US" sz="1400" dirty="0"/>
              <a:t> =</a:t>
            </a:r>
            <a:r>
              <a:rPr lang="en-US" sz="1400" dirty="0" err="1"/>
              <a:t>str</a:t>
            </a:r>
            <a:r>
              <a:rPr lang="en-US" sz="1400" dirty="0"/>
              <a:t> +</a:t>
            </a:r>
            <a:r>
              <a:rPr lang="en-US" sz="1400" dirty="0" err="1"/>
              <a:t>f.topping</a:t>
            </a:r>
            <a:r>
              <a:rPr lang="en-US" sz="1400" dirty="0"/>
              <a:t>[</a:t>
            </a:r>
            <a:r>
              <a:rPr lang="en-US" sz="1400" dirty="0" err="1"/>
              <a:t>i</a:t>
            </a:r>
            <a:r>
              <a:rPr lang="en-US" sz="1400" dirty="0"/>
              <a:t>].value + "\n";</a:t>
            </a:r>
            <a:endParaRPr lang="ru-RU" sz="1400" dirty="0"/>
          </a:p>
          <a:p>
            <a:pPr>
              <a:spcAft>
                <a:spcPts val="300"/>
              </a:spcAft>
            </a:pPr>
            <a:r>
              <a:rPr lang="ru-RU" sz="1400" dirty="0"/>
              <a:t>10. После того, как все флажки были проверены, их значения будут найдены в переменной </a:t>
            </a:r>
            <a:r>
              <a:rPr lang="ru-RU" sz="1400" b="1" dirty="0" err="1"/>
              <a:t>str</a:t>
            </a:r>
            <a:r>
              <a:rPr lang="ru-RU" sz="1400" dirty="0"/>
              <a:t>. Эти значения присваиваются блоку текстовой области, называемому </a:t>
            </a:r>
            <a:r>
              <a:rPr lang="en-US" sz="1400" b="1" dirty="0"/>
              <a:t>order</a:t>
            </a:r>
            <a:r>
              <a:rPr lang="ru-RU" sz="1400" dirty="0"/>
              <a:t>.</a:t>
            </a:r>
          </a:p>
          <a:p>
            <a:pPr>
              <a:spcAft>
                <a:spcPts val="300"/>
              </a:spcAft>
            </a:pPr>
            <a:r>
              <a:rPr lang="en-US" sz="1400" dirty="0"/>
              <a:t>&lt;</a:t>
            </a:r>
            <a:r>
              <a:rPr lang="en-US" sz="1400" dirty="0" err="1"/>
              <a:t>textarea</a:t>
            </a:r>
            <a:r>
              <a:rPr lang="en-US" sz="1400" dirty="0"/>
              <a:t> </a:t>
            </a:r>
            <a:r>
              <a:rPr lang="en-US" sz="1400" b="1" dirty="0"/>
              <a:t>name="order"</a:t>
            </a:r>
            <a:r>
              <a:rPr lang="en-US" sz="1400" dirty="0"/>
              <a:t> rows=6 cols=35 </a:t>
            </a:r>
            <a:r>
              <a:rPr lang="en-US" sz="1400" dirty="0" err="1"/>
              <a:t>onFocus</a:t>
            </a:r>
            <a:r>
              <a:rPr lang="en-US" sz="1400" dirty="0"/>
              <a:t>="check(</a:t>
            </a:r>
            <a:r>
              <a:rPr lang="en-US" sz="1400" dirty="0" err="1"/>
              <a:t>this.form</a:t>
            </a:r>
            <a:r>
              <a:rPr lang="en-US" sz="1400" dirty="0"/>
              <a:t>);"&gt;</a:t>
            </a:r>
            <a:endParaRPr lang="ru-RU" sz="1400" dirty="0"/>
          </a:p>
          <a:p>
            <a:pPr>
              <a:spcAft>
                <a:spcPts val="300"/>
              </a:spcAft>
            </a:pPr>
            <a:r>
              <a:rPr lang="ru-RU" sz="1400" dirty="0"/>
              <a:t>11. Далее определена функция, которая называется </a:t>
            </a:r>
            <a:r>
              <a:rPr lang="ru-RU" sz="1400" b="1" dirty="0"/>
              <a:t>OK ()</a:t>
            </a:r>
            <a:r>
              <a:rPr lang="ru-RU" sz="1400" dirty="0"/>
              <a:t>. Ее цель - подтвердить, что пользователь готов отправить свой заказ.</a:t>
            </a:r>
          </a:p>
          <a:p>
            <a:pPr>
              <a:spcAft>
                <a:spcPts val="300"/>
              </a:spcAft>
            </a:pPr>
            <a:r>
              <a:rPr lang="en-US" sz="1400" dirty="0"/>
              <a:t>&lt;input type=submit value="Order pizza" </a:t>
            </a:r>
            <a:r>
              <a:rPr lang="en-US" sz="1400" dirty="0" err="1"/>
              <a:t>onClick</a:t>
            </a:r>
            <a:r>
              <a:rPr lang="en-US" sz="1400" dirty="0"/>
              <a:t>="OK(</a:t>
            </a:r>
            <a:r>
              <a:rPr lang="en-US" sz="1400" dirty="0" err="1"/>
              <a:t>this.form</a:t>
            </a:r>
            <a:r>
              <a:rPr lang="en-US" sz="1400" dirty="0"/>
              <a:t>);" /&gt;</a:t>
            </a:r>
            <a:endParaRPr lang="ru-RU" sz="1400" dirty="0"/>
          </a:p>
          <a:p>
            <a:pPr>
              <a:spcAft>
                <a:spcPts val="300"/>
              </a:spcAft>
            </a:pPr>
            <a:r>
              <a:rPr lang="ru-RU" sz="1400" dirty="0"/>
              <a:t>12. Если пользователь нажимает кнопку «ОК» в поле подтверждения, вызывается метод </a:t>
            </a:r>
            <a:r>
              <a:rPr lang="ru-RU" sz="1400" b="1" dirty="0" err="1"/>
              <a:t>submit</a:t>
            </a:r>
            <a:r>
              <a:rPr lang="ru-RU" sz="1400" b="1" dirty="0"/>
              <a:t> ().</a:t>
            </a:r>
            <a:r>
              <a:rPr lang="ru-RU" sz="1400" dirty="0"/>
              <a:t> В противном случае ничего не происходит.</a:t>
            </a:r>
          </a:p>
          <a:p>
            <a:pPr>
              <a:spcAft>
                <a:spcPts val="300"/>
              </a:spcAft>
            </a:pPr>
            <a:endParaRPr lang="en-US" sz="1400" dirty="0"/>
          </a:p>
        </p:txBody>
      </p:sp>
    </p:spTree>
    <p:extLst>
      <p:ext uri="{BB962C8B-B14F-4D97-AF65-F5344CB8AC3E}">
        <p14:creationId xmlns:p14="http://schemas.microsoft.com/office/powerpoint/2010/main" val="311839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1"/>
          <p:cNvSpPr txBox="1">
            <a:spLocks noChangeArrowheads="1"/>
          </p:cNvSpPr>
          <p:nvPr/>
        </p:nvSpPr>
        <p:spPr bwMode="auto">
          <a:xfrm>
            <a:off x="0" y="115888"/>
            <a:ext cx="9144000" cy="635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ts val="600"/>
              </a:spcBef>
              <a:buFontTx/>
              <a:buNone/>
            </a:pPr>
            <a:r>
              <a:rPr lang="ru-RU" altLang="ru-RU" sz="1800"/>
              <a:t>&lt;FORM NAME="Sel"&gt; </a:t>
            </a:r>
          </a:p>
          <a:p>
            <a:pPr eaLnBrk="1" hangingPunct="1">
              <a:spcBef>
                <a:spcPts val="600"/>
              </a:spcBef>
              <a:buFontTx/>
              <a:buNone/>
            </a:pPr>
            <a:r>
              <a:rPr lang="ru-RU" altLang="ru-RU" sz="1800"/>
              <a:t>	&lt;SELECT NAME="ListOfLinks"&gt; </a:t>
            </a:r>
          </a:p>
          <a:p>
            <a:pPr eaLnBrk="1" hangingPunct="1">
              <a:spcBef>
                <a:spcPts val="600"/>
              </a:spcBef>
              <a:buFontTx/>
              <a:buNone/>
            </a:pPr>
            <a:r>
              <a:rPr lang="ru-RU" altLang="ru-RU" sz="1800"/>
              <a:t>	&lt;/SELECT&gt; </a:t>
            </a:r>
          </a:p>
          <a:p>
            <a:pPr eaLnBrk="1" hangingPunct="1">
              <a:spcBef>
                <a:spcPts val="600"/>
              </a:spcBef>
              <a:buFontTx/>
              <a:buNone/>
            </a:pPr>
            <a:r>
              <a:rPr lang="ru-RU" altLang="ru-RU" sz="1800"/>
              <a:t>	&lt;INPUT TYPE="button" VALUE="Jump!" onClick="urlJump();"&gt; </a:t>
            </a:r>
          </a:p>
          <a:p>
            <a:pPr eaLnBrk="1" hangingPunct="1">
              <a:spcBef>
                <a:spcPts val="600"/>
              </a:spcBef>
              <a:buFontTx/>
              <a:buNone/>
            </a:pPr>
            <a:r>
              <a:rPr lang="ru-RU" altLang="ru-RU" sz="1800"/>
              <a:t>&lt;/FORM&gt; </a:t>
            </a:r>
          </a:p>
          <a:p>
            <a:pPr eaLnBrk="1" hangingPunct="1">
              <a:spcBef>
                <a:spcPts val="600"/>
              </a:spcBef>
              <a:buFontTx/>
              <a:buNone/>
            </a:pPr>
            <a:endParaRPr lang="ru-RU" altLang="ru-RU" sz="1800"/>
          </a:p>
          <a:p>
            <a:pPr eaLnBrk="1" hangingPunct="1">
              <a:spcBef>
                <a:spcPts val="600"/>
              </a:spcBef>
              <a:buFontTx/>
              <a:buNone/>
            </a:pPr>
            <a:r>
              <a:rPr lang="ru-RU" altLang="ru-RU" sz="1800"/>
              <a:t>В результате у объекта </a:t>
            </a:r>
            <a:r>
              <a:rPr lang="ru-RU" altLang="ru-RU" sz="1800" b="1"/>
              <a:t>Document</a:t>
            </a:r>
            <a:r>
              <a:rPr lang="ru-RU" altLang="ru-RU" sz="1800"/>
              <a:t> появилось свойство </a:t>
            </a:r>
            <a:r>
              <a:rPr lang="ru-RU" altLang="ru-RU" sz="1800" b="1"/>
              <a:t>Sel</a:t>
            </a:r>
            <a:r>
              <a:rPr lang="ru-RU" altLang="ru-RU" sz="1800"/>
              <a:t>. К этому свойству можно адресоваться следующим образом:</a:t>
            </a:r>
          </a:p>
          <a:p>
            <a:pPr eaLnBrk="1" hangingPunct="1">
              <a:spcBef>
                <a:spcPts val="600"/>
              </a:spcBef>
              <a:buFontTx/>
              <a:buNone/>
            </a:pPr>
            <a:r>
              <a:rPr lang="ru-RU" altLang="ru-RU" sz="1800" b="1" i="1"/>
              <a:t>		Document.Sel</a:t>
            </a:r>
            <a:r>
              <a:rPr lang="ru-RU" altLang="ru-RU" sz="1800"/>
              <a:t> </a:t>
            </a:r>
          </a:p>
          <a:p>
            <a:pPr eaLnBrk="1" hangingPunct="1">
              <a:spcBef>
                <a:spcPts val="600"/>
              </a:spcBef>
              <a:buFontTx/>
              <a:buNone/>
            </a:pPr>
            <a:r>
              <a:rPr lang="ru-RU" altLang="ru-RU" sz="1800"/>
              <a:t>Любая форма содержит определения полей и кнопок управления, таких как </a:t>
            </a:r>
            <a:r>
              <a:rPr lang="ru-RU" altLang="ru-RU" sz="1800" i="1"/>
              <a:t>списки, переключатели </a:t>
            </a:r>
            <a:r>
              <a:rPr lang="ru-RU" altLang="ru-RU" sz="1800"/>
              <a:t>и</a:t>
            </a:r>
            <a:r>
              <a:rPr lang="ru-RU" altLang="ru-RU" sz="1800" i="1"/>
              <a:t> кнопки</a:t>
            </a:r>
            <a:r>
              <a:rPr lang="ru-RU" altLang="ru-RU" sz="1800"/>
              <a:t>. </a:t>
            </a:r>
          </a:p>
          <a:p>
            <a:pPr eaLnBrk="1" hangingPunct="1">
              <a:spcBef>
                <a:spcPts val="600"/>
              </a:spcBef>
              <a:buFontTx/>
              <a:buNone/>
            </a:pPr>
            <a:r>
              <a:rPr lang="ru-RU" altLang="ru-RU" sz="1800"/>
              <a:t>При определении полей и кнопок управления им можно задать </a:t>
            </a:r>
            <a:r>
              <a:rPr lang="ru-RU" altLang="ru-RU" sz="1800" b="1" i="1"/>
              <a:t>имя</a:t>
            </a:r>
            <a:r>
              <a:rPr lang="ru-RU" altLang="ru-RU" sz="1800"/>
              <a:t>, указав его в параметре NAME соответствующего оператора языка HTML. </a:t>
            </a:r>
          </a:p>
          <a:p>
            <a:pPr eaLnBrk="1" hangingPunct="1">
              <a:spcBef>
                <a:spcPts val="600"/>
              </a:spcBef>
              <a:buFontTx/>
              <a:buNone/>
            </a:pPr>
            <a:r>
              <a:rPr lang="ru-RU" altLang="ru-RU" sz="1800"/>
              <a:t>В примере, приведенном выше, в форме определен список с именем </a:t>
            </a:r>
            <a:r>
              <a:rPr lang="ru-RU" altLang="ru-RU" sz="1800" b="1" i="1"/>
              <a:t>ListOfLinks</a:t>
            </a:r>
            <a:r>
              <a:rPr lang="ru-RU" altLang="ru-RU" sz="1800"/>
              <a:t>.</a:t>
            </a:r>
          </a:p>
          <a:p>
            <a:pPr eaLnBrk="1" hangingPunct="1">
              <a:spcBef>
                <a:spcPts val="600"/>
              </a:spcBef>
              <a:buFontTx/>
              <a:buNone/>
            </a:pPr>
            <a:r>
              <a:rPr lang="ru-RU" altLang="ru-RU" sz="1800"/>
              <a:t>Для адресации из сценария JavaScript отдельных органов управления можно воспользоваться тем фактом, что они доступны как свойства содержащих их форм</a:t>
            </a:r>
          </a:p>
          <a:p>
            <a:pPr eaLnBrk="1" hangingPunct="1">
              <a:spcBef>
                <a:spcPts val="600"/>
              </a:spcBef>
              <a:buFontTx/>
              <a:buNone/>
            </a:pPr>
            <a:r>
              <a:rPr lang="ru-RU" altLang="ru-RU" sz="1800"/>
              <a:t> Например, если в форме </a:t>
            </a:r>
            <a:r>
              <a:rPr lang="ru-RU" altLang="ru-RU" sz="1800" b="1"/>
              <a:t>Sel</a:t>
            </a:r>
            <a:r>
              <a:rPr lang="ru-RU" altLang="ru-RU" sz="1800"/>
              <a:t> определен список </a:t>
            </a:r>
            <a:r>
              <a:rPr lang="ru-RU" altLang="ru-RU" sz="1800" b="1" i="1"/>
              <a:t>ListOfLinks</a:t>
            </a:r>
            <a:r>
              <a:rPr lang="ru-RU" altLang="ru-RU" sz="1800"/>
              <a:t>, то для доступа к списку как к объекту вы можете использовать следующее выражение:</a:t>
            </a:r>
          </a:p>
          <a:p>
            <a:pPr eaLnBrk="1" hangingPunct="1">
              <a:spcBef>
                <a:spcPts val="600"/>
              </a:spcBef>
              <a:buFontTx/>
              <a:buNone/>
            </a:pPr>
            <a:r>
              <a:rPr lang="ru-RU" altLang="ru-RU" sz="1800" b="1" i="1"/>
              <a:t>		Document.Sel.ListOfLinks</a:t>
            </a:r>
            <a:r>
              <a:rPr lang="ru-RU" altLang="ru-RU" sz="180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620"/>
            <a:ext cx="9000492" cy="4524315"/>
          </a:xfrm>
          <a:prstGeom prst="rect">
            <a:avLst/>
          </a:prstGeom>
          <a:noFill/>
        </p:spPr>
        <p:txBody>
          <a:bodyPr wrap="square" rtlCol="0">
            <a:spAutoFit/>
          </a:bodyPr>
          <a:lstStyle/>
          <a:p>
            <a:pPr algn="ctr"/>
            <a:r>
              <a:rPr lang="en-US" b="1"/>
              <a:t>Radio </a:t>
            </a:r>
            <a:r>
              <a:rPr lang="en-US" b="1" smtClean="0"/>
              <a:t>Buttons</a:t>
            </a:r>
            <a:r>
              <a:rPr lang="ru-RU" b="1" smtClean="0"/>
              <a:t> </a:t>
            </a:r>
            <a:endParaRPr lang="en-US" b="1" smtClean="0"/>
          </a:p>
          <a:p>
            <a:r>
              <a:rPr lang="ru-RU" smtClean="0"/>
              <a:t>Как </a:t>
            </a:r>
            <a:r>
              <a:rPr lang="ru-RU"/>
              <a:t>и кнопки на старомодном радио, вы можете нажимать только одну кнопку при использовании HTML-кнопок. Когда переключатель установлен, он выбран, а если выбран другой, ранее выбранный переключатель отменяется. Короче говоря, можно проверять только одну кнопку за раз. Этот тип кнопки полезен, если вы хотите, чтобы пользователь мог выбрать только один из списка элементов. Радиокнопки создаются с помощью HTML &lt;input type = «radio»&gt; и представляются в JavaScript в качестве радиообъекта с конкретными свойствами и методами, используемыми для манипулирования объектом. Каждая кнопка является свойством радиообъекта и присваивается массиву элементов в том порядке, в котором они размещены в форме. Свойство </a:t>
            </a:r>
            <a:r>
              <a:rPr lang="ru-RU" b="1"/>
              <a:t>checked</a:t>
            </a:r>
            <a:r>
              <a:rPr lang="ru-RU"/>
              <a:t> объекта радио указывает, была ли кнопка проверена. Возвращает логическое значение true, если кнопка была выбрана, и значение false, если нет</a:t>
            </a:r>
            <a:r>
              <a:rPr lang="ru-RU" smtClean="0"/>
              <a:t>.</a:t>
            </a:r>
            <a:endParaRPr lang="en-US" smtClean="0"/>
          </a:p>
          <a:p>
            <a:r>
              <a:rPr lang="ru-RU"/>
              <a:t>Например, чтобы достичь значения в списке радио, вы должны </a:t>
            </a:r>
            <a:r>
              <a:rPr lang="ru-RU" smtClean="0"/>
              <a:t>использовать</a:t>
            </a:r>
            <a:endParaRPr lang="en-US" smtClean="0"/>
          </a:p>
          <a:p>
            <a:pPr algn="ctr"/>
            <a:r>
              <a:rPr lang="ru-RU" smtClean="0"/>
              <a:t> </a:t>
            </a:r>
            <a:r>
              <a:rPr lang="ru-RU" sz="2000" b="1" smtClean="0">
                <a:latin typeface="Courier New" panose="02070309020205020404" pitchFamily="49" charset="0"/>
                <a:cs typeface="Courier New" panose="02070309020205020404" pitchFamily="49" charset="0"/>
              </a:rPr>
              <a:t>document.form1.radio1</a:t>
            </a:r>
            <a:endParaRPr lang="en-US" sz="2000" b="1" smtClean="0">
              <a:latin typeface="Courier New" panose="02070309020205020404" pitchFamily="49" charset="0"/>
              <a:cs typeface="Courier New" panose="02070309020205020404" pitchFamily="49" charset="0"/>
            </a:endParaRPr>
          </a:p>
          <a:p>
            <a:r>
              <a:rPr lang="ru-RU" smtClean="0"/>
              <a:t> </a:t>
            </a:r>
            <a:r>
              <a:rPr lang="ru-RU"/>
              <a:t>где </a:t>
            </a:r>
            <a:r>
              <a:rPr lang="ru-RU" i="1"/>
              <a:t>form1</a:t>
            </a:r>
            <a:r>
              <a:rPr lang="ru-RU"/>
              <a:t> - это имя формы, а </a:t>
            </a:r>
            <a:r>
              <a:rPr lang="ru-RU" i="1"/>
              <a:t>radio1</a:t>
            </a:r>
            <a:r>
              <a:rPr lang="ru-RU"/>
              <a:t> - имя радиообъекта.</a:t>
            </a:r>
            <a:endParaRPr lang="en-US"/>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750" t="31530" r="64444" b="31063"/>
          <a:stretch/>
        </p:blipFill>
        <p:spPr bwMode="auto">
          <a:xfrm>
            <a:off x="6900425" y="4005064"/>
            <a:ext cx="1145750" cy="2736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32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Заголовок 1"/>
          <p:cNvSpPr>
            <a:spLocks noGrp="1"/>
          </p:cNvSpPr>
          <p:nvPr>
            <p:ph type="title"/>
          </p:nvPr>
        </p:nvSpPr>
        <p:spPr>
          <a:xfrm>
            <a:off x="457200" y="115888"/>
            <a:ext cx="8229600" cy="346075"/>
          </a:xfrm>
        </p:spPr>
        <p:txBody>
          <a:bodyPr/>
          <a:lstStyle/>
          <a:p>
            <a:r>
              <a:rPr lang="ru-RU" altLang="ru-RU" sz="2000" b="1" smtClean="0"/>
              <a:t>Переключатель radio</a:t>
            </a:r>
            <a:endParaRPr lang="ru-RU" altLang="ru-RU" sz="2000" smtClean="0"/>
          </a:p>
        </p:txBody>
      </p:sp>
      <p:sp>
        <p:nvSpPr>
          <p:cNvPr id="3" name="Объект 2"/>
          <p:cNvSpPr>
            <a:spLocks noGrp="1"/>
          </p:cNvSpPr>
          <p:nvPr>
            <p:ph idx="1"/>
          </p:nvPr>
        </p:nvSpPr>
        <p:spPr>
          <a:xfrm>
            <a:off x="358775" y="584200"/>
            <a:ext cx="8497888" cy="6273800"/>
          </a:xfrm>
        </p:spPr>
        <p:txBody>
          <a:bodyPr/>
          <a:lstStyle/>
          <a:p>
            <a:pPr>
              <a:defRPr/>
            </a:pPr>
            <a:r>
              <a:rPr lang="ru-RU" sz="1800" smtClean="0"/>
              <a:t>Переключатели </a:t>
            </a:r>
            <a:r>
              <a:rPr lang="ru-RU" sz="1800"/>
              <a:t>типа </a:t>
            </a:r>
            <a:r>
              <a:rPr lang="ru-RU" sz="1800" b="1"/>
              <a:t>radio</a:t>
            </a:r>
            <a:r>
              <a:rPr lang="ru-RU" sz="1800"/>
              <a:t> применяются в тех случаях, когда нужно организовать выбор одной из нескольких возможностей. Исходя из этого, в форме обычно располагается несколько таких переключателей. Определение переключателя radio выглядит следующим образом:</a:t>
            </a:r>
          </a:p>
          <a:p>
            <a:pPr marL="0" indent="0">
              <a:buFontTx/>
              <a:buNone/>
              <a:defRPr/>
            </a:pPr>
            <a:r>
              <a:rPr lang="ru-RU" sz="1800" smtClean="0">
                <a:latin typeface="Courier New" panose="02070309020205020404" pitchFamily="49" charset="0"/>
                <a:cs typeface="Courier New" panose="02070309020205020404" pitchFamily="49" charset="0"/>
              </a:rPr>
              <a:t>&lt;INPUT TYPE="radio" NAME=" Имя_переключателя_radio" VALUE="Значение" CHECKED onClick="Обработчик_события"&gt; Текст, отображаемый рядом с переключателем</a:t>
            </a:r>
          </a:p>
          <a:p>
            <a:pPr>
              <a:defRPr/>
            </a:pPr>
            <a:r>
              <a:rPr lang="ru-RU" sz="1800" smtClean="0"/>
              <a:t>Назначение </a:t>
            </a:r>
            <a:r>
              <a:rPr lang="ru-RU" sz="1800"/>
              <a:t>параметров NAME, VALUE и CHECKED переключателя </a:t>
            </a:r>
            <a:r>
              <a:rPr lang="ru-RU" sz="1800" b="1"/>
              <a:t>radio</a:t>
            </a:r>
            <a:r>
              <a:rPr lang="ru-RU" sz="1800"/>
              <a:t> такое же как и назначение аналогичных параметров переключателя </a:t>
            </a:r>
            <a:r>
              <a:rPr lang="ru-RU" sz="1800" i="1"/>
              <a:t>checkbox</a:t>
            </a:r>
            <a:r>
              <a:rPr lang="ru-RU" sz="1800"/>
              <a:t>. </a:t>
            </a:r>
            <a:endParaRPr lang="ru-RU" sz="1800" smtClean="0"/>
          </a:p>
          <a:p>
            <a:pPr>
              <a:defRPr/>
            </a:pPr>
            <a:r>
              <a:rPr lang="ru-RU" sz="1800" smtClean="0"/>
              <a:t>Отличие </a:t>
            </a:r>
            <a:r>
              <a:rPr lang="ru-RU" sz="1800"/>
              <a:t>заключается в том, что все переключатели </a:t>
            </a:r>
            <a:r>
              <a:rPr lang="ru-RU" sz="1800" b="1"/>
              <a:t>radio</a:t>
            </a:r>
            <a:r>
              <a:rPr lang="ru-RU" sz="1800"/>
              <a:t>, принадлежащие к одной группе, </a:t>
            </a:r>
            <a:r>
              <a:rPr lang="ru-RU" sz="1800" b="1"/>
              <a:t>должны иметь одинаковые имена, определенные параметром NAME</a:t>
            </a:r>
            <a:r>
              <a:rPr lang="ru-RU" sz="1800"/>
              <a:t>. </a:t>
            </a:r>
            <a:endParaRPr lang="ru-RU" sz="1800" smtClean="0"/>
          </a:p>
          <a:p>
            <a:pPr>
              <a:defRPr/>
            </a:pPr>
            <a:r>
              <a:rPr lang="ru-RU" sz="1800" smtClean="0"/>
              <a:t>Что </a:t>
            </a:r>
            <a:r>
              <a:rPr lang="ru-RU" sz="1800"/>
              <a:t>же касается переключателей </a:t>
            </a:r>
            <a:r>
              <a:rPr lang="ru-RU" sz="1800" b="1"/>
              <a:t>checkbox</a:t>
            </a:r>
            <a:r>
              <a:rPr lang="ru-RU" sz="1800"/>
              <a:t>, то если их несколько, то все они должны называться по-разному. </a:t>
            </a:r>
            <a:endParaRPr lang="ru-RU" sz="1800" smtClean="0"/>
          </a:p>
          <a:p>
            <a:pPr>
              <a:defRPr/>
            </a:pPr>
            <a:r>
              <a:rPr lang="ru-RU" sz="1800" smtClean="0"/>
              <a:t>Для </a:t>
            </a:r>
            <a:r>
              <a:rPr lang="ru-RU" sz="1800"/>
              <a:t>того чтобы расширение сервера Web или сценарий JavaScript, обрабатывающие форму, могли узнать, какой же из переключателей </a:t>
            </a:r>
            <a:r>
              <a:rPr lang="ru-RU" sz="1800" b="1"/>
              <a:t>radio</a:t>
            </a:r>
            <a:r>
              <a:rPr lang="ru-RU" sz="1800"/>
              <a:t> группы находится во включенном состоянии, </a:t>
            </a:r>
            <a:r>
              <a:rPr lang="ru-RU" sz="1800" b="1"/>
              <a:t>все такие переключатели должны иметь различные значения VALUE</a:t>
            </a:r>
            <a:r>
              <a:rPr lang="ru-RU" sz="1800"/>
              <a:t>. </a:t>
            </a:r>
            <a:endParaRPr lang="ru-RU" sz="1800" smtClean="0"/>
          </a:p>
          <a:p>
            <a:pPr>
              <a:defRPr/>
            </a:pPr>
            <a:r>
              <a:rPr lang="ru-RU" sz="1800" smtClean="0"/>
              <a:t>Кроме </a:t>
            </a:r>
            <a:r>
              <a:rPr lang="ru-RU" sz="1800"/>
              <a:t>того, только один из переключателей </a:t>
            </a:r>
            <a:r>
              <a:rPr lang="ru-RU" sz="1800" b="1"/>
              <a:t>radio</a:t>
            </a:r>
            <a:r>
              <a:rPr lang="ru-RU" sz="1800"/>
              <a:t> может быть определен с параметром CHECKED.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txBox="1">
            <a:spLocks noChangeArrowheads="1"/>
          </p:cNvSpPr>
          <p:nvPr/>
        </p:nvSpPr>
        <p:spPr bwMode="auto">
          <a:xfrm>
            <a:off x="215900" y="225425"/>
            <a:ext cx="878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ru-RU" altLang="ru-RU" sz="1800" b="1"/>
              <a:t>Свойства объекта radio</a:t>
            </a:r>
          </a:p>
          <a:p>
            <a:pPr eaLnBrk="1" hangingPunct="1">
              <a:spcBef>
                <a:spcPct val="0"/>
              </a:spcBef>
              <a:buFontTx/>
              <a:buNone/>
            </a:pPr>
            <a:r>
              <a:rPr lang="ru-RU" altLang="ru-RU" sz="1800"/>
              <a:t>Объект radio имеет следующие свойства:</a:t>
            </a:r>
          </a:p>
        </p:txBody>
      </p:sp>
      <p:graphicFrame>
        <p:nvGraphicFramePr>
          <p:cNvPr id="5" name="Таблица 4"/>
          <p:cNvGraphicFramePr>
            <a:graphicFrameLocks noGrp="1"/>
          </p:cNvGraphicFramePr>
          <p:nvPr/>
        </p:nvGraphicFramePr>
        <p:xfrm>
          <a:off x="323850" y="1125538"/>
          <a:ext cx="8677275" cy="4152960"/>
        </p:xfrm>
        <a:graphic>
          <a:graphicData uri="http://schemas.openxmlformats.org/drawingml/2006/table">
            <a:tbl>
              <a:tblPr/>
              <a:tblGrid>
                <a:gridCol w="2776729"/>
                <a:gridCol w="5900546"/>
              </a:tblGrid>
              <a:tr h="309372">
                <a:tc>
                  <a:txBody>
                    <a:bodyPr/>
                    <a:lstStyle/>
                    <a:p>
                      <a:r>
                        <a:rPr lang="ru-RU" sz="1600" b="1"/>
                        <a:t>Свойство</a:t>
                      </a:r>
                      <a:endParaRPr lang="ru-RU" sz="1600"/>
                    </a:p>
                  </a:txBody>
                  <a:tcPr marL="65596" marR="65596" marT="32768" marB="327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b="1"/>
                        <a:t>Описание</a:t>
                      </a:r>
                      <a:endParaRPr lang="ru-RU" sz="1600"/>
                    </a:p>
                  </a:txBody>
                  <a:tcPr marL="65596" marR="65596" marT="32768" marB="327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372">
                <a:tc>
                  <a:txBody>
                    <a:bodyPr/>
                    <a:lstStyle/>
                    <a:p>
                      <a:r>
                        <a:rPr lang="en-US" sz="1600"/>
                        <a:t>name</a:t>
                      </a:r>
                    </a:p>
                  </a:txBody>
                  <a:tcPr marL="65596" marR="65596" marT="32768" marB="327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Значение параметра </a:t>
                      </a:r>
                      <a:r>
                        <a:rPr lang="en-US" sz="1600"/>
                        <a:t>NAME</a:t>
                      </a:r>
                    </a:p>
                  </a:txBody>
                  <a:tcPr marL="65596" marR="65596" marT="32768" marB="327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4712">
                <a:tc>
                  <a:txBody>
                    <a:bodyPr/>
                    <a:lstStyle/>
                    <a:p>
                      <a:r>
                        <a:rPr lang="en-US" sz="1600"/>
                        <a:t>checked</a:t>
                      </a:r>
                    </a:p>
                  </a:txBody>
                  <a:tcPr marL="65596" marR="65596" marT="32768" marB="327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Свойство типа Boolean, отражающее состояние переключателя. Если переключатель включен, свойство имеет значение true, в противном случае - false. С помощью этого свойства сценарий может изменять состояние переключателя</a:t>
                      </a:r>
                    </a:p>
                  </a:txBody>
                  <a:tcPr marL="65596" marR="65596" marT="32768" marB="327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5360">
                <a:tc>
                  <a:txBody>
                    <a:bodyPr/>
                    <a:lstStyle/>
                    <a:p>
                      <a:r>
                        <a:rPr lang="en-US" sz="1600"/>
                        <a:t>length</a:t>
                      </a:r>
                    </a:p>
                  </a:txBody>
                  <a:tcPr marL="65596" marR="65596" marT="32768" marB="327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Количество переключателей типа radio, определенных в группе с именем, заданным параметром NAME</a:t>
                      </a:r>
                    </a:p>
                  </a:txBody>
                  <a:tcPr marL="65596" marR="65596" marT="32768" marB="327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372">
                <a:tc>
                  <a:txBody>
                    <a:bodyPr/>
                    <a:lstStyle/>
                    <a:p>
                      <a:r>
                        <a:rPr lang="en-US" sz="1600"/>
                        <a:t>value</a:t>
                      </a:r>
                    </a:p>
                  </a:txBody>
                  <a:tcPr marL="65596" marR="65596" marT="32768" marB="327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Значение параметра </a:t>
                      </a:r>
                      <a:r>
                        <a:rPr lang="en-US" sz="1600"/>
                        <a:t>VALUE</a:t>
                      </a:r>
                    </a:p>
                  </a:txBody>
                  <a:tcPr marL="65596" marR="65596" marT="32768" marB="327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4712">
                <a:tc>
                  <a:txBody>
                    <a:bodyPr/>
                    <a:lstStyle/>
                    <a:p>
                      <a:r>
                        <a:rPr lang="en-US" sz="1600"/>
                        <a:t>defaultChecked</a:t>
                      </a:r>
                    </a:p>
                  </a:txBody>
                  <a:tcPr marL="65596" marR="65596" marT="32768" marB="327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Свойство типа Boolean, отражающее значение параметра CHECKED. Если параметр CHECKED присутствует в определении переключателя, свойство имеет значение true, в противном случае - false. Сценарий может определять или устанавливать значение этого свойства</a:t>
                      </a:r>
                    </a:p>
                  </a:txBody>
                  <a:tcPr marL="65596" marR="65596" marT="32768" marB="327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3994" name="Rectangle 1"/>
          <p:cNvSpPr>
            <a:spLocks noChangeArrowheads="1"/>
          </p:cNvSpPr>
          <p:nvPr/>
        </p:nvSpPr>
        <p:spPr bwMode="auto">
          <a:xfrm>
            <a:off x="2211388" y="1585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a:spcBef>
                <a:spcPct val="0"/>
              </a:spcBef>
              <a:buFontTx/>
              <a:buNone/>
            </a:pPr>
            <a:r>
              <a:rPr lang="ru-RU" altLang="ru-RU" sz="1800">
                <a:solidFill>
                  <a:srgbClr val="000000"/>
                </a:solidFill>
                <a:cs typeface="Times New Roman" pitchFamily="18" charset="0"/>
              </a:rPr>
              <a:t> </a:t>
            </a:r>
            <a:r>
              <a:rPr lang="ru-RU" altLang="ru-RU" sz="1800"/>
              <a:t> </a:t>
            </a:r>
          </a:p>
        </p:txBody>
      </p:sp>
      <p:sp>
        <p:nvSpPr>
          <p:cNvPr id="83995" name="TextBox 6"/>
          <p:cNvSpPr txBox="1">
            <a:spLocks noChangeArrowheads="1"/>
          </p:cNvSpPr>
          <p:nvPr/>
        </p:nvSpPr>
        <p:spPr bwMode="auto">
          <a:xfrm>
            <a:off x="215900" y="5516563"/>
            <a:ext cx="878522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ru-RU" altLang="ru-RU" sz="1800" b="1"/>
              <a:t>Методы объекта radio</a:t>
            </a:r>
          </a:p>
          <a:p>
            <a:pPr eaLnBrk="1" hangingPunct="1">
              <a:spcBef>
                <a:spcPct val="0"/>
              </a:spcBef>
              <a:buFontTx/>
              <a:buNone/>
            </a:pPr>
            <a:r>
              <a:rPr lang="ru-RU" altLang="ru-RU" sz="1800"/>
              <a:t>Для объекта radio определен метод click, не имеющий параметров:</a:t>
            </a:r>
          </a:p>
          <a:p>
            <a:pPr algn="ctr" eaLnBrk="1" hangingPunct="1">
              <a:spcBef>
                <a:spcPct val="0"/>
              </a:spcBef>
              <a:buFontTx/>
              <a:buNone/>
            </a:pPr>
            <a:r>
              <a:rPr lang="ru-RU" altLang="ru-RU" sz="1800" b="1"/>
              <a:t>click</a:t>
            </a:r>
            <a:r>
              <a:rPr lang="ru-RU" altLang="ru-RU" sz="1800"/>
              <a:t>()</a:t>
            </a:r>
          </a:p>
          <a:p>
            <a:pPr eaLnBrk="1" hangingPunct="1">
              <a:spcBef>
                <a:spcPct val="0"/>
              </a:spcBef>
              <a:buFontTx/>
              <a:buNone/>
            </a:pPr>
            <a:r>
              <a:rPr lang="ru-RU" altLang="ru-RU" sz="1800"/>
              <a:t>При вызове этого метода переключатель выбирается для работы.</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l="4134" t="21875" r="46155" b="26469"/>
          <a:stretch>
            <a:fillRect/>
          </a:stretch>
        </p:blipFill>
        <p:spPr bwMode="auto">
          <a:xfrm>
            <a:off x="0" y="3573463"/>
            <a:ext cx="9144000" cy="331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995" name="TextBox 1"/>
          <p:cNvSpPr txBox="1">
            <a:spLocks noChangeArrowheads="1"/>
          </p:cNvSpPr>
          <p:nvPr/>
        </p:nvSpPr>
        <p:spPr bwMode="auto">
          <a:xfrm>
            <a:off x="0" y="-26988"/>
            <a:ext cx="9144000" cy="3600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ts val="300"/>
              </a:spcBef>
            </a:pPr>
            <a:r>
              <a:rPr lang="ru-RU" altLang="ru-RU" sz="1600"/>
              <a:t>Страница содержит </a:t>
            </a:r>
            <a:r>
              <a:rPr lang="ru-RU" altLang="ru-RU" sz="1600" b="1"/>
              <a:t>три</a:t>
            </a:r>
            <a:r>
              <a:rPr lang="ru-RU" altLang="ru-RU" sz="1600"/>
              <a:t> переключателя и </a:t>
            </a:r>
            <a:r>
              <a:rPr lang="ru-RU" altLang="ru-RU" sz="1600" b="1"/>
              <a:t>одну</a:t>
            </a:r>
            <a:r>
              <a:rPr lang="ru-RU" altLang="ru-RU" sz="1600"/>
              <a:t> обычную кнопку. </a:t>
            </a:r>
          </a:p>
          <a:p>
            <a:pPr eaLnBrk="1" hangingPunct="1">
              <a:spcBef>
                <a:spcPts val="300"/>
              </a:spcBef>
            </a:pPr>
            <a:r>
              <a:rPr lang="ru-RU" altLang="ru-RU" sz="1600"/>
              <a:t>Атрибут </a:t>
            </a:r>
            <a:r>
              <a:rPr lang="ru-RU" altLang="ru-RU" sz="1600" b="1"/>
              <a:t>VALUE</a:t>
            </a:r>
            <a:r>
              <a:rPr lang="ru-RU" altLang="ru-RU" sz="1600"/>
              <a:t> каждого переключателя состоит из полного имени. </a:t>
            </a:r>
          </a:p>
          <a:p>
            <a:pPr eaLnBrk="1" hangingPunct="1">
              <a:spcBef>
                <a:spcPts val="300"/>
              </a:spcBef>
            </a:pPr>
            <a:r>
              <a:rPr lang="ru-RU" altLang="ru-RU" sz="1600"/>
              <a:t>Когда пользователь щелкает на кнопке, обработчик события </a:t>
            </a:r>
            <a:r>
              <a:rPr lang="ru-RU" altLang="ru-RU" sz="1600" b="1"/>
              <a:t>onClick</a:t>
            </a:r>
            <a:r>
              <a:rPr lang="ru-RU" altLang="ru-RU" sz="1600"/>
              <a:t> вызывает функцию </a:t>
            </a:r>
            <a:r>
              <a:rPr lang="ru-RU" altLang="ru-RU" sz="1600" b="1"/>
              <a:t>fullName()</a:t>
            </a:r>
            <a:r>
              <a:rPr lang="ru-RU" altLang="ru-RU" sz="1600"/>
              <a:t>. </a:t>
            </a:r>
          </a:p>
          <a:p>
            <a:pPr eaLnBrk="1" hangingPunct="1">
              <a:spcBef>
                <a:spcPts val="300"/>
              </a:spcBef>
            </a:pPr>
            <a:r>
              <a:rPr lang="ru-RU" altLang="ru-RU" sz="1600"/>
              <a:t>В этой функции первый оператор создает </a:t>
            </a:r>
            <a:r>
              <a:rPr lang="ru-RU" altLang="ru-RU" sz="1600" b="1"/>
              <a:t>ссылку на форму</a:t>
            </a:r>
            <a:r>
              <a:rPr lang="ru-RU" altLang="ru-RU" sz="1600"/>
              <a:t>. </a:t>
            </a:r>
          </a:p>
          <a:p>
            <a:pPr eaLnBrk="1" hangingPunct="1">
              <a:spcBef>
                <a:spcPts val="300"/>
              </a:spcBef>
            </a:pPr>
            <a:r>
              <a:rPr lang="ru-RU" altLang="ru-RU" sz="1600"/>
              <a:t>Дальше с помощью цикла </a:t>
            </a:r>
            <a:r>
              <a:rPr lang="ru-RU" altLang="ru-RU" sz="1600" b="1"/>
              <a:t>for</a:t>
            </a:r>
            <a:r>
              <a:rPr lang="ru-RU" altLang="ru-RU" sz="1600"/>
              <a:t> выполняется просмотр всех переключателей группы </a:t>
            </a:r>
            <a:r>
              <a:rPr lang="ru-RU" altLang="ru-RU" sz="1600" b="1"/>
              <a:t>stooges</a:t>
            </a:r>
            <a:r>
              <a:rPr lang="ru-RU" altLang="ru-RU" sz="1600"/>
              <a:t>.</a:t>
            </a:r>
          </a:p>
          <a:p>
            <a:pPr eaLnBrk="1" hangingPunct="1">
              <a:spcBef>
                <a:spcPts val="300"/>
              </a:spcBef>
            </a:pPr>
            <a:r>
              <a:rPr lang="ru-RU" altLang="ru-RU" sz="1600"/>
              <a:t>Конструкция</a:t>
            </a:r>
            <a:r>
              <a:rPr lang="ru-RU" altLang="ru-RU" sz="1600" b="1"/>
              <a:t> if</a:t>
            </a:r>
            <a:r>
              <a:rPr lang="ru-RU" altLang="ru-RU" sz="1600"/>
              <a:t> используется для проверки свойства </a:t>
            </a:r>
            <a:r>
              <a:rPr lang="ru-RU" altLang="ru-RU" sz="1600" b="1"/>
              <a:t>checked</a:t>
            </a:r>
            <a:r>
              <a:rPr lang="ru-RU" altLang="ru-RU" sz="1600"/>
              <a:t> переключателей. </a:t>
            </a:r>
          </a:p>
          <a:p>
            <a:pPr eaLnBrk="1" hangingPunct="1">
              <a:spcBef>
                <a:spcPts val="300"/>
              </a:spcBef>
            </a:pPr>
            <a:r>
              <a:rPr lang="ru-RU" altLang="ru-RU" sz="1600"/>
              <a:t>Если переключатель выставлен, то оператор </a:t>
            </a:r>
            <a:r>
              <a:rPr lang="ru-RU" altLang="ru-RU" sz="1600" b="1"/>
              <a:t>break</a:t>
            </a:r>
            <a:r>
              <a:rPr lang="ru-RU" altLang="ru-RU" sz="1600"/>
              <a:t> даст инструкцию выйти из цикла </a:t>
            </a:r>
            <a:r>
              <a:rPr lang="ru-RU" altLang="ru-RU" sz="1600" b="1"/>
              <a:t>for</a:t>
            </a:r>
            <a:r>
              <a:rPr lang="ru-RU" altLang="ru-RU" sz="1600"/>
              <a:t>. </a:t>
            </a:r>
          </a:p>
          <a:p>
            <a:pPr eaLnBrk="1" hangingPunct="1">
              <a:spcBef>
                <a:spcPts val="300"/>
              </a:spcBef>
            </a:pPr>
            <a:r>
              <a:rPr lang="ru-RU" altLang="ru-RU" sz="1600"/>
              <a:t>При этом значение переменной-счетчика цикла</a:t>
            </a:r>
            <a:r>
              <a:rPr lang="ru-RU" altLang="ru-RU" sz="1600" b="1"/>
              <a:t> i</a:t>
            </a:r>
            <a:r>
              <a:rPr lang="ru-RU" altLang="ru-RU" sz="1600"/>
              <a:t> будет равно тому значению, при котором работа цикла прекращена. </a:t>
            </a:r>
          </a:p>
          <a:p>
            <a:pPr eaLnBrk="1" hangingPunct="1">
              <a:spcBef>
                <a:spcPts val="300"/>
              </a:spcBef>
            </a:pPr>
            <a:r>
              <a:rPr lang="ru-RU" altLang="ru-RU" sz="1600"/>
              <a:t>В диалоговом окне предупреждения будет использовано свойство </a:t>
            </a:r>
            <a:r>
              <a:rPr lang="ru-RU" altLang="ru-RU" sz="1600" b="1"/>
              <a:t>value</a:t>
            </a:r>
            <a:r>
              <a:rPr lang="ru-RU" altLang="ru-RU" sz="1600"/>
              <a:t> элемента с номером, соответствующим последнему значению переменной </a:t>
            </a:r>
            <a:r>
              <a:rPr lang="ru-RU" altLang="ru-RU" sz="1600" b="1"/>
              <a:t>i</a:t>
            </a:r>
            <a:r>
              <a:rPr lang="ru-RU" altLang="ru-RU" sz="1600"/>
              <a:t>, так что в диалоговом окне будет отображено полное название этого элемента.</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l="4134" t="21875" r="46155" b="26469"/>
          <a:stretch>
            <a:fillRect/>
          </a:stretch>
        </p:blipFill>
        <p:spPr bwMode="auto">
          <a:xfrm>
            <a:off x="12700" y="404813"/>
            <a:ext cx="9144000" cy="561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463308"/>
          </a:xfrm>
          <a:prstGeom prst="rect">
            <a:avLst/>
          </a:prstGeom>
          <a:noFill/>
        </p:spPr>
        <p:txBody>
          <a:bodyPr wrap="square" rtlCol="0">
            <a:spAutoFit/>
          </a:bodyPr>
          <a:lstStyle/>
          <a:p>
            <a:pPr algn="ctr"/>
            <a:r>
              <a:rPr lang="ru-RU" b="1" smtClean="0"/>
              <a:t>Практическое задание</a:t>
            </a:r>
          </a:p>
          <a:p>
            <a:pPr marL="342900" indent="-342900">
              <a:buAutoNum type="arabicPeriod"/>
            </a:pPr>
            <a:r>
              <a:rPr lang="ru-RU" smtClean="0"/>
              <a:t>Создать форму с именем </a:t>
            </a:r>
            <a:r>
              <a:rPr lang="en-US"/>
              <a:t>"</a:t>
            </a:r>
            <a:r>
              <a:rPr lang="en-US" smtClean="0"/>
              <a:t>formradio”</a:t>
            </a:r>
            <a:endParaRPr lang="ru-RU" smtClean="0"/>
          </a:p>
          <a:p>
            <a:pPr marL="342900" indent="-342900">
              <a:buAutoNum type="arabicPeriod"/>
            </a:pPr>
            <a:r>
              <a:rPr lang="ru-RU"/>
              <a:t>Тип </a:t>
            </a:r>
            <a:r>
              <a:rPr lang="ru-RU" smtClean="0"/>
              <a:t>ввода (</a:t>
            </a:r>
            <a:r>
              <a:rPr lang="en-US"/>
              <a:t>input type</a:t>
            </a:r>
            <a:r>
              <a:rPr lang="ru-RU" smtClean="0"/>
              <a:t>) </a:t>
            </a:r>
            <a:r>
              <a:rPr lang="ru-RU"/>
              <a:t>- это </a:t>
            </a:r>
            <a:r>
              <a:rPr lang="ru-RU" smtClean="0"/>
              <a:t>переключатель (</a:t>
            </a:r>
            <a:r>
              <a:rPr lang="en-US"/>
              <a:t>radio </a:t>
            </a:r>
            <a:r>
              <a:rPr lang="en-US" smtClean="0"/>
              <a:t>button</a:t>
            </a:r>
            <a:r>
              <a:rPr lang="ru-RU" smtClean="0"/>
              <a:t>), </a:t>
            </a:r>
            <a:r>
              <a:rPr lang="ru-RU"/>
              <a:t>названный </a:t>
            </a:r>
            <a:r>
              <a:rPr lang="ro-MO" smtClean="0"/>
              <a:t>color </a:t>
            </a:r>
            <a:r>
              <a:rPr lang="ru-RU" smtClean="0"/>
              <a:t>(</a:t>
            </a:r>
            <a:r>
              <a:rPr lang="en-US" smtClean="0"/>
              <a:t>name</a:t>
            </a:r>
            <a:r>
              <a:rPr lang="ru-RU" smtClean="0"/>
              <a:t>=</a:t>
            </a:r>
            <a:r>
              <a:rPr lang="en-US" smtClean="0"/>
              <a:t>color</a:t>
            </a:r>
            <a:r>
              <a:rPr lang="ru-RU" smtClean="0"/>
              <a:t>). </a:t>
            </a:r>
            <a:r>
              <a:rPr lang="ru-RU"/>
              <a:t>Можно выбрать только одну кнопку (см. </a:t>
            </a:r>
            <a:r>
              <a:rPr lang="ru-RU" smtClean="0"/>
              <a:t>Рисунок). </a:t>
            </a:r>
            <a:r>
              <a:rPr lang="ru-RU"/>
              <a:t>Значение представляет собой шестнадцатеричный код </a:t>
            </a:r>
            <a:r>
              <a:rPr lang="ru-RU" smtClean="0"/>
              <a:t>цвета</a:t>
            </a:r>
            <a:r>
              <a:rPr lang="ro-MO"/>
              <a:t> </a:t>
            </a:r>
            <a:r>
              <a:rPr lang="ru-RU" smtClean="0"/>
              <a:t/>
            </a:r>
            <a:br>
              <a:rPr lang="ru-RU" smtClean="0"/>
            </a:br>
            <a:r>
              <a:rPr lang="ro-MO" smtClean="0"/>
              <a:t>(</a:t>
            </a:r>
            <a:r>
              <a:rPr lang="ru-RU" smtClean="0"/>
              <a:t>например, </a:t>
            </a:r>
            <a:r>
              <a:rPr lang="ro-MO" smtClean="0"/>
              <a:t>value</a:t>
            </a:r>
            <a:r>
              <a:rPr lang="ro-MO"/>
              <a:t>="#FFFF66")</a:t>
            </a:r>
            <a:r>
              <a:rPr lang="ru-RU" smtClean="0"/>
              <a:t>.</a:t>
            </a:r>
          </a:p>
          <a:p>
            <a:pPr marL="342900" indent="-342900">
              <a:buAutoNum type="arabicPeriod"/>
            </a:pPr>
            <a:r>
              <a:rPr lang="ru-RU"/>
              <a:t>Когда пользователь нажимает </a:t>
            </a:r>
            <a:r>
              <a:rPr lang="ru-RU" smtClean="0"/>
              <a:t>кнопку </a:t>
            </a:r>
            <a:r>
              <a:rPr lang="en-US" i="1" smtClean="0"/>
              <a:t>Click for color</a:t>
            </a:r>
            <a:r>
              <a:rPr lang="ru-RU" smtClean="0"/>
              <a:t>, </a:t>
            </a:r>
            <a:r>
              <a:rPr lang="en-US" smtClean="0"/>
              <a:t/>
            </a:r>
            <a:br>
              <a:rPr lang="en-US" smtClean="0"/>
            </a:br>
            <a:r>
              <a:rPr lang="ru-RU" smtClean="0"/>
              <a:t>запускается </a:t>
            </a:r>
            <a:r>
              <a:rPr lang="ru-RU"/>
              <a:t>обработчик события onClick и вызывается </a:t>
            </a:r>
            <a:r>
              <a:rPr lang="en-US" smtClean="0"/>
              <a:t/>
            </a:r>
            <a:br>
              <a:rPr lang="en-US" smtClean="0"/>
            </a:br>
            <a:r>
              <a:rPr lang="ru-RU" smtClean="0"/>
              <a:t>функция </a:t>
            </a:r>
            <a:r>
              <a:rPr lang="ru-RU"/>
              <a:t>обработчика </a:t>
            </a:r>
            <a:r>
              <a:rPr lang="ru-RU" b="1" smtClean="0"/>
              <a:t>changeBg() </a:t>
            </a:r>
            <a:r>
              <a:rPr lang="ru-RU"/>
              <a:t>с использованием </a:t>
            </a:r>
            <a:r>
              <a:rPr lang="en-US" smtClean="0"/>
              <a:t/>
            </a:r>
            <a:br>
              <a:rPr lang="en-US" smtClean="0"/>
            </a:br>
            <a:r>
              <a:rPr lang="ru-RU" smtClean="0"/>
              <a:t>ключевого </a:t>
            </a:r>
            <a:r>
              <a:rPr lang="ru-RU"/>
              <a:t>слова </a:t>
            </a:r>
            <a:r>
              <a:rPr lang="ru-RU" b="1"/>
              <a:t>this</a:t>
            </a:r>
            <a:r>
              <a:rPr lang="ru-RU"/>
              <a:t> и объекта формы в качестве </a:t>
            </a:r>
            <a:r>
              <a:rPr lang="en-US" smtClean="0"/>
              <a:t/>
            </a:r>
            <a:br>
              <a:rPr lang="en-US" smtClean="0"/>
            </a:br>
            <a:r>
              <a:rPr lang="ru-RU" smtClean="0"/>
              <a:t>аргумента</a:t>
            </a:r>
            <a:r>
              <a:rPr lang="ru-RU"/>
              <a:t>.</a:t>
            </a:r>
            <a:r>
              <a:rPr lang="ru-RU" smtClean="0"/>
              <a:t> </a:t>
            </a:r>
            <a:endParaRPr lang="en-US" smtClean="0"/>
          </a:p>
          <a:p>
            <a:pPr marL="342900" indent="-342900">
              <a:buFontTx/>
              <a:buAutoNum type="arabicPeriod"/>
            </a:pPr>
            <a:r>
              <a:rPr lang="ru-RU"/>
              <a:t>Функция с именем </a:t>
            </a:r>
            <a:r>
              <a:rPr lang="ru-RU" b="1" smtClean="0"/>
              <a:t>changeBg()</a:t>
            </a:r>
            <a:r>
              <a:rPr lang="ru-RU" smtClean="0"/>
              <a:t> будет </a:t>
            </a:r>
            <a:r>
              <a:rPr lang="ru-RU"/>
              <a:t>принимать один </a:t>
            </a:r>
            <a:r>
              <a:rPr lang="en-US" smtClean="0"/>
              <a:t/>
            </a:r>
            <a:br>
              <a:rPr lang="en-US" smtClean="0"/>
            </a:br>
            <a:r>
              <a:rPr lang="ru-RU" smtClean="0"/>
              <a:t>параметр</a:t>
            </a:r>
            <a:r>
              <a:rPr lang="en-US" smtClean="0"/>
              <a:t> (</a:t>
            </a:r>
            <a:r>
              <a:rPr lang="ru-RU" smtClean="0"/>
              <a:t>аргумент</a:t>
            </a:r>
            <a:r>
              <a:rPr lang="en-US" smtClean="0"/>
              <a:t>)</a:t>
            </a:r>
            <a:r>
              <a:rPr lang="ru-RU" smtClean="0"/>
              <a:t>, </a:t>
            </a:r>
            <a:r>
              <a:rPr lang="ru-RU" i="1"/>
              <a:t>ссылку на форму</a:t>
            </a:r>
            <a:r>
              <a:rPr lang="ru-RU"/>
              <a:t>, в которой </a:t>
            </a:r>
            <a:r>
              <a:rPr lang="ru-RU" smtClean="0"/>
              <a:t/>
            </a:r>
            <a:br>
              <a:rPr lang="ru-RU" smtClean="0"/>
            </a:br>
            <a:r>
              <a:rPr lang="ru-RU" smtClean="0"/>
              <a:t>определены </a:t>
            </a:r>
            <a:r>
              <a:rPr lang="ru-RU"/>
              <a:t>переключатели</a:t>
            </a:r>
            <a:r>
              <a:rPr lang="ru-RU" smtClean="0"/>
              <a:t>.</a:t>
            </a:r>
          </a:p>
          <a:p>
            <a:pPr marL="342900" indent="-342900">
              <a:buFontTx/>
              <a:buAutoNum type="arabicPeriod"/>
            </a:pPr>
            <a:r>
              <a:rPr lang="ru-RU" smtClean="0"/>
              <a:t>Далее используйте цикл </a:t>
            </a:r>
            <a:r>
              <a:rPr lang="ru-RU" b="1" smtClean="0"/>
              <a:t>for</a:t>
            </a:r>
            <a:r>
              <a:rPr lang="ru-RU" smtClean="0"/>
              <a:t>. </a:t>
            </a:r>
            <a:r>
              <a:rPr lang="ru-RU"/>
              <a:t>Переменная </a:t>
            </a:r>
            <a:r>
              <a:rPr lang="ru-RU" b="1"/>
              <a:t>i</a:t>
            </a:r>
            <a:r>
              <a:rPr lang="ru-RU"/>
              <a:t> будет использоваться для индексации каждого элемента радиообъекта. Цвет </a:t>
            </a:r>
            <a:r>
              <a:rPr lang="ru-RU" smtClean="0"/>
              <a:t>имени (</a:t>
            </a:r>
            <a:r>
              <a:rPr lang="en-US" smtClean="0"/>
              <a:t>name</a:t>
            </a:r>
            <a:r>
              <a:rPr lang="ru-RU" smtClean="0"/>
              <a:t>=</a:t>
            </a:r>
            <a:r>
              <a:rPr lang="en-US" smtClean="0"/>
              <a:t>color</a:t>
            </a:r>
            <a:r>
              <a:rPr lang="ru-RU" smtClean="0"/>
              <a:t>) </a:t>
            </a:r>
            <a:r>
              <a:rPr lang="ru-RU"/>
              <a:t>- это ссылка на каждый объект в массиве </a:t>
            </a:r>
            <a:r>
              <a:rPr lang="ru-RU" smtClean="0"/>
              <a:t>элементов формы </a:t>
            </a:r>
            <a:r>
              <a:rPr lang="ru-RU" b="1" smtClean="0"/>
              <a:t>(</a:t>
            </a:r>
            <a:r>
              <a:rPr lang="en-US" b="1"/>
              <a:t>forms elements[] array</a:t>
            </a:r>
            <a:r>
              <a:rPr lang="ru-RU" b="1" smtClean="0"/>
              <a:t>). </a:t>
            </a:r>
            <a:r>
              <a:rPr lang="ru-RU"/>
              <a:t>Свойство </a:t>
            </a:r>
            <a:r>
              <a:rPr lang="ru-RU" b="1"/>
              <a:t>length</a:t>
            </a:r>
            <a:r>
              <a:rPr lang="ru-RU"/>
              <a:t> указывает, сколько переключателей было создано в форме. Когда все кнопки будут проверены, цикл закроется</a:t>
            </a:r>
            <a:r>
              <a:rPr lang="ru-RU" smtClean="0"/>
              <a:t>.</a:t>
            </a:r>
          </a:p>
          <a:p>
            <a:pPr marL="342900" indent="-342900">
              <a:buFontTx/>
              <a:buAutoNum type="arabicPeriod"/>
            </a:pPr>
            <a:r>
              <a:rPr lang="ru-RU" smtClean="0"/>
              <a:t> </a:t>
            </a:r>
            <a:r>
              <a:rPr lang="ru-RU"/>
              <a:t>Если переключатель был </a:t>
            </a:r>
            <a:r>
              <a:rPr lang="ru-RU" smtClean="0"/>
              <a:t>отмечен (</a:t>
            </a:r>
            <a:r>
              <a:rPr lang="en-US"/>
              <a:t>checked</a:t>
            </a:r>
            <a:r>
              <a:rPr lang="ru-RU" smtClean="0"/>
              <a:t>), </a:t>
            </a:r>
            <a:r>
              <a:rPr lang="ru-RU"/>
              <a:t>свойство </a:t>
            </a:r>
            <a:r>
              <a:rPr lang="en-US"/>
              <a:t>checked </a:t>
            </a:r>
            <a:r>
              <a:rPr lang="ru-RU" smtClean="0"/>
              <a:t>вернет </a:t>
            </a:r>
            <a:r>
              <a:rPr lang="ru-RU"/>
              <a:t>true. </a:t>
            </a:r>
            <a:endParaRPr lang="ru-RU" smtClean="0"/>
          </a:p>
          <a:p>
            <a:pPr marL="342900" indent="-342900">
              <a:buFontTx/>
              <a:buAutoNum type="arabicPeriod"/>
            </a:pPr>
            <a:r>
              <a:rPr lang="ru-RU" smtClean="0"/>
              <a:t> Если </a:t>
            </a:r>
            <a:r>
              <a:rPr lang="ru-RU" b="1" smtClean="0"/>
              <a:t>(</a:t>
            </a:r>
            <a:r>
              <a:rPr lang="en-US" b="1" smtClean="0"/>
              <a:t>if</a:t>
            </a:r>
            <a:r>
              <a:rPr lang="ru-RU" b="1" smtClean="0"/>
              <a:t>) </a:t>
            </a:r>
            <a:r>
              <a:rPr lang="ru-RU" smtClean="0"/>
              <a:t>переключатель </a:t>
            </a:r>
            <a:r>
              <a:rPr lang="ru-RU"/>
              <a:t>был </a:t>
            </a:r>
            <a:r>
              <a:rPr lang="ru-RU" smtClean="0"/>
              <a:t>отмечен </a:t>
            </a:r>
            <a:r>
              <a:rPr lang="ru-RU" b="1"/>
              <a:t>(</a:t>
            </a:r>
            <a:r>
              <a:rPr lang="en-US" b="1"/>
              <a:t>checked</a:t>
            </a:r>
            <a:r>
              <a:rPr lang="ru-RU" b="1"/>
              <a:t>)</a:t>
            </a:r>
            <a:r>
              <a:rPr lang="ru-RU" smtClean="0"/>
              <a:t>, </a:t>
            </a:r>
            <a:r>
              <a:rPr lang="ru-RU"/>
              <a:t>цвет </a:t>
            </a:r>
            <a:r>
              <a:rPr lang="ru-RU" smtClean="0"/>
              <a:t>фона</a:t>
            </a:r>
            <a:r>
              <a:rPr lang="en-US" smtClean="0"/>
              <a:t> (</a:t>
            </a:r>
            <a:r>
              <a:rPr lang="en-US" b="1" i="1"/>
              <a:t>document.bgColor</a:t>
            </a:r>
            <a:r>
              <a:rPr lang="en-US" smtClean="0"/>
              <a:t>)</a:t>
            </a:r>
            <a:r>
              <a:rPr lang="ru-RU" smtClean="0"/>
              <a:t> будет изменен и будет равен значению (</a:t>
            </a:r>
            <a:r>
              <a:rPr lang="en-US" b="1" i="1" smtClean="0"/>
              <a:t>value</a:t>
            </a:r>
            <a:r>
              <a:rPr lang="ru-RU" smtClean="0"/>
              <a:t>) атрибута</a:t>
            </a:r>
            <a:r>
              <a:rPr lang="en-US" smtClean="0"/>
              <a:t> </a:t>
            </a:r>
            <a:r>
              <a:rPr lang="ru-RU" smtClean="0"/>
              <a:t>радиокнопки </a:t>
            </a:r>
            <a:r>
              <a:rPr lang="en-US" smtClean="0"/>
              <a:t>"</a:t>
            </a:r>
            <a:r>
              <a:rPr lang="en-US" b="1" i="1" smtClean="0"/>
              <a:t>color</a:t>
            </a:r>
            <a:r>
              <a:rPr lang="en-US" smtClean="0"/>
              <a:t>" </a:t>
            </a:r>
            <a:r>
              <a:rPr lang="ru-RU" smtClean="0"/>
              <a:t>формы документа. (форма</a:t>
            </a:r>
            <a:r>
              <a:rPr lang="en-US" smtClean="0"/>
              <a:t>.</a:t>
            </a:r>
            <a:r>
              <a:rPr lang="ru-RU" smtClean="0"/>
              <a:t>значение атрибута </a:t>
            </a:r>
            <a:r>
              <a:rPr lang="ro-MO" smtClean="0"/>
              <a:t>name</a:t>
            </a:r>
            <a:r>
              <a:rPr lang="en-US" smtClean="0"/>
              <a:t>.value</a:t>
            </a:r>
            <a:r>
              <a:rPr lang="en-US"/>
              <a:t>; </a:t>
            </a:r>
            <a:r>
              <a:rPr lang="ru-RU" smtClean="0"/>
              <a:t>)</a:t>
            </a:r>
            <a:endParaRPr lang="en-US" smtClean="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852" t="31716" r="52552" b="36783"/>
          <a:stretch/>
        </p:blipFill>
        <p:spPr bwMode="auto">
          <a:xfrm>
            <a:off x="6552220" y="1107623"/>
            <a:ext cx="2679766" cy="2304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4102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Заголовок 1"/>
          <p:cNvSpPr>
            <a:spLocks noGrp="1"/>
          </p:cNvSpPr>
          <p:nvPr>
            <p:ph type="title"/>
          </p:nvPr>
        </p:nvSpPr>
        <p:spPr>
          <a:xfrm>
            <a:off x="457200" y="44450"/>
            <a:ext cx="8229600" cy="454025"/>
          </a:xfrm>
        </p:spPr>
        <p:txBody>
          <a:bodyPr/>
          <a:lstStyle/>
          <a:p>
            <a:r>
              <a:rPr lang="ru-RU" altLang="ru-RU" sz="2000" b="1" smtClean="0"/>
              <a:t>Объект элемента SELECT (списки)</a:t>
            </a:r>
            <a:endParaRPr lang="ru-RU" altLang="ru-RU" sz="2000" smtClean="0"/>
          </a:p>
        </p:txBody>
      </p:sp>
      <p:sp>
        <p:nvSpPr>
          <p:cNvPr id="3" name="Объект 2"/>
          <p:cNvSpPr>
            <a:spLocks noGrp="1"/>
          </p:cNvSpPr>
          <p:nvPr>
            <p:ph idx="1"/>
          </p:nvPr>
        </p:nvSpPr>
        <p:spPr>
          <a:xfrm>
            <a:off x="142875" y="476250"/>
            <a:ext cx="9001125" cy="6381750"/>
          </a:xfrm>
        </p:spPr>
        <p:txBody>
          <a:bodyPr/>
          <a:lstStyle/>
          <a:p>
            <a:pPr>
              <a:defRPr/>
            </a:pPr>
            <a:r>
              <a:rPr lang="ru-RU" sz="1800" smtClean="0"/>
              <a:t>Наиболее </a:t>
            </a:r>
            <a:r>
              <a:rPr lang="ru-RU" sz="1800"/>
              <a:t>трудный элемент формы с точки зрения использования в сценариях - это объект элемента </a:t>
            </a:r>
            <a:r>
              <a:rPr lang="ru-RU" sz="1800" b="1" i="1"/>
              <a:t>SELECT</a:t>
            </a:r>
            <a:r>
              <a:rPr lang="ru-RU" sz="1800"/>
              <a:t>. </a:t>
            </a:r>
            <a:endParaRPr lang="ru-RU" sz="1800" smtClean="0"/>
          </a:p>
          <a:p>
            <a:pPr>
              <a:defRPr/>
            </a:pPr>
            <a:r>
              <a:rPr lang="ru-RU" sz="1800" smtClean="0"/>
              <a:t>Как </a:t>
            </a:r>
            <a:r>
              <a:rPr lang="ru-RU" sz="1800"/>
              <a:t>можно увидеть в иерархической структуре </a:t>
            </a:r>
            <a:r>
              <a:rPr lang="ru-RU" sz="1800" smtClean="0"/>
              <a:t>объектов, объект </a:t>
            </a:r>
            <a:r>
              <a:rPr lang="ru-RU" sz="1800" b="1" i="1" smtClean="0"/>
              <a:t>SELECT </a:t>
            </a:r>
            <a:r>
              <a:rPr lang="ru-RU" sz="1800" smtClean="0"/>
              <a:t>является </a:t>
            </a:r>
            <a:r>
              <a:rPr lang="ru-RU" sz="1800"/>
              <a:t>объектом достаточно общего характера: он содержит массив объектов </a:t>
            </a:r>
            <a:r>
              <a:rPr lang="ru-RU" sz="1800" b="1" i="1"/>
              <a:t>OPTION</a:t>
            </a:r>
            <a:r>
              <a:rPr lang="ru-RU" sz="1800"/>
              <a:t>. </a:t>
            </a:r>
            <a:endParaRPr lang="ru-RU" sz="1800" smtClean="0"/>
          </a:p>
          <a:p>
            <a:pPr>
              <a:defRPr/>
            </a:pPr>
            <a:r>
              <a:rPr lang="ru-RU" sz="1800" smtClean="0"/>
              <a:t>Более </a:t>
            </a:r>
            <a:r>
              <a:rPr lang="ru-RU" sz="1800"/>
              <a:t>того, в HTML можно использовать этот объект для отображения выпадающего меню или прокручиваемого списка - последний применяется для предоставления пользователю возможности множественного выбора. </a:t>
            </a:r>
            <a:endParaRPr lang="ru-RU" sz="1800" smtClean="0"/>
          </a:p>
          <a:p>
            <a:pPr>
              <a:defRPr/>
            </a:pPr>
            <a:r>
              <a:rPr lang="ru-RU" sz="1800"/>
              <a:t>С помощью оператора &lt;</a:t>
            </a:r>
            <a:r>
              <a:rPr lang="en-US" sz="1800"/>
              <a:t>SELECT&gt; </a:t>
            </a:r>
            <a:r>
              <a:rPr lang="ru-RU" sz="1800"/>
              <a:t>вы можете разместить внутри формы список, допускающий выбор одной или просмотр нескольких строк. Формат оператора &lt;</a:t>
            </a:r>
            <a:r>
              <a:rPr lang="en-US" sz="1800"/>
              <a:t>SELECT&gt; </a:t>
            </a:r>
            <a:r>
              <a:rPr lang="ru-RU" sz="1800"/>
              <a:t>приведен ниже:</a:t>
            </a:r>
          </a:p>
          <a:p>
            <a:pPr marL="2325688" indent="0">
              <a:spcBef>
                <a:spcPts val="200"/>
              </a:spcBef>
              <a:buFontTx/>
              <a:buNone/>
              <a:defRPr/>
            </a:pPr>
            <a:r>
              <a:rPr lang="ru-RU" sz="1600" smtClean="0">
                <a:latin typeface="Courier New" panose="02070309020205020404" pitchFamily="49" charset="0"/>
                <a:cs typeface="Courier New" panose="02070309020205020404" pitchFamily="49" charset="0"/>
              </a:rPr>
              <a:t>&lt;</a:t>
            </a:r>
            <a:r>
              <a:rPr lang="en-US" sz="1600" smtClean="0">
                <a:latin typeface="Courier New" panose="02070309020205020404" pitchFamily="49" charset="0"/>
                <a:cs typeface="Courier New" panose="02070309020205020404" pitchFamily="49" charset="0"/>
              </a:rPr>
              <a:t>SELECT NAME="</a:t>
            </a:r>
            <a:r>
              <a:rPr lang="ru-RU" sz="1600" smtClean="0">
                <a:latin typeface="Courier New" panose="02070309020205020404" pitchFamily="49" charset="0"/>
                <a:cs typeface="Courier New" panose="02070309020205020404" pitchFamily="49" charset="0"/>
              </a:rPr>
              <a:t>Имя_списка_</a:t>
            </a:r>
            <a:r>
              <a:rPr lang="en-US" sz="1600" smtClean="0">
                <a:latin typeface="Courier New" panose="02070309020205020404" pitchFamily="49" charset="0"/>
                <a:cs typeface="Courier New" panose="02070309020205020404" pitchFamily="49" charset="0"/>
              </a:rPr>
              <a:t>select" </a:t>
            </a:r>
            <a:endParaRPr lang="ru-RU" sz="1600" smtClean="0">
              <a:latin typeface="Courier New" panose="02070309020205020404" pitchFamily="49" charset="0"/>
              <a:cs typeface="Courier New" panose="02070309020205020404" pitchFamily="49" charset="0"/>
            </a:endParaRPr>
          </a:p>
          <a:p>
            <a:pPr marL="2959100" indent="-188913">
              <a:spcBef>
                <a:spcPts val="200"/>
              </a:spcBef>
              <a:buFontTx/>
              <a:buNone/>
              <a:defRPr/>
            </a:pPr>
            <a:r>
              <a:rPr lang="ru-RU" sz="1600" smtClean="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SIZE="</a:t>
            </a:r>
            <a:r>
              <a:rPr lang="ru-RU" sz="1600" smtClean="0">
                <a:latin typeface="Courier New" panose="02070309020205020404" pitchFamily="49" charset="0"/>
                <a:cs typeface="Courier New" panose="02070309020205020404" pitchFamily="49" charset="0"/>
              </a:rPr>
              <a:t>Размер_списка" </a:t>
            </a:r>
          </a:p>
          <a:p>
            <a:pPr marL="2959100" indent="-188913">
              <a:spcBef>
                <a:spcPts val="200"/>
              </a:spcBef>
              <a:buFontTx/>
              <a:buNone/>
              <a:defRPr/>
            </a:pPr>
            <a:r>
              <a:rPr lang="ru-RU" sz="1600" smtClean="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MULTIPLE </a:t>
            </a:r>
            <a:endParaRPr lang="ru-RU" sz="1600" smtClean="0">
              <a:latin typeface="Courier New" panose="02070309020205020404" pitchFamily="49" charset="0"/>
              <a:cs typeface="Courier New" panose="02070309020205020404" pitchFamily="49" charset="0"/>
            </a:endParaRPr>
          </a:p>
          <a:p>
            <a:pPr marL="2959100" indent="-188913">
              <a:spcBef>
                <a:spcPts val="200"/>
              </a:spcBef>
              <a:buFontTx/>
              <a:buNone/>
              <a:defRPr/>
            </a:pPr>
            <a:r>
              <a:rPr lang="ru-RU" sz="1600" smtClean="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onBlur="</a:t>
            </a:r>
            <a:r>
              <a:rPr lang="ru-RU" sz="1600" smtClean="0">
                <a:latin typeface="Courier New" panose="02070309020205020404" pitchFamily="49" charset="0"/>
                <a:cs typeface="Courier New" panose="02070309020205020404" pitchFamily="49" charset="0"/>
              </a:rPr>
              <a:t>Обработчик_события" </a:t>
            </a:r>
          </a:p>
          <a:p>
            <a:pPr marL="2959100" indent="-188913">
              <a:spcBef>
                <a:spcPts val="200"/>
              </a:spcBef>
              <a:buFontTx/>
              <a:buNone/>
              <a:defRPr/>
            </a:pPr>
            <a:r>
              <a:rPr lang="ru-RU" sz="1600" smtClean="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onChange="</a:t>
            </a:r>
            <a:r>
              <a:rPr lang="ru-RU" sz="1600" smtClean="0">
                <a:latin typeface="Courier New" panose="02070309020205020404" pitchFamily="49" charset="0"/>
                <a:cs typeface="Courier New" panose="02070309020205020404" pitchFamily="49" charset="0"/>
              </a:rPr>
              <a:t>Обработчик_события" </a:t>
            </a:r>
          </a:p>
          <a:p>
            <a:pPr marL="2959100" indent="-188913">
              <a:spcBef>
                <a:spcPts val="200"/>
              </a:spcBef>
              <a:buFontTx/>
              <a:buNone/>
              <a:defRPr/>
            </a:pPr>
            <a:r>
              <a:rPr lang="ru-RU" sz="1600" smtClean="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onFocus="</a:t>
            </a:r>
            <a:r>
              <a:rPr lang="ru-RU" sz="1600" smtClean="0">
                <a:latin typeface="Courier New" panose="02070309020205020404" pitchFamily="49" charset="0"/>
                <a:cs typeface="Courier New" panose="02070309020205020404" pitchFamily="49" charset="0"/>
              </a:rPr>
              <a:t>Обработчик_события"&gt; </a:t>
            </a:r>
          </a:p>
          <a:p>
            <a:pPr marL="2782888" indent="0">
              <a:spcBef>
                <a:spcPts val="200"/>
              </a:spcBef>
              <a:buFontTx/>
              <a:buNone/>
              <a:defRPr/>
            </a:pPr>
            <a:r>
              <a:rPr lang="ru-RU" sz="1600" smtClean="0">
                <a:latin typeface="Courier New" panose="02070309020205020404" pitchFamily="49" charset="0"/>
                <a:cs typeface="Courier New" panose="02070309020205020404" pitchFamily="49" charset="0"/>
              </a:rPr>
              <a:t>&lt;</a:t>
            </a:r>
            <a:r>
              <a:rPr lang="en-US" sz="1600" smtClean="0">
                <a:latin typeface="Courier New" panose="02070309020205020404" pitchFamily="49" charset="0"/>
                <a:cs typeface="Courier New" panose="02070309020205020404" pitchFamily="49" charset="0"/>
              </a:rPr>
              <a:t>OPTION VALUE="</a:t>
            </a:r>
            <a:r>
              <a:rPr lang="ru-RU" sz="1600" smtClean="0">
                <a:latin typeface="Courier New" panose="02070309020205020404" pitchFamily="49" charset="0"/>
                <a:cs typeface="Courier New" panose="02070309020205020404" pitchFamily="49" charset="0"/>
              </a:rPr>
              <a:t>Значение" </a:t>
            </a:r>
            <a:r>
              <a:rPr lang="en-US" sz="1600" smtClean="0">
                <a:latin typeface="Courier New" panose="02070309020205020404" pitchFamily="49" charset="0"/>
                <a:cs typeface="Courier New" panose="02070309020205020404" pitchFamily="49" charset="0"/>
              </a:rPr>
              <a:t>SELECTED&gt; </a:t>
            </a:r>
            <a:r>
              <a:rPr lang="ru-RU" sz="1600" smtClean="0">
                <a:latin typeface="Courier New" panose="02070309020205020404" pitchFamily="49" charset="0"/>
                <a:cs typeface="Courier New" panose="02070309020205020404" pitchFamily="49" charset="0"/>
              </a:rPr>
              <a:t>Текст </a:t>
            </a:r>
          </a:p>
          <a:p>
            <a:pPr marL="2782888" indent="0">
              <a:spcBef>
                <a:spcPts val="200"/>
              </a:spcBef>
              <a:buFontTx/>
              <a:buNone/>
              <a:defRPr/>
            </a:pPr>
            <a:r>
              <a:rPr lang="ru-RU" sz="1600" smtClean="0">
                <a:latin typeface="Courier New" panose="02070309020205020404" pitchFamily="49" charset="0"/>
                <a:cs typeface="Courier New" panose="02070309020205020404" pitchFamily="49" charset="0"/>
              </a:rPr>
              <a:t>&lt;</a:t>
            </a:r>
            <a:r>
              <a:rPr lang="en-US" sz="1600" smtClean="0">
                <a:latin typeface="Courier New" panose="02070309020205020404" pitchFamily="49" charset="0"/>
                <a:cs typeface="Courier New" panose="02070309020205020404" pitchFamily="49" charset="0"/>
              </a:rPr>
              <a:t>OPTION VALUE="</a:t>
            </a:r>
            <a:r>
              <a:rPr lang="ru-RU" sz="1600" smtClean="0">
                <a:latin typeface="Courier New" panose="02070309020205020404" pitchFamily="49" charset="0"/>
                <a:cs typeface="Courier New" panose="02070309020205020404" pitchFamily="49" charset="0"/>
              </a:rPr>
              <a:t>Значение"&gt; Текст ... </a:t>
            </a:r>
          </a:p>
          <a:p>
            <a:pPr marL="2782888" indent="0">
              <a:spcBef>
                <a:spcPts val="200"/>
              </a:spcBef>
              <a:buFontTx/>
              <a:buNone/>
              <a:defRPr/>
            </a:pPr>
            <a:r>
              <a:rPr lang="ru-RU" sz="1600" smtClean="0">
                <a:latin typeface="Courier New" panose="02070309020205020404" pitchFamily="49" charset="0"/>
                <a:cs typeface="Courier New" panose="02070309020205020404" pitchFamily="49" charset="0"/>
              </a:rPr>
              <a:t>&lt;</a:t>
            </a:r>
            <a:r>
              <a:rPr lang="en-US" sz="1600" smtClean="0">
                <a:latin typeface="Courier New" panose="02070309020205020404" pitchFamily="49" charset="0"/>
                <a:cs typeface="Courier New" panose="02070309020205020404" pitchFamily="49" charset="0"/>
              </a:rPr>
              <a:t>OPTION&gt; </a:t>
            </a:r>
            <a:r>
              <a:rPr lang="ru-RU" sz="1600" smtClean="0">
                <a:latin typeface="Courier New" panose="02070309020205020404" pitchFamily="49" charset="0"/>
                <a:cs typeface="Courier New" panose="02070309020205020404" pitchFamily="49" charset="0"/>
              </a:rPr>
              <a:t>Текст </a:t>
            </a:r>
          </a:p>
          <a:p>
            <a:pPr marL="2325688" indent="0">
              <a:spcBef>
                <a:spcPts val="200"/>
              </a:spcBef>
              <a:buFontTx/>
              <a:buNone/>
              <a:defRPr/>
            </a:pPr>
            <a:r>
              <a:rPr lang="ru-RU" sz="1600" smtClean="0">
                <a:latin typeface="Courier New" panose="02070309020205020404" pitchFamily="49" charset="0"/>
                <a:cs typeface="Courier New" panose="02070309020205020404" pitchFamily="49" charset="0"/>
              </a:rPr>
              <a:t>&lt;/</a:t>
            </a:r>
            <a:r>
              <a:rPr lang="en-US" sz="1600" smtClean="0">
                <a:latin typeface="Courier New" panose="02070309020205020404" pitchFamily="49" charset="0"/>
                <a:cs typeface="Courier New" panose="02070309020205020404" pitchFamily="49" charset="0"/>
              </a:rPr>
              <a:t>SELECT&gt;</a:t>
            </a:r>
            <a:endParaRPr lang="ru-RU" sz="160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Заголовок 1"/>
          <p:cNvSpPr>
            <a:spLocks noGrp="1"/>
          </p:cNvSpPr>
          <p:nvPr>
            <p:ph type="title"/>
          </p:nvPr>
        </p:nvSpPr>
        <p:spPr>
          <a:xfrm>
            <a:off x="457200" y="115888"/>
            <a:ext cx="8229600" cy="742950"/>
          </a:xfrm>
        </p:spPr>
        <p:txBody>
          <a:bodyPr/>
          <a:lstStyle/>
          <a:p>
            <a:r>
              <a:rPr lang="ru-RU" altLang="ru-RU" sz="2000" b="1" smtClean="0"/>
              <a:t>Объект элемента SELECT (списки)</a:t>
            </a:r>
            <a:endParaRPr lang="ru-RU" altLang="ru-RU" sz="2000" smtClean="0"/>
          </a:p>
        </p:txBody>
      </p:sp>
      <p:sp>
        <p:nvSpPr>
          <p:cNvPr id="88067" name="Объект 2"/>
          <p:cNvSpPr>
            <a:spLocks noGrp="1"/>
          </p:cNvSpPr>
          <p:nvPr>
            <p:ph idx="1"/>
          </p:nvPr>
        </p:nvSpPr>
        <p:spPr>
          <a:xfrm>
            <a:off x="457200" y="908050"/>
            <a:ext cx="8229600" cy="5834063"/>
          </a:xfrm>
        </p:spPr>
        <p:txBody>
          <a:bodyPr/>
          <a:lstStyle/>
          <a:p>
            <a:r>
              <a:rPr lang="ru-RU" altLang="ru-RU" sz="2000" smtClean="0"/>
              <a:t>Все параметры оператора &lt;SELECT&gt; необязательные, однако для того чтобы сценарий JavaScript мог работать со списком, необходимо указать по крайней мере параметр NAME, определяющий имя списка.</a:t>
            </a:r>
          </a:p>
          <a:p>
            <a:r>
              <a:rPr lang="ru-RU" altLang="ru-RU" sz="2000" smtClean="0"/>
              <a:t>Параметр SIZE задает размер видимой части списка в строках.</a:t>
            </a:r>
          </a:p>
          <a:p>
            <a:r>
              <a:rPr lang="ru-RU" altLang="ru-RU" sz="2000" smtClean="0"/>
              <a:t>Если указан необязательный параметр MULTIPLE, объект select является списком просмотра, а не списком выбора.</a:t>
            </a:r>
          </a:p>
          <a:p>
            <a:r>
              <a:rPr lang="ru-RU" altLang="ru-RU" sz="2000" smtClean="0"/>
              <a:t>Для определения элементов списка предназначен оператор &lt;OPTION&gt;. </a:t>
            </a:r>
          </a:p>
          <a:p>
            <a:r>
              <a:rPr lang="ru-RU" altLang="ru-RU" sz="2000" smtClean="0"/>
              <a:t>Оператор &lt;OPTION&gt; может иметь два параметра - VALUE и SELECTED. </a:t>
            </a:r>
          </a:p>
          <a:p>
            <a:r>
              <a:rPr lang="ru-RU" altLang="ru-RU" sz="2000" smtClean="0"/>
              <a:t>Параметр VALUE определяет значение, которое передается расширению сервера Web. </a:t>
            </a:r>
          </a:p>
          <a:p>
            <a:r>
              <a:rPr lang="ru-RU" altLang="ru-RU" sz="2000" smtClean="0"/>
              <a:t>С помощью параметра SELECTED отмечается строка списка, выделенная по умолчанию при начальном отображении формы.</a:t>
            </a:r>
          </a:p>
          <a:p>
            <a:r>
              <a:rPr lang="ru-RU" altLang="ru-RU" sz="2000" smtClean="0"/>
              <a:t> После оператора &lt;OPTION&gt; следует текст, отображаемый в строках списка.</a:t>
            </a:r>
          </a:p>
          <a:p>
            <a:endParaRPr lang="ru-RU" altLang="ru-RU" sz="20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1"/>
          <p:cNvSpPr txBox="1">
            <a:spLocks noChangeArrowheads="1"/>
          </p:cNvSpPr>
          <p:nvPr/>
        </p:nvSpPr>
        <p:spPr bwMode="auto">
          <a:xfrm>
            <a:off x="250825" y="7938"/>
            <a:ext cx="8569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ru-RU" altLang="ru-RU" sz="1700" b="1"/>
              <a:t>Свойства объекта select</a:t>
            </a:r>
          </a:p>
          <a:p>
            <a:pPr eaLnBrk="1" hangingPunct="1">
              <a:spcBef>
                <a:spcPct val="0"/>
              </a:spcBef>
              <a:buFontTx/>
              <a:buNone/>
            </a:pPr>
            <a:r>
              <a:rPr lang="ru-RU" altLang="ru-RU" sz="1700"/>
              <a:t>Ниже перечислены свойства объекта </a:t>
            </a:r>
            <a:r>
              <a:rPr lang="ru-RU" altLang="ru-RU" sz="1700" b="1"/>
              <a:t>select</a:t>
            </a:r>
            <a:r>
              <a:rPr lang="ru-RU" altLang="ru-RU" sz="1700"/>
              <a:t>, доступные сценарию JavaScript</a:t>
            </a:r>
          </a:p>
        </p:txBody>
      </p:sp>
      <p:graphicFrame>
        <p:nvGraphicFramePr>
          <p:cNvPr id="3" name="Таблица 2"/>
          <p:cNvGraphicFramePr>
            <a:graphicFrameLocks noGrp="1"/>
          </p:cNvGraphicFramePr>
          <p:nvPr/>
        </p:nvGraphicFramePr>
        <p:xfrm>
          <a:off x="0" y="620713"/>
          <a:ext cx="9144000" cy="2286000"/>
        </p:xfrm>
        <a:graphic>
          <a:graphicData uri="http://schemas.openxmlformats.org/drawingml/2006/table">
            <a:tbl>
              <a:tblPr/>
              <a:tblGrid>
                <a:gridCol w="1959429"/>
                <a:gridCol w="7184571"/>
              </a:tblGrid>
              <a:tr h="0">
                <a:tc>
                  <a:txBody>
                    <a:bodyPr/>
                    <a:lstStyle/>
                    <a:p>
                      <a:r>
                        <a:rPr lang="ru-RU" sz="1500" b="1"/>
                        <a:t>Свойство</a:t>
                      </a:r>
                      <a:endParaRPr lang="ru-RU" sz="15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500" b="1"/>
                        <a:t>Описание</a:t>
                      </a:r>
                      <a:endParaRPr lang="ru-RU" sz="15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500"/>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500"/>
                        <a:t>Количество элементов (строк) в списке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50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500"/>
                        <a:t>Значение параметра </a:t>
                      </a:r>
                      <a:r>
                        <a:rPr lang="en-US" sz="150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500"/>
                        <a:t>options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500"/>
                        <a:t>Массив объектов options, соответствующих элементам массива, заданным при помощи оператора &lt;OPTION&gt;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500"/>
                        <a:t>selectedIndex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500"/>
                        <a:t>Номер выбранного элемента или первого элемента среди нескольких выбранных (если указан параметр MULTIPLE и пользователь выбрал в списке несколько элементов)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9111" name="Rectangle 1"/>
          <p:cNvSpPr>
            <a:spLocks noChangeArrowheads="1"/>
          </p:cNvSpPr>
          <p:nvPr/>
        </p:nvSpPr>
        <p:spPr bwMode="auto">
          <a:xfrm>
            <a:off x="1279525" y="1989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a:spcBef>
                <a:spcPct val="0"/>
              </a:spcBef>
              <a:buFontTx/>
              <a:buNone/>
            </a:pPr>
            <a:r>
              <a:rPr lang="ru-RU" altLang="ru-RU" sz="1800">
                <a:solidFill>
                  <a:srgbClr val="000000"/>
                </a:solidFill>
                <a:cs typeface="Times New Roman" pitchFamily="18" charset="0"/>
              </a:rPr>
              <a:t> </a:t>
            </a:r>
            <a:r>
              <a:rPr lang="ru-RU" altLang="ru-RU" sz="1800"/>
              <a:t> </a:t>
            </a:r>
          </a:p>
        </p:txBody>
      </p:sp>
      <p:graphicFrame>
        <p:nvGraphicFramePr>
          <p:cNvPr id="5" name="Таблица 4"/>
          <p:cNvGraphicFramePr>
            <a:graphicFrameLocks noGrp="1"/>
          </p:cNvGraphicFramePr>
          <p:nvPr/>
        </p:nvGraphicFramePr>
        <p:xfrm>
          <a:off x="0" y="3860800"/>
          <a:ext cx="9144000" cy="2820991"/>
        </p:xfrm>
        <a:graphic>
          <a:graphicData uri="http://schemas.openxmlformats.org/drawingml/2006/table">
            <a:tbl>
              <a:tblPr/>
              <a:tblGrid>
                <a:gridCol w="1763688"/>
                <a:gridCol w="7380312"/>
              </a:tblGrid>
              <a:tr h="297159">
                <a:tc>
                  <a:txBody>
                    <a:bodyPr/>
                    <a:lstStyle/>
                    <a:p>
                      <a:r>
                        <a:rPr lang="ru-RU" sz="1400" b="1"/>
                        <a:t>Свойство</a:t>
                      </a:r>
                      <a:endParaRPr lang="ru-RU" sz="1400"/>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400" b="1"/>
                        <a:t>Описание</a:t>
                      </a:r>
                      <a:endParaRPr lang="ru-RU" sz="1400"/>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7159">
                <a:tc>
                  <a:txBody>
                    <a:bodyPr/>
                    <a:lstStyle/>
                    <a:p>
                      <a:r>
                        <a:rPr lang="en-US" sz="1400"/>
                        <a:t>defaultSelected</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400"/>
                        <a:t>Отражает состояние параметра </a:t>
                      </a:r>
                      <a:r>
                        <a:rPr lang="en-US" sz="1400"/>
                        <a:t>SELECTED</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7159">
                <a:tc>
                  <a:txBody>
                    <a:bodyPr/>
                    <a:lstStyle/>
                    <a:p>
                      <a:r>
                        <a:rPr lang="en-US" sz="1400"/>
                        <a:t>index</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400"/>
                        <a:t>Порядковый номер (индекс) элемента списка</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7159">
                <a:tc>
                  <a:txBody>
                    <a:bodyPr/>
                    <a:lstStyle/>
                    <a:p>
                      <a:r>
                        <a:rPr lang="en-US" sz="1400"/>
                        <a:t>length</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400"/>
                        <a:t>Количество элементов в выбранном объекте</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7159">
                <a:tc>
                  <a:txBody>
                    <a:bodyPr/>
                    <a:lstStyle/>
                    <a:p>
                      <a:r>
                        <a:rPr lang="en-US" sz="1400"/>
                        <a:t>name</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400"/>
                        <a:t>Значение параметра </a:t>
                      </a:r>
                      <a:r>
                        <a:rPr lang="en-US" sz="1400"/>
                        <a:t>NAME</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267">
                <a:tc>
                  <a:txBody>
                    <a:bodyPr/>
                    <a:lstStyle/>
                    <a:p>
                      <a:r>
                        <a:rPr lang="en-US" sz="1400"/>
                        <a:t>selected</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400"/>
                        <a:t>С помощью свойства selected сценарий JavaScript может выбрать данный элемент</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7159">
                <a:tc>
                  <a:txBody>
                    <a:bodyPr/>
                    <a:lstStyle/>
                    <a:p>
                      <a:r>
                        <a:rPr lang="en-US" sz="1400"/>
                        <a:t>selectedIndex</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400"/>
                        <a:t>Номер выбранного элемента</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0604">
                <a:tc>
                  <a:txBody>
                    <a:bodyPr/>
                    <a:lstStyle/>
                    <a:p>
                      <a:r>
                        <a:rPr lang="en-US" sz="1400"/>
                        <a:t>text</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400"/>
                        <a:t>Текст, указанный после оператора &lt;OPTION&gt;</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7159">
                <a:tc>
                  <a:txBody>
                    <a:bodyPr/>
                    <a:lstStyle/>
                    <a:p>
                      <a:r>
                        <a:rPr lang="en-US" sz="1400"/>
                        <a:t>value</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400"/>
                        <a:t>Значение параметра </a:t>
                      </a:r>
                      <a:r>
                        <a:rPr lang="en-US" sz="1400"/>
                        <a:t>VALUE</a:t>
                      </a:r>
                    </a:p>
                  </a:txBody>
                  <a:tcPr marL="83814" marR="83814" marT="41900" marB="4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9144" name="TextBox 6"/>
          <p:cNvSpPr txBox="1">
            <a:spLocks noChangeArrowheads="1"/>
          </p:cNvSpPr>
          <p:nvPr/>
        </p:nvSpPr>
        <p:spPr bwMode="auto">
          <a:xfrm>
            <a:off x="0" y="2924175"/>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a:spcBef>
                <a:spcPct val="0"/>
              </a:spcBef>
              <a:buFontTx/>
              <a:buNone/>
            </a:pPr>
            <a:r>
              <a:rPr lang="ru-RU" altLang="ru-RU" sz="1800">
                <a:solidFill>
                  <a:srgbClr val="000000"/>
                </a:solidFill>
                <a:latin typeface="Times New Roman" pitchFamily="18" charset="0"/>
                <a:cs typeface="Times New Roman" pitchFamily="18" charset="0"/>
              </a:rPr>
              <a:t>Одним из свойств списка </a:t>
            </a:r>
            <a:r>
              <a:rPr lang="ru-RU" altLang="ru-RU" sz="1800" b="1">
                <a:solidFill>
                  <a:srgbClr val="000000"/>
                </a:solidFill>
                <a:latin typeface="Times New Roman" pitchFamily="18" charset="0"/>
                <a:cs typeface="Times New Roman" pitchFamily="18" charset="0"/>
              </a:rPr>
              <a:t>select</a:t>
            </a:r>
            <a:r>
              <a:rPr lang="ru-RU" altLang="ru-RU" sz="1800">
                <a:solidFill>
                  <a:srgbClr val="000000"/>
                </a:solidFill>
                <a:latin typeface="Times New Roman" pitchFamily="18" charset="0"/>
                <a:cs typeface="Times New Roman" pitchFamily="18" charset="0"/>
              </a:rPr>
              <a:t> является массив </a:t>
            </a:r>
            <a:r>
              <a:rPr lang="ru-RU" altLang="ru-RU" sz="1800" b="1">
                <a:solidFill>
                  <a:srgbClr val="000000"/>
                </a:solidFill>
                <a:latin typeface="Times New Roman" pitchFamily="18" charset="0"/>
                <a:cs typeface="Times New Roman" pitchFamily="18" charset="0"/>
              </a:rPr>
              <a:t>options</a:t>
            </a:r>
            <a:r>
              <a:rPr lang="ru-RU" altLang="ru-RU" sz="1800">
                <a:solidFill>
                  <a:srgbClr val="000000"/>
                </a:solidFill>
                <a:latin typeface="Times New Roman" pitchFamily="18" charset="0"/>
                <a:cs typeface="Times New Roman" pitchFamily="18" charset="0"/>
              </a:rPr>
              <a:t>. В этом массиве хранятся элементы списка, определенные оператором &lt;OPTION&gt;. Каждый элемент такого массива есть ни что иное как объект со следующим набором свойств:</a:t>
            </a:r>
            <a:r>
              <a:rPr lang="ru-RU" altLang="ru-RU" sz="1800">
                <a:solidFill>
                  <a:srgbClr val="000000"/>
                </a:solidFill>
                <a:cs typeface="Times New Roman" pitchFamily="18" charset="0"/>
              </a:rPr>
              <a:t> </a:t>
            </a:r>
            <a:r>
              <a:rPr lang="ru-RU" altLang="ru-RU" sz="180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43" y="0"/>
            <a:ext cx="9144000" cy="4431983"/>
          </a:xfrm>
          <a:prstGeom prst="rect">
            <a:avLst/>
          </a:prstGeom>
          <a:noFill/>
        </p:spPr>
        <p:txBody>
          <a:bodyPr wrap="square" rtlCol="0">
            <a:spAutoFit/>
          </a:bodyPr>
          <a:lstStyle/>
          <a:p>
            <a:pPr algn="ctr"/>
            <a:r>
              <a:rPr lang="ru-RU" b="1"/>
              <a:t>Списки выбора </a:t>
            </a:r>
            <a:r>
              <a:rPr lang="ru-RU" b="1" smtClean="0"/>
              <a:t>(</a:t>
            </a:r>
            <a:r>
              <a:rPr lang="en-US" b="1"/>
              <a:t>Selection Lists (Drop-Down Menus)</a:t>
            </a:r>
            <a:r>
              <a:rPr lang="ru-RU" b="1" smtClean="0"/>
              <a:t>). </a:t>
            </a:r>
            <a:endParaRPr lang="en-US" b="1" smtClean="0"/>
          </a:p>
          <a:p>
            <a:r>
              <a:rPr lang="ru-RU" smtClean="0"/>
              <a:t>Объект </a:t>
            </a:r>
            <a:r>
              <a:rPr lang="ru-RU" b="1"/>
              <a:t>select</a:t>
            </a:r>
            <a:r>
              <a:rPr lang="ru-RU"/>
              <a:t> имеет свойство </a:t>
            </a:r>
            <a:r>
              <a:rPr lang="ru-RU" b="1"/>
              <a:t>options</a:t>
            </a:r>
            <a:r>
              <a:rPr lang="ru-RU"/>
              <a:t> (уникальное для DOM 0), которое представляет собой массив всех элементов </a:t>
            </a:r>
            <a:r>
              <a:rPr lang="ru-RU" b="1"/>
              <a:t>option</a:t>
            </a:r>
            <a:r>
              <a:rPr lang="ru-RU"/>
              <a:t>, поэтому, если вам нужно получить доступ к одному из параметров, удалить или добавить параметры, вы можете использовать массив </a:t>
            </a:r>
            <a:r>
              <a:rPr lang="ru-RU" b="1"/>
              <a:t>options</a:t>
            </a:r>
            <a:r>
              <a:rPr lang="ru-RU"/>
              <a:t> </a:t>
            </a:r>
            <a:r>
              <a:rPr lang="en-US" smtClean="0"/>
              <a:t>.</a:t>
            </a:r>
            <a:r>
              <a:rPr lang="ru-RU" smtClean="0"/>
              <a:t> </a:t>
            </a:r>
            <a:endParaRPr lang="en-US" smtClean="0"/>
          </a:p>
          <a:p>
            <a:endParaRPr lang="en-US"/>
          </a:p>
          <a:p>
            <a:r>
              <a:rPr lang="ru-RU" smtClean="0"/>
              <a:t>Свойство </a:t>
            </a:r>
            <a:r>
              <a:rPr lang="ru-RU" b="1"/>
              <a:t>selectedIndex</a:t>
            </a:r>
            <a:r>
              <a:rPr lang="ru-RU"/>
              <a:t> содержит число, представляющее порядковый номер выбранного параметра. Например, если выбран первый параметр в меню, то значение свойства </a:t>
            </a:r>
            <a:r>
              <a:rPr lang="ru-RU" b="1"/>
              <a:t>selectedIndex</a:t>
            </a:r>
            <a:r>
              <a:rPr lang="ru-RU"/>
              <a:t> равно 0 (поскольку элементы массива начинаются с 0). </a:t>
            </a:r>
            <a:endParaRPr lang="en-US" smtClean="0"/>
          </a:p>
          <a:p>
            <a:r>
              <a:rPr lang="ru-RU" smtClean="0"/>
              <a:t>Чтобы </a:t>
            </a:r>
            <a:r>
              <a:rPr lang="ru-RU"/>
              <a:t>получить значение в списке выбора, вы можете использовать, например, </a:t>
            </a:r>
            <a:endParaRPr lang="en-US" smtClean="0"/>
          </a:p>
          <a:p>
            <a:pPr algn="ctr">
              <a:spcBef>
                <a:spcPts val="600"/>
              </a:spcBef>
              <a:spcAft>
                <a:spcPts val="600"/>
              </a:spcAft>
            </a:pPr>
            <a:r>
              <a:rPr lang="ru-RU" sz="2000" b="1" smtClean="0">
                <a:latin typeface="Courier New" panose="02070309020205020404" pitchFamily="49" charset="0"/>
                <a:cs typeface="Courier New" panose="02070309020205020404" pitchFamily="49" charset="0"/>
              </a:rPr>
              <a:t>document.form1.select1.options[0].value</a:t>
            </a:r>
            <a:endParaRPr lang="en-US" sz="2000" b="1" smtClean="0">
              <a:latin typeface="Courier New" panose="02070309020205020404" pitchFamily="49" charset="0"/>
              <a:cs typeface="Courier New" panose="02070309020205020404" pitchFamily="49" charset="0"/>
            </a:endParaRPr>
          </a:p>
          <a:p>
            <a:r>
              <a:rPr lang="ru-RU" smtClean="0"/>
              <a:t>где </a:t>
            </a:r>
            <a:r>
              <a:rPr lang="ru-RU" i="1"/>
              <a:t>form1</a:t>
            </a:r>
            <a:r>
              <a:rPr lang="ru-RU"/>
              <a:t> - это имя формы, </a:t>
            </a:r>
            <a:r>
              <a:rPr lang="en-US" smtClean="0"/>
              <a:t/>
            </a:r>
            <a:br>
              <a:rPr lang="en-US" smtClean="0"/>
            </a:br>
            <a:r>
              <a:rPr lang="ru-RU" i="1" smtClean="0"/>
              <a:t>select1</a:t>
            </a:r>
            <a:r>
              <a:rPr lang="ru-RU" smtClean="0"/>
              <a:t> </a:t>
            </a:r>
            <a:r>
              <a:rPr lang="ru-RU"/>
              <a:t>- это имя объекта </a:t>
            </a:r>
            <a:r>
              <a:rPr lang="ru-RU" i="1"/>
              <a:t>select</a:t>
            </a:r>
            <a:r>
              <a:rPr lang="ru-RU"/>
              <a:t>, </a:t>
            </a:r>
            <a:r>
              <a:rPr lang="en-US" smtClean="0"/>
              <a:t/>
            </a:r>
            <a:br>
              <a:rPr lang="en-US" smtClean="0"/>
            </a:br>
            <a:r>
              <a:rPr lang="ru-RU" smtClean="0"/>
              <a:t>а </a:t>
            </a:r>
            <a:r>
              <a:rPr lang="ru-RU" b="1"/>
              <a:t>options [ 0] </a:t>
            </a:r>
            <a:r>
              <a:rPr lang="ru-RU"/>
              <a:t>- первая опция в списке. </a:t>
            </a:r>
            <a:endParaRPr lang="en-US"/>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6085" t="36147" r="64580" b="17584"/>
          <a:stretch/>
        </p:blipFill>
        <p:spPr bwMode="auto">
          <a:xfrm>
            <a:off x="5832140" y="3470916"/>
            <a:ext cx="1214652" cy="3384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050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1"/>
          <p:cNvSpPr txBox="1">
            <a:spLocks noChangeArrowheads="1"/>
          </p:cNvSpPr>
          <p:nvPr/>
        </p:nvSpPr>
        <p:spPr bwMode="auto">
          <a:xfrm>
            <a:off x="0" y="7938"/>
            <a:ext cx="9288463" cy="720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ru-RU" altLang="ru-RU" sz="1400"/>
              <a:t>&lt;FORM NAME="Sel"&gt; </a:t>
            </a:r>
          </a:p>
          <a:p>
            <a:pPr eaLnBrk="1" hangingPunct="1">
              <a:spcBef>
                <a:spcPct val="0"/>
              </a:spcBef>
              <a:buFontTx/>
              <a:buNone/>
            </a:pPr>
            <a:r>
              <a:rPr lang="ru-RU" altLang="ru-RU" sz="1400"/>
              <a:t>&lt;SELECT NAME="ListOfLinks"&gt; &lt;/SELECT&gt; </a:t>
            </a:r>
          </a:p>
          <a:p>
            <a:pPr eaLnBrk="1" hangingPunct="1">
              <a:spcBef>
                <a:spcPct val="0"/>
              </a:spcBef>
              <a:buFontTx/>
              <a:buNone/>
            </a:pPr>
            <a:r>
              <a:rPr lang="ru-RU" altLang="ru-RU" sz="1400"/>
              <a:t>&lt;INPUT TYPE="button" VALUE="Jump!" onClick="urlJump();"&gt; </a:t>
            </a:r>
          </a:p>
          <a:p>
            <a:pPr eaLnBrk="1" hangingPunct="1">
              <a:spcBef>
                <a:spcPct val="0"/>
              </a:spcBef>
              <a:buFontTx/>
              <a:buNone/>
            </a:pPr>
            <a:r>
              <a:rPr lang="ru-RU" altLang="ru-RU" sz="1400"/>
              <a:t>&lt;/FORM&gt; </a:t>
            </a:r>
          </a:p>
          <a:p>
            <a:pPr eaLnBrk="1" hangingPunct="1">
              <a:spcBef>
                <a:spcPct val="0"/>
              </a:spcBef>
              <a:buFontTx/>
              <a:buNone/>
            </a:pPr>
            <a:endParaRPr lang="ru-RU" altLang="ru-RU" sz="1800"/>
          </a:p>
          <a:p>
            <a:pPr eaLnBrk="1" hangingPunct="1">
              <a:spcBef>
                <a:spcPts val="600"/>
              </a:spcBef>
              <a:buFontTx/>
              <a:buNone/>
            </a:pPr>
            <a:endParaRPr lang="ru-RU" altLang="ru-RU" sz="1800"/>
          </a:p>
          <a:p>
            <a:pPr eaLnBrk="1" hangingPunct="1">
              <a:spcBef>
                <a:spcPts val="600"/>
              </a:spcBef>
              <a:buFontTx/>
              <a:buNone/>
            </a:pPr>
            <a:endParaRPr lang="ru-RU" altLang="ru-RU" sz="1800"/>
          </a:p>
          <a:p>
            <a:pPr eaLnBrk="1" hangingPunct="1">
              <a:spcBef>
                <a:spcPts val="600"/>
              </a:spcBef>
              <a:buFontTx/>
              <a:buNone/>
            </a:pPr>
            <a:endParaRPr lang="ru-RU" altLang="ru-RU" sz="1800"/>
          </a:p>
          <a:p>
            <a:pPr eaLnBrk="1" hangingPunct="1">
              <a:spcBef>
                <a:spcPts val="600"/>
              </a:spcBef>
              <a:buFontTx/>
              <a:buNone/>
            </a:pPr>
            <a:endParaRPr lang="ru-RU" altLang="ru-RU" sz="1800"/>
          </a:p>
          <a:p>
            <a:pPr eaLnBrk="1" hangingPunct="1">
              <a:spcBef>
                <a:spcPts val="600"/>
              </a:spcBef>
              <a:buFontTx/>
              <a:buNone/>
            </a:pPr>
            <a:endParaRPr lang="ru-RU" altLang="ru-RU" sz="1800"/>
          </a:p>
          <a:p>
            <a:pPr eaLnBrk="1" hangingPunct="1">
              <a:spcBef>
                <a:spcPts val="600"/>
              </a:spcBef>
              <a:buFontTx/>
              <a:buNone/>
            </a:pPr>
            <a:r>
              <a:rPr lang="ru-RU" altLang="ru-RU" sz="1800"/>
              <a:t>Так как поля формы и кнопки управления являются объектами, то для них определены свои </a:t>
            </a:r>
            <a:r>
              <a:rPr lang="ru-RU" altLang="ru-RU" sz="1800" b="1" i="1"/>
              <a:t>свойства</a:t>
            </a:r>
            <a:r>
              <a:rPr lang="ru-RU" altLang="ru-RU" sz="1800"/>
              <a:t> и </a:t>
            </a:r>
            <a:r>
              <a:rPr lang="ru-RU" altLang="ru-RU" sz="1800" b="1" i="1"/>
              <a:t>методы</a:t>
            </a:r>
            <a:r>
              <a:rPr lang="ru-RU" altLang="ru-RU" sz="1800"/>
              <a:t>. </a:t>
            </a:r>
          </a:p>
          <a:p>
            <a:pPr eaLnBrk="1" hangingPunct="1">
              <a:spcBef>
                <a:spcPts val="600"/>
              </a:spcBef>
              <a:buFontTx/>
              <a:buNone/>
            </a:pPr>
            <a:r>
              <a:rPr lang="ru-RU" altLang="ru-RU" sz="1800"/>
              <a:t>Например, свойство </a:t>
            </a:r>
            <a:r>
              <a:rPr lang="ru-RU" altLang="ru-RU" sz="1800" b="1" i="1"/>
              <a:t>selectedIndex</a:t>
            </a:r>
            <a:r>
              <a:rPr lang="ru-RU" altLang="ru-RU" sz="1800"/>
              <a:t>, содержащее номер </a:t>
            </a:r>
            <a:r>
              <a:rPr lang="ru-RU" altLang="ru-RU" sz="1800" i="1"/>
              <a:t>выбранного пользователем элемента списка</a:t>
            </a:r>
            <a:r>
              <a:rPr lang="ru-RU" altLang="ru-RU" sz="1800"/>
              <a:t>, доступно следующим образом:</a:t>
            </a:r>
          </a:p>
          <a:p>
            <a:pPr eaLnBrk="1" hangingPunct="1">
              <a:spcBef>
                <a:spcPts val="600"/>
              </a:spcBef>
              <a:buFontTx/>
              <a:buNone/>
            </a:pPr>
            <a:r>
              <a:rPr lang="ru-RU" altLang="ru-RU" sz="1800" b="1" i="1"/>
              <a:t>		Document.Sel.ListOfLinks.selectedIndex</a:t>
            </a:r>
            <a:r>
              <a:rPr lang="ru-RU" altLang="ru-RU" sz="1800"/>
              <a:t> </a:t>
            </a:r>
          </a:p>
          <a:p>
            <a:pPr eaLnBrk="1" hangingPunct="1">
              <a:spcBef>
                <a:spcPts val="600"/>
              </a:spcBef>
              <a:buFontTx/>
              <a:buNone/>
            </a:pPr>
            <a:r>
              <a:rPr lang="ru-RU" altLang="ru-RU" sz="1800"/>
              <a:t>В качестве одного из свойств объекта </a:t>
            </a:r>
            <a:r>
              <a:rPr lang="ru-RU" altLang="ru-RU" sz="1800" b="1" i="1"/>
              <a:t>Document</a:t>
            </a:r>
            <a:r>
              <a:rPr lang="ru-RU" altLang="ru-RU" sz="1800"/>
              <a:t> определено свойство </a:t>
            </a:r>
            <a:r>
              <a:rPr lang="ru-RU" altLang="ru-RU" sz="1800" b="1" i="1"/>
              <a:t>forms</a:t>
            </a:r>
            <a:r>
              <a:rPr lang="ru-RU" altLang="ru-RU" sz="1800"/>
              <a:t>. </a:t>
            </a:r>
            <a:r>
              <a:rPr lang="ru-RU" altLang="ru-RU" sz="1800" b="1"/>
              <a:t>Это массив всех форм, расположенных в документе HTML</a:t>
            </a:r>
            <a:r>
              <a:rPr lang="ru-RU" altLang="ru-RU" sz="1800"/>
              <a:t>. Размер массива равен </a:t>
            </a:r>
            <a:r>
              <a:rPr lang="ru-RU" altLang="ru-RU" sz="1800" b="1" i="1"/>
              <a:t>document.forms.length</a:t>
            </a:r>
            <a:r>
              <a:rPr lang="ru-RU" altLang="ru-RU" sz="1800"/>
              <a:t>.</a:t>
            </a:r>
          </a:p>
          <a:p>
            <a:pPr eaLnBrk="1" hangingPunct="1">
              <a:spcBef>
                <a:spcPts val="600"/>
              </a:spcBef>
              <a:buFontTx/>
              <a:buNone/>
            </a:pPr>
            <a:r>
              <a:rPr lang="ru-RU" altLang="ru-RU" sz="1800"/>
              <a:t>Вы можете </a:t>
            </a:r>
            <a:r>
              <a:rPr lang="ru-RU" altLang="ru-RU" sz="1800" i="1"/>
              <a:t>адресоваться к формам как к элементам массива forms</a:t>
            </a:r>
            <a:r>
              <a:rPr lang="ru-RU" altLang="ru-RU" sz="1800"/>
              <a:t>, причем первый элемент массива (с индексом 0) соответствует самой первой форме, определенной в документе, второй - следующей и так далее. Однако удобнее обращаться к формам по их именам, заданным в параметре NAME оператора &lt;FORMS&gt;.</a:t>
            </a:r>
          </a:p>
          <a:p>
            <a:pPr eaLnBrk="1" hangingPunct="1">
              <a:spcBef>
                <a:spcPct val="0"/>
              </a:spcBef>
              <a:buFontTx/>
              <a:buNone/>
            </a:pPr>
            <a:endParaRPr lang="ru-RU" altLang="ru-RU" sz="1800"/>
          </a:p>
        </p:txBody>
      </p:sp>
      <p:pic>
        <p:nvPicPr>
          <p:cNvPr id="71683" name="Picture 4" descr="http://olddos.narod.ru/doc/comp/bsp/v34/imag20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0" y="836613"/>
            <a:ext cx="4497388"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1"/>
          <p:cNvSpPr txBox="1">
            <a:spLocks noChangeArrowheads="1"/>
          </p:cNvSpPr>
          <p:nvPr/>
        </p:nvSpPr>
        <p:spPr bwMode="auto">
          <a:xfrm>
            <a:off x="215900" y="188913"/>
            <a:ext cx="8604250" cy="407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ts val="600"/>
              </a:spcBef>
              <a:buFontTx/>
              <a:buNone/>
            </a:pPr>
            <a:r>
              <a:rPr lang="ru-RU" altLang="ru-RU" sz="1800" b="1"/>
              <a:t>Методы объекта select</a:t>
            </a:r>
          </a:p>
          <a:p>
            <a:pPr eaLnBrk="1" hangingPunct="1">
              <a:spcBef>
                <a:spcPts val="600"/>
              </a:spcBef>
              <a:buFontTx/>
              <a:buNone/>
            </a:pPr>
            <a:r>
              <a:rPr lang="ru-RU" altLang="ru-RU" sz="1800"/>
              <a:t>Для объекта </a:t>
            </a:r>
            <a:r>
              <a:rPr lang="ru-RU" altLang="ru-RU" sz="1800" b="1"/>
              <a:t>select</a:t>
            </a:r>
            <a:r>
              <a:rPr lang="ru-RU" altLang="ru-RU" sz="1800"/>
              <a:t> определено два метода, не имеющих параметров, - </a:t>
            </a:r>
            <a:r>
              <a:rPr lang="ru-RU" altLang="ru-RU" sz="1800" b="1"/>
              <a:t>focus</a:t>
            </a:r>
            <a:r>
              <a:rPr lang="ru-RU" altLang="ru-RU" sz="1800"/>
              <a:t> и </a:t>
            </a:r>
            <a:r>
              <a:rPr lang="ru-RU" altLang="ru-RU" sz="1800" b="1"/>
              <a:t>blur</a:t>
            </a:r>
            <a:r>
              <a:rPr lang="ru-RU" altLang="ru-RU" sz="1800"/>
              <a:t>. Первый из этих методов позволяет передать списку фокус ввода, а второй - отобрать этот фокус у списка.</a:t>
            </a:r>
          </a:p>
          <a:p>
            <a:pPr eaLnBrk="1" hangingPunct="1">
              <a:spcBef>
                <a:spcPts val="600"/>
              </a:spcBef>
              <a:buFontTx/>
              <a:buNone/>
            </a:pPr>
            <a:r>
              <a:rPr lang="ru-RU" altLang="ru-RU" sz="1800" b="1"/>
              <a:t>Обработчики событий, связанные с объектом select</a:t>
            </a:r>
          </a:p>
          <a:p>
            <a:pPr eaLnBrk="1" hangingPunct="1">
              <a:spcBef>
                <a:spcPts val="600"/>
              </a:spcBef>
              <a:buFontTx/>
              <a:buNone/>
            </a:pPr>
            <a:r>
              <a:rPr lang="ru-RU" altLang="ru-RU" sz="1800"/>
              <a:t>Как видно из формата оператора &lt;SELECT&gt;, рассмотренного выше, для списка вы можете определить три обработчика события: </a:t>
            </a:r>
            <a:r>
              <a:rPr lang="ru-RU" altLang="ru-RU" sz="1800" b="1"/>
              <a:t>onFocus, onBlur </a:t>
            </a:r>
            <a:r>
              <a:rPr lang="ru-RU" altLang="ru-RU" sz="1800"/>
              <a:t>и</a:t>
            </a:r>
            <a:r>
              <a:rPr lang="ru-RU" altLang="ru-RU" sz="1800" b="1"/>
              <a:t> onChange</a:t>
            </a:r>
            <a:r>
              <a:rPr lang="ru-RU" altLang="ru-RU" sz="1800"/>
              <a:t>. </a:t>
            </a:r>
          </a:p>
          <a:p>
            <a:pPr eaLnBrk="1" hangingPunct="1">
              <a:spcBef>
                <a:spcPts val="600"/>
              </a:spcBef>
              <a:buFontTx/>
              <a:buNone/>
            </a:pPr>
            <a:r>
              <a:rPr lang="ru-RU" altLang="ru-RU" sz="1800"/>
              <a:t>События </a:t>
            </a:r>
            <a:r>
              <a:rPr lang="ru-RU" altLang="ru-RU" sz="1800" b="1"/>
              <a:t>onFocus</a:t>
            </a:r>
            <a:r>
              <a:rPr lang="ru-RU" altLang="ru-RU" sz="1800"/>
              <a:t> и </a:t>
            </a:r>
            <a:r>
              <a:rPr lang="ru-RU" altLang="ru-RU" sz="1800" b="1"/>
              <a:t>onBlur</a:t>
            </a:r>
            <a:r>
              <a:rPr lang="ru-RU" altLang="ru-RU" sz="1800"/>
              <a:t> возникают, когда список получает и теряет фокус ввода, соответственно. </a:t>
            </a:r>
          </a:p>
          <a:p>
            <a:pPr eaLnBrk="1" hangingPunct="1">
              <a:spcBef>
                <a:spcPts val="600"/>
              </a:spcBef>
              <a:buFontTx/>
              <a:buNone/>
            </a:pPr>
            <a:r>
              <a:rPr lang="ru-RU" altLang="ru-RU" sz="1800"/>
              <a:t>Что же касается события </a:t>
            </a:r>
            <a:r>
              <a:rPr lang="ru-RU" altLang="ru-RU" sz="1800" b="1"/>
              <a:t>onChange</a:t>
            </a:r>
            <a:r>
              <a:rPr lang="ru-RU" altLang="ru-RU" sz="1800"/>
              <a:t>, то оно создается, когда пользователь изменяет состояние списка, то есть выбирает в нем другой элемент.</a:t>
            </a:r>
          </a:p>
          <a:p>
            <a:pPr eaLnBrk="1" hangingPunct="1">
              <a:spcBef>
                <a:spcPct val="0"/>
              </a:spcBef>
              <a:buFontTx/>
              <a:buNone/>
            </a:pPr>
            <a:endParaRPr lang="ru-RU" altLang="ru-RU" sz="18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913"/>
            <a:ext cx="9144000" cy="5924550"/>
          </a:xfrm>
          <a:prstGeom prst="rect">
            <a:avLst/>
          </a:prstGeom>
          <a:noFill/>
        </p:spPr>
        <p:txBody>
          <a:bodyPr>
            <a:spAutoFit/>
          </a:bodyPr>
          <a:lstStyle/>
          <a:p>
            <a:pPr>
              <a:defRPr/>
            </a:pPr>
            <a:r>
              <a:rPr lang="ru-RU"/>
              <a:t>Самое важное свойство всего объекта SELECT - это </a:t>
            </a:r>
            <a:r>
              <a:rPr lang="ru-RU" b="1"/>
              <a:t>selectedIndex</a:t>
            </a:r>
            <a:r>
              <a:rPr lang="ru-RU"/>
              <a:t>, доступ к которому задается следующим образом:</a:t>
            </a:r>
          </a:p>
          <a:p>
            <a:pPr algn="ctr">
              <a:spcBef>
                <a:spcPts val="600"/>
              </a:spcBef>
              <a:spcAft>
                <a:spcPts val="600"/>
              </a:spcAft>
              <a:defRPr/>
            </a:pPr>
            <a:r>
              <a:rPr lang="ru-RU">
                <a:latin typeface="Courier New" panose="02070309020205020404" pitchFamily="49" charset="0"/>
                <a:cs typeface="Courier New" panose="02070309020205020404" pitchFamily="49" charset="0"/>
              </a:rPr>
              <a:t>document.form[0</a:t>
            </a:r>
            <a:r>
              <a:rPr lang="en-US">
                <a:latin typeface="Courier New" panose="02070309020205020404" pitchFamily="49" charset="0"/>
                <a:cs typeface="Courier New" panose="02070309020205020404" pitchFamily="49" charset="0"/>
              </a:rPr>
              <a:t>]</a:t>
            </a:r>
            <a:r>
              <a:rPr lang="ru-RU">
                <a:latin typeface="Courier New" panose="02070309020205020404" pitchFamily="49" charset="0"/>
                <a:cs typeface="Courier New" panose="02070309020205020404" pitchFamily="49" charset="0"/>
              </a:rPr>
              <a:t>.selectName.selectedIndex</a:t>
            </a:r>
            <a:endParaRPr lang="en-US">
              <a:latin typeface="Courier New" panose="02070309020205020404" pitchFamily="49" charset="0"/>
              <a:cs typeface="Courier New" panose="02070309020205020404" pitchFamily="49" charset="0"/>
            </a:endParaRPr>
          </a:p>
          <a:p>
            <a:pPr>
              <a:spcBef>
                <a:spcPts val="600"/>
              </a:spcBef>
              <a:spcAft>
                <a:spcPts val="600"/>
              </a:spcAft>
              <a:defRPr/>
            </a:pPr>
            <a:r>
              <a:rPr lang="ru-RU"/>
              <a:t>Его значение — это индекс выбранного в текущий момент элемента меню или списка. Как это имеет место в большинстве систем нумерации в JavaScript, первый элемент (в списке начиная сверху) имеет нулевой индекс. </a:t>
            </a:r>
            <a:endParaRPr lang="en-US"/>
          </a:p>
          <a:p>
            <a:pPr>
              <a:spcBef>
                <a:spcPts val="600"/>
              </a:spcBef>
              <a:spcAft>
                <a:spcPts val="600"/>
              </a:spcAft>
              <a:defRPr/>
            </a:pPr>
            <a:r>
              <a:rPr lang="ru-RU"/>
              <a:t>Значение </a:t>
            </a:r>
            <a:r>
              <a:rPr lang="ru-RU" b="1"/>
              <a:t>selectedIndex</a:t>
            </a:r>
            <a:r>
              <a:rPr lang="ru-RU"/>
              <a:t> является исключительно важным параметром для получения доступа к свойствам выбранной опции. В каждой опции чаще всего используются свойства </a:t>
            </a:r>
            <a:r>
              <a:rPr lang="ru-RU" b="1"/>
              <a:t>text</a:t>
            </a:r>
            <a:r>
              <a:rPr lang="ru-RU"/>
              <a:t> и </a:t>
            </a:r>
            <a:r>
              <a:rPr lang="ru-RU" b="1"/>
              <a:t>value</a:t>
            </a:r>
            <a:r>
              <a:rPr lang="ru-RU"/>
              <a:t>, которые вызываются следующим образом:</a:t>
            </a:r>
          </a:p>
          <a:p>
            <a:pPr marL="1708150">
              <a:spcBef>
                <a:spcPts val="600"/>
              </a:spcBef>
              <a:spcAft>
                <a:spcPts val="600"/>
              </a:spcAft>
              <a:defRPr/>
            </a:pPr>
            <a:r>
              <a:rPr lang="ru-RU">
                <a:latin typeface="Courier New" panose="02070309020205020404" pitchFamily="49" charset="0"/>
                <a:cs typeface="Courier New" panose="02070309020205020404" pitchFamily="49" charset="0"/>
              </a:rPr>
              <a:t>document.fo</a:t>
            </a:r>
            <a:r>
              <a:rPr lang="en-US">
                <a:latin typeface="Courier New" panose="02070309020205020404" pitchFamily="49" charset="0"/>
                <a:cs typeface="Courier New" panose="02070309020205020404" pitchFamily="49" charset="0"/>
              </a:rPr>
              <a:t>r</a:t>
            </a:r>
            <a:r>
              <a:rPr lang="ru-RU">
                <a:latin typeface="Courier New" panose="02070309020205020404" pitchFamily="49" charset="0"/>
                <a:cs typeface="Courier New" panose="02070309020205020404" pitchFamily="49" charset="0"/>
              </a:rPr>
              <a:t>m[0].selectName.options[n].text document.form[0].selectName.options[n].value </a:t>
            </a:r>
          </a:p>
          <a:p>
            <a:pPr>
              <a:spcBef>
                <a:spcPts val="600"/>
              </a:spcBef>
              <a:spcAft>
                <a:spcPts val="600"/>
              </a:spcAft>
              <a:defRPr/>
            </a:pPr>
            <a:r>
              <a:rPr lang="ru-RU"/>
              <a:t>Свойство </a:t>
            </a:r>
            <a:r>
              <a:rPr lang="ru-RU" b="1"/>
              <a:t>text</a:t>
            </a:r>
            <a:r>
              <a:rPr lang="ru-RU"/>
              <a:t> представляет собой строку, которая отображается в объекте SELECT. Свойство </a:t>
            </a:r>
            <a:r>
              <a:rPr lang="ru-RU" b="1"/>
              <a:t>text</a:t>
            </a:r>
            <a:r>
              <a:rPr lang="ru-RU"/>
              <a:t> представляется необычным для объекта формы FORM образом, поскольку в HTML, генерирующем объект SELECT, соответствующий текст определяется вне дескриптора &lt;OPTION&gt;. </a:t>
            </a:r>
            <a:endParaRPr lang="en-US"/>
          </a:p>
          <a:p>
            <a:pPr>
              <a:spcBef>
                <a:spcPts val="600"/>
              </a:spcBef>
              <a:spcAft>
                <a:spcPts val="600"/>
              </a:spcAft>
              <a:defRPr/>
            </a:pPr>
            <a:r>
              <a:rPr lang="ru-RU"/>
              <a:t>Внутри дескриптора &lt;OPTION&gt; можно установить только атрибут </a:t>
            </a:r>
            <a:r>
              <a:rPr lang="ru-RU" b="1"/>
              <a:t>VALUE</a:t>
            </a:r>
            <a:r>
              <a:rPr lang="ru-RU"/>
              <a:t>, который, подобно переключателям, позволяет связывать его значение в виде скрываемой строки с каждым элементом списка.</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913"/>
            <a:ext cx="9144000" cy="5170487"/>
          </a:xfrm>
          <a:prstGeom prst="rect">
            <a:avLst/>
          </a:prstGeom>
          <a:noFill/>
        </p:spPr>
        <p:txBody>
          <a:bodyPr>
            <a:spAutoFit/>
          </a:bodyPr>
          <a:lstStyle/>
          <a:p>
            <a:pPr>
              <a:spcBef>
                <a:spcPts val="600"/>
              </a:spcBef>
              <a:spcAft>
                <a:spcPts val="600"/>
              </a:spcAft>
              <a:defRPr/>
            </a:pPr>
            <a:r>
              <a:rPr lang="ru-RU"/>
              <a:t>Для того чтобы получить значение </a:t>
            </a:r>
            <a:r>
              <a:rPr lang="ru-RU" b="1"/>
              <a:t>text</a:t>
            </a:r>
            <a:r>
              <a:rPr lang="ru-RU"/>
              <a:t> или </a:t>
            </a:r>
            <a:r>
              <a:rPr lang="ru-RU" b="1"/>
              <a:t>value</a:t>
            </a:r>
            <a:r>
              <a:rPr lang="ru-RU"/>
              <a:t> для выбранной опции, можно использовать свойство </a:t>
            </a:r>
            <a:r>
              <a:rPr lang="ru-RU" b="1"/>
              <a:t>selectedlndex</a:t>
            </a:r>
            <a:r>
              <a:rPr lang="ru-RU"/>
              <a:t> объекта SELECT в качестве значения индекса опции. </a:t>
            </a:r>
            <a:endParaRPr lang="en-US"/>
          </a:p>
          <a:p>
            <a:pPr>
              <a:spcBef>
                <a:spcPts val="600"/>
              </a:spcBef>
              <a:spcAft>
                <a:spcPts val="600"/>
              </a:spcAft>
              <a:defRPr/>
            </a:pPr>
            <a:r>
              <a:rPr lang="ru-RU"/>
              <a:t>Ссылки в таких случаях достаточно длинные. В приведенной ниже функции первый оператор необходим для создания ссылки на объект SELECT. </a:t>
            </a:r>
            <a:endParaRPr lang="en-US"/>
          </a:p>
          <a:p>
            <a:pPr>
              <a:spcBef>
                <a:spcPts val="600"/>
              </a:spcBef>
              <a:spcAft>
                <a:spcPts val="600"/>
              </a:spcAft>
              <a:defRPr/>
            </a:pPr>
            <a:r>
              <a:rPr lang="ru-RU"/>
              <a:t>Свойство </a:t>
            </a:r>
            <a:r>
              <a:rPr lang="ru-RU" b="1" i="1"/>
              <a:t>selectedIndex</a:t>
            </a:r>
            <a:r>
              <a:rPr lang="ru-RU"/>
              <a:t> объекта SELECT заменяет затем значение</a:t>
            </a:r>
            <a:r>
              <a:rPr lang="en-US"/>
              <a:t> </a:t>
            </a:r>
            <a:r>
              <a:rPr lang="ru-RU" b="1"/>
              <a:t>index</a:t>
            </a:r>
            <a:r>
              <a:rPr lang="en-US"/>
              <a:t> </a:t>
            </a:r>
            <a:r>
              <a:rPr lang="ru-RU"/>
              <a:t>массива </a:t>
            </a:r>
            <a:r>
              <a:rPr lang="ru-RU" b="1"/>
              <a:t>option</a:t>
            </a:r>
            <a:r>
              <a:rPr lang="ru-RU"/>
              <a:t> того же самого объекта:</a:t>
            </a:r>
          </a:p>
          <a:p>
            <a:pPr marL="2151063">
              <a:spcBef>
                <a:spcPts val="600"/>
              </a:spcBef>
              <a:spcAft>
                <a:spcPts val="600"/>
              </a:spcAft>
              <a:defRPr/>
            </a:pPr>
            <a:r>
              <a:rPr lang="ru-RU">
                <a:latin typeface="Courier New" panose="02070309020205020404" pitchFamily="49" charset="0"/>
                <a:cs typeface="Courier New" panose="02070309020205020404" pitchFamily="49" charset="0"/>
              </a:rPr>
              <a:t>function inspect() { </a:t>
            </a:r>
            <a:endParaRPr lang="en-US">
              <a:latin typeface="Courier New" panose="02070309020205020404" pitchFamily="49" charset="0"/>
              <a:cs typeface="Courier New" panose="02070309020205020404" pitchFamily="49" charset="0"/>
            </a:endParaRPr>
          </a:p>
          <a:p>
            <a:pPr marL="2151063">
              <a:spcBef>
                <a:spcPts val="0"/>
              </a:spcBef>
              <a:spcAft>
                <a:spcPts val="0"/>
              </a:spcAft>
              <a:defRPr/>
            </a:pPr>
            <a:r>
              <a:rPr lang="ru-RU">
                <a:latin typeface="Courier New" panose="02070309020205020404" pitchFamily="49" charset="0"/>
                <a:cs typeface="Courier New" panose="02070309020205020404" pitchFamily="49" charset="0"/>
              </a:rPr>
              <a:t>var list = document.forms[0].choices </a:t>
            </a:r>
            <a:endParaRPr lang="en-US">
              <a:latin typeface="Courier New" panose="02070309020205020404" pitchFamily="49" charset="0"/>
              <a:cs typeface="Courier New" panose="02070309020205020404" pitchFamily="49" charset="0"/>
            </a:endParaRPr>
          </a:p>
          <a:p>
            <a:pPr marL="2151063">
              <a:spcBef>
                <a:spcPts val="0"/>
              </a:spcBef>
              <a:spcAft>
                <a:spcPts val="0"/>
              </a:spcAft>
              <a:defRPr/>
            </a:pPr>
            <a:r>
              <a:rPr lang="ru-RU">
                <a:latin typeface="Courier New" panose="02070309020205020404" pitchFamily="49" charset="0"/>
                <a:cs typeface="Courier New" panose="02070309020205020404" pitchFamily="49" charset="0"/>
              </a:rPr>
              <a:t>var chosenItemText = list.options[list.selectedlndex].text </a:t>
            </a:r>
            <a:endParaRPr lang="en-US">
              <a:latin typeface="Courier New" panose="02070309020205020404" pitchFamily="49" charset="0"/>
              <a:cs typeface="Courier New" panose="02070309020205020404" pitchFamily="49" charset="0"/>
            </a:endParaRPr>
          </a:p>
          <a:p>
            <a:pPr marL="2151063">
              <a:spcBef>
                <a:spcPts val="600"/>
              </a:spcBef>
              <a:spcAft>
                <a:spcPts val="600"/>
              </a:spcAft>
              <a:defRPr/>
            </a:pPr>
            <a:r>
              <a:rPr lang="ru-RU">
                <a:latin typeface="Courier New" panose="02070309020205020404" pitchFamily="49" charset="0"/>
                <a:cs typeface="Courier New" panose="02070309020205020404" pitchFamily="49" charset="0"/>
              </a:rPr>
              <a:t>}</a:t>
            </a:r>
          </a:p>
          <a:p>
            <a:pPr>
              <a:spcBef>
                <a:spcPts val="600"/>
              </a:spcBef>
              <a:spcAft>
                <a:spcPts val="600"/>
              </a:spcAft>
              <a:defRPr/>
            </a:pPr>
            <a:r>
              <a:rPr lang="ru-RU"/>
              <a:t>Чтобы "вдохнуть жизнь" в объект SELECT, нужно воспользоваться обработчиком события </a:t>
            </a:r>
            <a:r>
              <a:rPr lang="ru-RU" b="1"/>
              <a:t>onChange</a:t>
            </a:r>
            <a:r>
              <a:rPr lang="ru-RU"/>
              <a:t>. </a:t>
            </a:r>
            <a:endParaRPr lang="en-US"/>
          </a:p>
          <a:p>
            <a:pPr>
              <a:spcBef>
                <a:spcPts val="600"/>
              </a:spcBef>
              <a:spcAft>
                <a:spcPts val="600"/>
              </a:spcAft>
              <a:defRPr/>
            </a:pPr>
            <a:endParaRPr lang="ru-RU"/>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p:cNvPicPr>
            <a:picLocks noChangeAspect="1" noChangeArrowheads="1"/>
          </p:cNvPicPr>
          <p:nvPr/>
        </p:nvPicPr>
        <p:blipFill>
          <a:blip r:embed="rId2">
            <a:extLst>
              <a:ext uri="{28A0092B-C50C-407E-A947-70E740481C1C}">
                <a14:useLocalDpi xmlns:a14="http://schemas.microsoft.com/office/drawing/2010/main" val="0"/>
              </a:ext>
            </a:extLst>
          </a:blip>
          <a:srcRect l="4547" t="11029" r="65855" b="30515"/>
          <a:stretch>
            <a:fillRect/>
          </a:stretch>
        </p:blipFill>
        <p:spPr bwMode="auto">
          <a:xfrm>
            <a:off x="4643438" y="0"/>
            <a:ext cx="4500562"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187" name="TextBox 1"/>
          <p:cNvSpPr txBox="1">
            <a:spLocks noChangeArrowheads="1"/>
          </p:cNvSpPr>
          <p:nvPr/>
        </p:nvSpPr>
        <p:spPr bwMode="auto">
          <a:xfrm>
            <a:off x="0" y="7938"/>
            <a:ext cx="4464050" cy="708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ts val="600"/>
              </a:spcBef>
              <a:spcAft>
                <a:spcPts val="600"/>
              </a:spcAft>
              <a:buFontTx/>
              <a:buNone/>
            </a:pPr>
            <a:r>
              <a:rPr lang="ru-RU" altLang="ru-RU" sz="1600"/>
              <a:t>Объект SELECT и обработчик события </a:t>
            </a:r>
            <a:r>
              <a:rPr lang="ru-RU" altLang="ru-RU" sz="1600" b="1"/>
              <a:t>onChange</a:t>
            </a:r>
          </a:p>
          <a:p>
            <a:pPr eaLnBrk="1" hangingPunct="1">
              <a:spcBef>
                <a:spcPts val="600"/>
              </a:spcBef>
              <a:spcAft>
                <a:spcPts val="600"/>
              </a:spcAft>
              <a:buFontTx/>
              <a:buNone/>
            </a:pPr>
            <a:r>
              <a:rPr lang="ru-RU" altLang="ru-RU" sz="1600"/>
              <a:t>Как только пользователь выберет новый элемент в списке, сценарий запустит обработчик события, связанный с ним. </a:t>
            </a:r>
          </a:p>
          <a:p>
            <a:pPr eaLnBrk="1" hangingPunct="1">
              <a:spcBef>
                <a:spcPts val="600"/>
              </a:spcBef>
              <a:spcAft>
                <a:spcPts val="600"/>
              </a:spcAft>
              <a:buFontTx/>
              <a:buNone/>
            </a:pPr>
            <a:r>
              <a:rPr lang="ru-RU" altLang="ru-RU" sz="1600"/>
              <a:t>В приведенном примере используется объекта SELECT. </a:t>
            </a:r>
          </a:p>
          <a:p>
            <a:pPr eaLnBrk="1" hangingPunct="1">
              <a:spcBef>
                <a:spcPts val="600"/>
              </a:spcBef>
              <a:spcAft>
                <a:spcPts val="600"/>
              </a:spcAft>
              <a:buFontTx/>
              <a:buNone/>
            </a:pPr>
            <a:r>
              <a:rPr lang="ru-RU" altLang="ru-RU" sz="1600"/>
              <a:t>Записи элементов списка указывают адреса, по которым проводится перемещение внутри и вне текущего Web-узла. </a:t>
            </a:r>
          </a:p>
          <a:p>
            <a:pPr eaLnBrk="1" hangingPunct="1">
              <a:spcBef>
                <a:spcPts val="600"/>
              </a:spcBef>
              <a:spcAft>
                <a:spcPts val="600"/>
              </a:spcAft>
              <a:buFontTx/>
              <a:buNone/>
            </a:pPr>
            <a:r>
              <a:rPr lang="ru-RU" altLang="ru-RU" sz="1600"/>
              <a:t>В атрибуте VALUE заданы адреса URL конечных Web-страниц. </a:t>
            </a:r>
          </a:p>
          <a:p>
            <a:pPr eaLnBrk="1" hangingPunct="1">
              <a:spcBef>
                <a:spcPts val="600"/>
              </a:spcBef>
              <a:spcAft>
                <a:spcPts val="600"/>
              </a:spcAft>
              <a:buFontTx/>
              <a:buNone/>
            </a:pPr>
            <a:r>
              <a:rPr lang="ru-RU" altLang="ru-RU" sz="1600"/>
              <a:t>Когда пользователь выбирает из предложенного списка элемент, обработчик события </a:t>
            </a:r>
            <a:r>
              <a:rPr lang="ru-RU" altLang="ru-RU" sz="1600" b="1"/>
              <a:t>onChange</a:t>
            </a:r>
            <a:r>
              <a:rPr lang="ru-RU" altLang="ru-RU" sz="1600"/>
              <a:t> запускает сценарий, который извлекает свойство </a:t>
            </a:r>
            <a:r>
              <a:rPr lang="ru-RU" altLang="ru-RU" sz="1600" b="1"/>
              <a:t>value</a:t>
            </a:r>
            <a:r>
              <a:rPr lang="ru-RU" altLang="ru-RU" sz="1600"/>
              <a:t> выбранной опции и присваивает его значение объекту </a:t>
            </a:r>
            <a:r>
              <a:rPr lang="ru-RU" altLang="ru-RU" sz="1600" b="1"/>
              <a:t>location</a:t>
            </a:r>
            <a:r>
              <a:rPr lang="ru-RU" altLang="ru-RU" sz="1600"/>
              <a:t>, обеспечивающего переход. </a:t>
            </a:r>
          </a:p>
          <a:p>
            <a:pPr eaLnBrk="1" hangingPunct="1">
              <a:spcBef>
                <a:spcPts val="600"/>
              </a:spcBef>
              <a:spcAft>
                <a:spcPts val="600"/>
              </a:spcAft>
              <a:buFontTx/>
              <a:buNone/>
            </a:pPr>
            <a:r>
              <a:rPr lang="ru-RU" altLang="ru-RU" sz="1600"/>
              <a:t>Под управлением JavaScript переходы такого типа могут выполняться без использования на странице специальной кнопки </a:t>
            </a:r>
            <a:r>
              <a:rPr lang="ru-RU" altLang="ru-RU" sz="1600" b="1" i="1"/>
              <a:t>Go</a:t>
            </a:r>
            <a:r>
              <a:rPr lang="ru-RU" altLang="ru-RU" sz="1600"/>
              <a:t> (Перейти).</a:t>
            </a:r>
          </a:p>
          <a:p>
            <a:pPr eaLnBrk="1" hangingPunct="1">
              <a:spcBef>
                <a:spcPts val="600"/>
              </a:spcBef>
              <a:spcAft>
                <a:spcPts val="600"/>
              </a:spcAft>
              <a:buFontTx/>
              <a:buNone/>
            </a:pPr>
            <a:endParaRPr lang="ru-RU" altLang="ru-RU" sz="16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Заголовок 1"/>
          <p:cNvSpPr>
            <a:spLocks noGrp="1"/>
          </p:cNvSpPr>
          <p:nvPr>
            <p:ph type="title"/>
          </p:nvPr>
        </p:nvSpPr>
        <p:spPr>
          <a:xfrm>
            <a:off x="457200" y="274638"/>
            <a:ext cx="8229600" cy="382587"/>
          </a:xfrm>
        </p:spPr>
        <p:txBody>
          <a:bodyPr/>
          <a:lstStyle/>
          <a:p>
            <a:r>
              <a:rPr lang="ru-RU" altLang="ru-RU" sz="2000" b="1" smtClean="0"/>
              <a:t>Передача функциям данных форм и элементов</a:t>
            </a:r>
            <a:endParaRPr lang="ru-RU" altLang="ru-RU" sz="2000" smtClean="0"/>
          </a:p>
        </p:txBody>
      </p:sp>
      <p:sp>
        <p:nvSpPr>
          <p:cNvPr id="3" name="Объект 2"/>
          <p:cNvSpPr>
            <a:spLocks noGrp="1"/>
          </p:cNvSpPr>
          <p:nvPr>
            <p:ph idx="1"/>
          </p:nvPr>
        </p:nvSpPr>
        <p:spPr>
          <a:xfrm>
            <a:off x="395288" y="944563"/>
            <a:ext cx="8229600" cy="5797550"/>
          </a:xfrm>
        </p:spPr>
        <p:txBody>
          <a:bodyPr/>
          <a:lstStyle/>
          <a:p>
            <a:pPr>
              <a:defRPr/>
            </a:pPr>
            <a:r>
              <a:rPr lang="ru-RU" sz="1800" smtClean="0"/>
              <a:t>Во </a:t>
            </a:r>
            <a:r>
              <a:rPr lang="ru-RU" sz="1800"/>
              <a:t>всех приведенных примерах, когда обработчик события вызывает функцию, управляющую элементами формы, эти формы или их элементы указываются в функции в явном виде. </a:t>
            </a:r>
            <a:endParaRPr lang="ru-RU" sz="1800" smtClean="0"/>
          </a:p>
          <a:p>
            <a:pPr>
              <a:defRPr/>
            </a:pPr>
            <a:r>
              <a:rPr lang="ru-RU" sz="1800" smtClean="0"/>
              <a:t>Однако </a:t>
            </a:r>
            <a:r>
              <a:rPr lang="ru-RU" sz="1800"/>
              <a:t>существуют вполне приемлемые способы передачи информации такого рода от форм или ее элементов управления непосредственно в функции, используя систему сокращений. В этом случае нет необходимости использовать длинные и неудобные ссылки, начинающиеся с уровня объектов окна </a:t>
            </a:r>
            <a:r>
              <a:rPr lang="ru-RU" sz="1800" b="1"/>
              <a:t>window</a:t>
            </a:r>
            <a:r>
              <a:rPr lang="ru-RU" sz="1800"/>
              <a:t> </a:t>
            </a:r>
            <a:r>
              <a:rPr lang="ru-RU" sz="1800" smtClean="0"/>
              <a:t>или документа</a:t>
            </a:r>
            <a:r>
              <a:rPr lang="ru-RU" sz="1800" b="1" smtClean="0"/>
              <a:t> document</a:t>
            </a:r>
            <a:r>
              <a:rPr lang="ru-RU" sz="1800"/>
              <a:t>.</a:t>
            </a:r>
          </a:p>
          <a:p>
            <a:pPr>
              <a:defRPr/>
            </a:pPr>
            <a:r>
              <a:rPr lang="ru-RU" sz="1800"/>
              <a:t>В JavaScript представлено ключевое слово </a:t>
            </a:r>
            <a:r>
              <a:rPr lang="ru-RU" sz="1800" b="1"/>
              <a:t>this</a:t>
            </a:r>
            <a:r>
              <a:rPr lang="ru-RU" sz="1800"/>
              <a:t>. Оно может использоваться для ссылки на любой объект, содержащий сценарий с этим словом. </a:t>
            </a:r>
            <a:endParaRPr lang="ru-RU" sz="1800" smtClean="0"/>
          </a:p>
          <a:p>
            <a:pPr>
              <a:defRPr/>
            </a:pPr>
            <a:r>
              <a:rPr lang="ru-RU" sz="1800" smtClean="0"/>
              <a:t>Так</a:t>
            </a:r>
            <a:r>
              <a:rPr lang="ru-RU" sz="1800"/>
              <a:t>, в обработчике события </a:t>
            </a:r>
            <a:r>
              <a:rPr lang="ru-RU" sz="1800" b="1"/>
              <a:t>onChange</a:t>
            </a:r>
            <a:r>
              <a:rPr lang="ru-RU" sz="1800"/>
              <a:t> для текстового поля, чтобы передать в функцию ссылку на текстовый объект, достаточно вставить ключевое слово </a:t>
            </a:r>
            <a:r>
              <a:rPr lang="ru-RU" sz="1800" b="1"/>
              <a:t>this</a:t>
            </a:r>
            <a:r>
              <a:rPr lang="ru-RU" sz="1800"/>
              <a:t> в качестве параметра этой функции:</a:t>
            </a:r>
          </a:p>
          <a:p>
            <a:pPr marL="0" indent="0" algn="ctr">
              <a:buFontTx/>
              <a:buNone/>
              <a:defRPr/>
            </a:pPr>
            <a:endParaRPr lang="ru-RU" sz="1800" smtClean="0">
              <a:latin typeface="Courier New" panose="02070309020205020404" pitchFamily="49" charset="0"/>
              <a:cs typeface="Courier New" panose="02070309020205020404" pitchFamily="49" charset="0"/>
            </a:endParaRPr>
          </a:p>
          <a:p>
            <a:pPr marL="0" indent="0" algn="ctr">
              <a:buFontTx/>
              <a:buNone/>
              <a:defRPr/>
            </a:pPr>
            <a:r>
              <a:rPr lang="ru-RU" sz="1800" smtClean="0">
                <a:latin typeface="Courier New" panose="02070309020205020404" pitchFamily="49" charset="0"/>
                <a:cs typeface="Courier New" panose="02070309020205020404" pitchFamily="49" charset="0"/>
              </a:rPr>
              <a:t>&lt;</a:t>
            </a:r>
            <a:r>
              <a:rPr lang="ru-RU" sz="1800">
                <a:latin typeface="Courier New" panose="02070309020205020404" pitchFamily="49" charset="0"/>
                <a:cs typeface="Courier New" panose="02070309020205020404" pitchFamily="49" charset="0"/>
              </a:rPr>
              <a:t>INPUT TYPE="text" NAME="entry" onChange="upperMe(this)"&gt;</a:t>
            </a:r>
          </a:p>
          <a:p>
            <a:pPr>
              <a:defRPr/>
            </a:pPr>
            <a:endParaRPr lang="ru-RU" sz="18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1"/>
          <p:cNvSpPr txBox="1">
            <a:spLocks noChangeArrowheads="1"/>
          </p:cNvSpPr>
          <p:nvPr/>
        </p:nvSpPr>
        <p:spPr bwMode="auto">
          <a:xfrm>
            <a:off x="0" y="225425"/>
            <a:ext cx="9144000" cy="655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ts val="600"/>
              </a:spcBef>
              <a:spcAft>
                <a:spcPts val="600"/>
              </a:spcAft>
              <a:buFontTx/>
              <a:buNone/>
            </a:pPr>
            <a:r>
              <a:rPr lang="ru-RU" altLang="ru-RU" sz="1800"/>
              <a:t>В конце концов функция определит параметрическую переменную, которая будет возвращать указанную ссылку в качестве значения для переменной, которая сможет в дальнейшем использоваться в функции:</a:t>
            </a:r>
          </a:p>
          <a:p>
            <a:pPr eaLnBrk="1" hangingPunct="1">
              <a:spcBef>
                <a:spcPts val="600"/>
              </a:spcBef>
              <a:spcAft>
                <a:spcPts val="600"/>
              </a:spcAft>
              <a:buFontTx/>
              <a:buNone/>
            </a:pPr>
            <a:r>
              <a:rPr lang="ru-RU" altLang="ru-RU" sz="1800">
                <a:latin typeface="Courier New" pitchFamily="49" charset="0"/>
                <a:cs typeface="Courier New" pitchFamily="49" charset="0"/>
              </a:rPr>
              <a:t>function upperMe(field) { </a:t>
            </a:r>
          </a:p>
          <a:p>
            <a:pPr eaLnBrk="1" hangingPunct="1">
              <a:spcBef>
                <a:spcPts val="600"/>
              </a:spcBef>
              <a:spcAft>
                <a:spcPts val="600"/>
              </a:spcAft>
              <a:buFontTx/>
              <a:buNone/>
            </a:pPr>
            <a:r>
              <a:rPr lang="ru-RU" altLang="ru-RU" sz="1800">
                <a:latin typeface="Courier New" pitchFamily="49" charset="0"/>
                <a:cs typeface="Courier New" pitchFamily="49" charset="0"/>
              </a:rPr>
              <a:t>оператор(ы) </a:t>
            </a:r>
          </a:p>
          <a:p>
            <a:pPr eaLnBrk="1" hangingPunct="1">
              <a:spcBef>
                <a:spcPts val="600"/>
              </a:spcBef>
              <a:spcAft>
                <a:spcPts val="600"/>
              </a:spcAft>
              <a:buFontTx/>
              <a:buNone/>
            </a:pPr>
            <a:r>
              <a:rPr lang="ru-RU" altLang="ru-RU" sz="1800">
                <a:latin typeface="Courier New" pitchFamily="49" charset="0"/>
                <a:cs typeface="Courier New" pitchFamily="49" charset="0"/>
              </a:rPr>
              <a:t>} </a:t>
            </a:r>
          </a:p>
          <a:p>
            <a:pPr eaLnBrk="1" hangingPunct="1">
              <a:spcBef>
                <a:spcPts val="600"/>
              </a:spcBef>
              <a:spcAft>
                <a:spcPts val="600"/>
              </a:spcAft>
              <a:buFontTx/>
              <a:buNone/>
            </a:pPr>
            <a:r>
              <a:rPr lang="ru-RU" altLang="ru-RU" sz="1800"/>
              <a:t>Название, которое присваивается переменной-параметру функции, является абсолютно произвольным. </a:t>
            </a:r>
          </a:p>
          <a:p>
            <a:pPr eaLnBrk="1" hangingPunct="1">
              <a:spcBef>
                <a:spcPts val="600"/>
              </a:spcBef>
              <a:spcAft>
                <a:spcPts val="600"/>
              </a:spcAft>
              <a:buFontTx/>
              <a:buNone/>
            </a:pPr>
            <a:r>
              <a:rPr lang="ru-RU" altLang="ru-RU" sz="1800"/>
              <a:t>Однако часто полезно использовать такие названия, которые бы отображали смысл соответствующей ссылки. Важно, чтобы данная ссылка представляла "живую" связь с объектом. Поэтому с помощью соответствующих операторов в сценарии можно получать и устанавливать значения свойств объекта.</a:t>
            </a:r>
          </a:p>
          <a:p>
            <a:pPr eaLnBrk="1" hangingPunct="1">
              <a:spcBef>
                <a:spcPts val="600"/>
              </a:spcBef>
              <a:spcAft>
                <a:spcPts val="600"/>
              </a:spcAft>
              <a:buFontTx/>
              <a:buNone/>
            </a:pPr>
            <a:r>
              <a:rPr lang="ru-RU" altLang="ru-RU" sz="1800"/>
              <a:t>Для других функций может возникнуть потребность получить ссылку на всю форму в целом, а не просто на объект, вызывающий функцию. Это особенно актуально, когда функции нужно иметь доступ к другим элементам той же формы. Для обращения ко всей форме следует сослаться на свойство </a:t>
            </a:r>
            <a:r>
              <a:rPr lang="ru-RU" altLang="ru-RU" sz="1800" b="1"/>
              <a:t>form</a:t>
            </a:r>
            <a:r>
              <a:rPr lang="ru-RU" altLang="ru-RU" sz="1800"/>
              <a:t> объекта INPUT, используя при этом ключевое слово </a:t>
            </a:r>
            <a:r>
              <a:rPr lang="ru-RU" altLang="ru-RU" sz="1800" b="1"/>
              <a:t>this</a:t>
            </a:r>
            <a:r>
              <a:rPr lang="ru-RU" altLang="ru-RU" sz="1800"/>
              <a:t>.</a:t>
            </a:r>
          </a:p>
          <a:p>
            <a:pPr eaLnBrk="1" hangingPunct="1">
              <a:spcBef>
                <a:spcPts val="600"/>
              </a:spcBef>
              <a:spcAft>
                <a:spcPts val="600"/>
              </a:spcAft>
              <a:buFontTx/>
              <a:buNone/>
            </a:pPr>
            <a:r>
              <a:rPr lang="ru-RU" altLang="ru-RU" sz="1600">
                <a:latin typeface="Courier New" pitchFamily="49" charset="0"/>
                <a:cs typeface="Courier New" pitchFamily="49" charset="0"/>
              </a:rPr>
              <a:t>&lt;INPUT TYPE="button" VALUE="Click Here"  onClick="inspect(this.form)"&gt;</a:t>
            </a:r>
          </a:p>
          <a:p>
            <a:pPr eaLnBrk="1" hangingPunct="1">
              <a:spcBef>
                <a:spcPts val="600"/>
              </a:spcBef>
              <a:spcAft>
                <a:spcPts val="600"/>
              </a:spcAft>
              <a:buFontTx/>
              <a:buNone/>
            </a:pPr>
            <a:endParaRPr lang="ru-RU" altLang="ru-RU" sz="18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Заголовок 1"/>
          <p:cNvSpPr>
            <a:spLocks noGrp="1"/>
          </p:cNvSpPr>
          <p:nvPr>
            <p:ph type="title"/>
          </p:nvPr>
        </p:nvSpPr>
        <p:spPr>
          <a:xfrm>
            <a:off x="457200" y="44450"/>
            <a:ext cx="8229600" cy="490538"/>
          </a:xfrm>
        </p:spPr>
        <p:txBody>
          <a:bodyPr/>
          <a:lstStyle/>
          <a:p>
            <a:r>
              <a:rPr lang="ru-RU" altLang="ru-RU" sz="2800" b="1" smtClean="0"/>
              <a:t>Однострочное поле text</a:t>
            </a:r>
            <a:endParaRPr lang="ru-RU" altLang="ru-RU" sz="2800" smtClean="0"/>
          </a:p>
        </p:txBody>
      </p:sp>
      <p:sp>
        <p:nvSpPr>
          <p:cNvPr id="3" name="Объект 2"/>
          <p:cNvSpPr>
            <a:spLocks noGrp="1"/>
          </p:cNvSpPr>
          <p:nvPr>
            <p:ph idx="1"/>
          </p:nvPr>
        </p:nvSpPr>
        <p:spPr>
          <a:xfrm>
            <a:off x="0" y="512763"/>
            <a:ext cx="9144000" cy="6192837"/>
          </a:xfrm>
        </p:spPr>
        <p:txBody>
          <a:bodyPr/>
          <a:lstStyle/>
          <a:p>
            <a:pPr>
              <a:defRPr/>
            </a:pPr>
            <a:r>
              <a:rPr lang="ru-RU" sz="1800" smtClean="0"/>
              <a:t>Наиболее </a:t>
            </a:r>
            <a:r>
              <a:rPr lang="ru-RU" sz="1800"/>
              <a:t>часто в формах, </a:t>
            </a:r>
            <a:r>
              <a:rPr lang="ru-RU" sz="1800" smtClean="0"/>
              <a:t>размещенных</a:t>
            </a:r>
            <a:r>
              <a:rPr lang="en-US" sz="1800" smtClean="0"/>
              <a:t> </a:t>
            </a:r>
            <a:r>
              <a:rPr lang="ru-RU" sz="1800" smtClean="0"/>
              <a:t>на </a:t>
            </a:r>
            <a:r>
              <a:rPr lang="ru-RU" sz="1800"/>
              <a:t>страницах серверов Web встречаются однострочные поля, предназначенные для ввода и редактирования текста. </a:t>
            </a:r>
            <a:endParaRPr lang="en-US" sz="1800" smtClean="0"/>
          </a:p>
          <a:p>
            <a:pPr>
              <a:defRPr/>
            </a:pPr>
            <a:r>
              <a:rPr lang="ru-RU" sz="1800" smtClean="0"/>
              <a:t>Для </a:t>
            </a:r>
            <a:r>
              <a:rPr lang="ru-RU" sz="1800"/>
              <a:t>того чтобы встроить такое поле в форму, необходимо использовать оператор &lt;INPUT&gt; с параметром TYPE, равным значению “text”:</a:t>
            </a:r>
          </a:p>
          <a:p>
            <a:pPr marL="1438275" indent="0">
              <a:buFontTx/>
              <a:buNone/>
              <a:defRPr/>
            </a:pPr>
            <a:r>
              <a:rPr lang="ru-RU" sz="1600" smtClean="0">
                <a:latin typeface="Courier New" panose="02070309020205020404" pitchFamily="49" charset="0"/>
                <a:cs typeface="Courier New" panose="02070309020205020404" pitchFamily="49" charset="0"/>
              </a:rPr>
              <a:t>&lt;INPUT TYPE="text" </a:t>
            </a:r>
            <a:endParaRPr lang="en-US" sz="1600" smtClean="0">
              <a:latin typeface="Courier New" panose="02070309020205020404" pitchFamily="49" charset="0"/>
              <a:cs typeface="Courier New" panose="02070309020205020404" pitchFamily="49" charset="0"/>
            </a:endParaRPr>
          </a:p>
          <a:p>
            <a:pPr marL="1438275" indent="0">
              <a:buFontTx/>
              <a:buNone/>
              <a:defRPr/>
            </a:pPr>
            <a:r>
              <a:rPr lang="ru-RU" sz="1600" smtClean="0">
                <a:latin typeface="Courier New" panose="02070309020205020404" pitchFamily="49" charset="0"/>
                <a:cs typeface="Courier New" panose="02070309020205020404" pitchFamily="49" charset="0"/>
              </a:rPr>
              <a:t>NAME="Имя_поля_text" </a:t>
            </a:r>
            <a:endParaRPr lang="en-US" sz="1600" smtClean="0">
              <a:latin typeface="Courier New" panose="02070309020205020404" pitchFamily="49" charset="0"/>
              <a:cs typeface="Courier New" panose="02070309020205020404" pitchFamily="49" charset="0"/>
            </a:endParaRPr>
          </a:p>
          <a:p>
            <a:pPr marL="1438275" indent="0">
              <a:buFontTx/>
              <a:buNone/>
              <a:defRPr/>
            </a:pPr>
            <a:r>
              <a:rPr lang="ru-RU" sz="1600" smtClean="0">
                <a:latin typeface="Courier New" panose="02070309020205020404" pitchFamily="49" charset="0"/>
                <a:cs typeface="Courier New" panose="02070309020205020404" pitchFamily="49" charset="0"/>
              </a:rPr>
              <a:t>VALUE="Значение" </a:t>
            </a:r>
            <a:endParaRPr lang="en-US" sz="1600" smtClean="0">
              <a:latin typeface="Courier New" panose="02070309020205020404" pitchFamily="49" charset="0"/>
              <a:cs typeface="Courier New" panose="02070309020205020404" pitchFamily="49" charset="0"/>
            </a:endParaRPr>
          </a:p>
          <a:p>
            <a:pPr marL="1438275" indent="0">
              <a:buFontTx/>
              <a:buNone/>
              <a:defRPr/>
            </a:pPr>
            <a:r>
              <a:rPr lang="ru-RU" sz="1600" smtClean="0">
                <a:latin typeface="Courier New" panose="02070309020205020404" pitchFamily="49" charset="0"/>
                <a:cs typeface="Courier New" panose="02070309020205020404" pitchFamily="49" charset="0"/>
              </a:rPr>
              <a:t>SIZE=Размер_поля </a:t>
            </a:r>
            <a:endParaRPr lang="en-US" sz="1600" smtClean="0">
              <a:latin typeface="Courier New" panose="02070309020205020404" pitchFamily="49" charset="0"/>
              <a:cs typeface="Courier New" panose="02070309020205020404" pitchFamily="49" charset="0"/>
            </a:endParaRPr>
          </a:p>
          <a:p>
            <a:pPr marL="1438275" indent="0">
              <a:buFontTx/>
              <a:buNone/>
              <a:defRPr/>
            </a:pPr>
            <a:r>
              <a:rPr lang="ru-RU" sz="1600" smtClean="0">
                <a:latin typeface="Courier New" panose="02070309020205020404" pitchFamily="49" charset="0"/>
                <a:cs typeface="Courier New" panose="02070309020205020404" pitchFamily="49" charset="0"/>
              </a:rPr>
              <a:t>onBlur="Обработчик_события" </a:t>
            </a:r>
            <a:endParaRPr lang="en-US" sz="1600" smtClean="0">
              <a:latin typeface="Courier New" panose="02070309020205020404" pitchFamily="49" charset="0"/>
              <a:cs typeface="Courier New" panose="02070309020205020404" pitchFamily="49" charset="0"/>
            </a:endParaRPr>
          </a:p>
          <a:p>
            <a:pPr marL="1438275" indent="0">
              <a:buFontTx/>
              <a:buNone/>
              <a:defRPr/>
            </a:pPr>
            <a:r>
              <a:rPr lang="ru-RU" sz="1600" smtClean="0">
                <a:latin typeface="Courier New" panose="02070309020205020404" pitchFamily="49" charset="0"/>
                <a:cs typeface="Courier New" panose="02070309020205020404" pitchFamily="49" charset="0"/>
              </a:rPr>
              <a:t>onChange="Обработчик_события" </a:t>
            </a:r>
            <a:endParaRPr lang="en-US" sz="1600" smtClean="0">
              <a:latin typeface="Courier New" panose="02070309020205020404" pitchFamily="49" charset="0"/>
              <a:cs typeface="Courier New" panose="02070309020205020404" pitchFamily="49" charset="0"/>
            </a:endParaRPr>
          </a:p>
          <a:p>
            <a:pPr marL="1438275" indent="0">
              <a:buFontTx/>
              <a:buNone/>
              <a:defRPr/>
            </a:pPr>
            <a:r>
              <a:rPr lang="ru-RU" sz="1600" smtClean="0">
                <a:latin typeface="Courier New" panose="02070309020205020404" pitchFamily="49" charset="0"/>
                <a:cs typeface="Courier New" panose="02070309020205020404" pitchFamily="49" charset="0"/>
              </a:rPr>
              <a:t>onFocus="Обработчик_события" </a:t>
            </a:r>
            <a:endParaRPr lang="en-US" sz="1600" smtClean="0">
              <a:latin typeface="Courier New" panose="02070309020205020404" pitchFamily="49" charset="0"/>
              <a:cs typeface="Courier New" panose="02070309020205020404" pitchFamily="49" charset="0"/>
            </a:endParaRPr>
          </a:p>
          <a:p>
            <a:pPr marL="1438275" indent="0">
              <a:buFontTx/>
              <a:buNone/>
              <a:defRPr/>
            </a:pPr>
            <a:r>
              <a:rPr lang="ru-RU" sz="1600" smtClean="0">
                <a:latin typeface="Courier New" panose="02070309020205020404" pitchFamily="49" charset="0"/>
                <a:cs typeface="Courier New" panose="02070309020205020404" pitchFamily="49" charset="0"/>
              </a:rPr>
              <a:t>onSelect="Обработчик_события"&gt; </a:t>
            </a:r>
            <a:endParaRPr lang="en-US" sz="1600" smtClean="0">
              <a:latin typeface="Courier New" panose="02070309020205020404" pitchFamily="49" charset="0"/>
              <a:cs typeface="Courier New" panose="02070309020205020404" pitchFamily="49" charset="0"/>
            </a:endParaRPr>
          </a:p>
          <a:p>
            <a:pPr>
              <a:defRPr/>
            </a:pPr>
            <a:r>
              <a:rPr lang="ru-RU" sz="1800" smtClean="0"/>
              <a:t>Дополнительно </a:t>
            </a:r>
            <a:r>
              <a:rPr lang="ru-RU" sz="1800"/>
              <a:t>можно указать параметры NAME, VALUE и SIZE, а также четыре обработчика событий, создаваемых текстовым полем.</a:t>
            </a:r>
          </a:p>
          <a:p>
            <a:pPr lvl="1">
              <a:defRPr/>
            </a:pPr>
            <a:r>
              <a:rPr lang="ru-RU" sz="1400"/>
              <a:t>Параметр NAME позволяет задать имя поля, необходимое для обращения к свойствам объекта text, соответствующего этому полю.</a:t>
            </a:r>
          </a:p>
          <a:p>
            <a:pPr lvl="1">
              <a:defRPr/>
            </a:pPr>
            <a:r>
              <a:rPr lang="ru-RU" sz="1400"/>
              <a:t>С помощью параметра VALUE можно записать в поле произвольную текстовую строку. Эта строка будет отображаться сразу после загрузки документа HTML в окно браузера.</a:t>
            </a:r>
          </a:p>
          <a:p>
            <a:pPr lvl="1">
              <a:defRPr/>
            </a:pPr>
            <a:r>
              <a:rPr lang="ru-RU" sz="1400"/>
              <a:t>Параметр SIZE определяет размер (ширину) текстового поля в символах. Это размер видимой части поля. Он не ограничивает длину строки, которую можно ввести в данном поле</a:t>
            </a:r>
            <a:r>
              <a:rPr lang="ru-RU" sz="1400" smtClean="0"/>
              <a:t>.</a:t>
            </a:r>
            <a:endParaRPr lang="ru-RU" sz="20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8136904" cy="3447098"/>
          </a:xfrm>
          <a:prstGeom prst="rect">
            <a:avLst/>
          </a:prstGeom>
          <a:noFill/>
        </p:spPr>
        <p:txBody>
          <a:bodyPr wrap="square" rtlCol="0">
            <a:spAutoFit/>
          </a:bodyPr>
          <a:lstStyle/>
          <a:p>
            <a:r>
              <a:rPr lang="ru-RU" b="1" smtClean="0"/>
              <a:t>Объект</a:t>
            </a:r>
            <a:r>
              <a:rPr lang="en-US" b="1" smtClean="0"/>
              <a:t> text</a:t>
            </a:r>
            <a:r>
              <a:rPr lang="ru-RU" b="1" smtClean="0"/>
              <a:t>. </a:t>
            </a:r>
            <a:endParaRPr lang="en-US" b="1" smtClean="0"/>
          </a:p>
          <a:p>
            <a:r>
              <a:rPr lang="ru-RU" smtClean="0"/>
              <a:t>Текстовый </a:t>
            </a:r>
            <a:r>
              <a:rPr lang="ru-RU"/>
              <a:t>объект представляет собой текстовое поле HTML &lt;input type = «text»&gt;, а также имеет поля имени и значения. </a:t>
            </a:r>
            <a:endParaRPr lang="en-US" smtClean="0"/>
          </a:p>
          <a:p>
            <a:r>
              <a:rPr lang="ru-RU" smtClean="0"/>
              <a:t>Чтобы </a:t>
            </a:r>
            <a:r>
              <a:rPr lang="ru-RU"/>
              <a:t>сослаться на текстовое поле из JavaScript, перейдите по дереву документа, начиная с документа, затем до формы и затем текстового элемента. Например, чтобы получить значение в текстовом поле, вы должны использовать следующий синтаксис</a:t>
            </a:r>
            <a:r>
              <a:rPr lang="ru-RU" smtClean="0"/>
              <a:t>:</a:t>
            </a:r>
            <a:endParaRPr lang="en-US" smtClean="0"/>
          </a:p>
          <a:p>
            <a:pPr algn="ctr"/>
            <a:r>
              <a:rPr lang="ru-RU"/>
              <a:t/>
            </a:r>
            <a:br>
              <a:rPr lang="ru-RU"/>
            </a:br>
            <a:r>
              <a:rPr lang="ru-RU" sz="2000" b="1" smtClean="0">
                <a:latin typeface="Courier New" panose="02070309020205020404" pitchFamily="49" charset="0"/>
                <a:cs typeface="Courier New" panose="02070309020205020404" pitchFamily="49" charset="0"/>
              </a:rPr>
              <a:t>document.form1.textbox1.value</a:t>
            </a:r>
            <a:endParaRPr lang="en-US" sz="2000" b="1" smtClean="0">
              <a:latin typeface="Courier New" panose="02070309020205020404" pitchFamily="49" charset="0"/>
              <a:cs typeface="Courier New" panose="02070309020205020404" pitchFamily="49" charset="0"/>
            </a:endParaRPr>
          </a:p>
          <a:p>
            <a:r>
              <a:rPr lang="ru-RU"/>
              <a:t/>
            </a:r>
            <a:br>
              <a:rPr lang="ru-RU"/>
            </a:br>
            <a:r>
              <a:rPr lang="ru-RU"/>
              <a:t>где </a:t>
            </a:r>
            <a:r>
              <a:rPr lang="ru-RU" i="1"/>
              <a:t>form1</a:t>
            </a:r>
            <a:r>
              <a:rPr lang="ru-RU"/>
              <a:t> - это имя формы, </a:t>
            </a:r>
            <a:r>
              <a:rPr lang="ru-RU" i="1"/>
              <a:t>а textbox1 </a:t>
            </a:r>
            <a:r>
              <a:rPr lang="ru-RU"/>
              <a:t>- имя текстового поля. На рисунке </a:t>
            </a:r>
            <a:r>
              <a:rPr lang="ru-RU" smtClean="0"/>
              <a:t>показана </a:t>
            </a:r>
            <a:r>
              <a:rPr lang="ru-RU"/>
              <a:t>иерархия объектов JavaScript для текстового объекта</a:t>
            </a:r>
            <a:r>
              <a:rPr lang="ru-RU" smtClean="0"/>
              <a:t>..</a:t>
            </a:r>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811" t="23135" r="58901" b="36657"/>
          <a:stretch/>
        </p:blipFill>
        <p:spPr bwMode="auto">
          <a:xfrm>
            <a:off x="3402867" y="3698287"/>
            <a:ext cx="2249358" cy="2941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9845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3"/>
          <p:cNvSpPr txBox="1">
            <a:spLocks noChangeArrowheads="1"/>
          </p:cNvSpPr>
          <p:nvPr/>
        </p:nvSpPr>
        <p:spPr bwMode="auto">
          <a:xfrm>
            <a:off x="215900" y="7938"/>
            <a:ext cx="87122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ru-RU" altLang="ru-RU" sz="1700" b="1"/>
              <a:t>Свойства объекта text</a:t>
            </a:r>
          </a:p>
          <a:p>
            <a:pPr eaLnBrk="1" hangingPunct="1">
              <a:spcBef>
                <a:spcPct val="0"/>
              </a:spcBef>
              <a:buFontTx/>
              <a:buNone/>
            </a:pPr>
            <a:r>
              <a:rPr lang="ru-RU" altLang="ru-RU" sz="1700"/>
              <a:t>Сценариям JavaScript доступны три свойства поля редактирования как объекта класса text:</a:t>
            </a:r>
          </a:p>
        </p:txBody>
      </p:sp>
      <p:graphicFrame>
        <p:nvGraphicFramePr>
          <p:cNvPr id="7" name="Таблица 6"/>
          <p:cNvGraphicFramePr>
            <a:graphicFrameLocks noGrp="1"/>
          </p:cNvGraphicFramePr>
          <p:nvPr/>
        </p:nvGraphicFramePr>
        <p:xfrm>
          <a:off x="323850" y="868363"/>
          <a:ext cx="8496300" cy="1236664"/>
        </p:xfrm>
        <a:graphic>
          <a:graphicData uri="http://schemas.openxmlformats.org/drawingml/2006/table">
            <a:tbl>
              <a:tblPr/>
              <a:tblGrid>
                <a:gridCol w="2068178"/>
                <a:gridCol w="6428122"/>
              </a:tblGrid>
              <a:tr h="309166">
                <a:tc>
                  <a:txBody>
                    <a:bodyPr/>
                    <a:lstStyle/>
                    <a:p>
                      <a:r>
                        <a:rPr lang="ru-RU" sz="1600" b="1"/>
                        <a:t>Свойство</a:t>
                      </a:r>
                    </a:p>
                  </a:txBody>
                  <a:tcPr marL="28573" marR="28573" marT="28559" marB="28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b="1"/>
                        <a:t>Описание</a:t>
                      </a:r>
                    </a:p>
                  </a:txBody>
                  <a:tcPr marL="28573" marR="28573" marT="28559" marB="28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166">
                <a:tc>
                  <a:txBody>
                    <a:bodyPr/>
                    <a:lstStyle/>
                    <a:p>
                      <a:r>
                        <a:rPr lang="en-US" sz="1600"/>
                        <a:t>defaultValue</a:t>
                      </a:r>
                    </a:p>
                  </a:txBody>
                  <a:tcPr marL="28573" marR="28573" marT="28559" marB="28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Отражает состояние параметра </a:t>
                      </a:r>
                      <a:r>
                        <a:rPr lang="en-US" sz="1600"/>
                        <a:t>VALUE</a:t>
                      </a:r>
                    </a:p>
                  </a:txBody>
                  <a:tcPr marL="28573" marR="28573" marT="28559" marB="28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166">
                <a:tc>
                  <a:txBody>
                    <a:bodyPr/>
                    <a:lstStyle/>
                    <a:p>
                      <a:r>
                        <a:rPr lang="en-US" sz="1600"/>
                        <a:t>name</a:t>
                      </a:r>
                    </a:p>
                  </a:txBody>
                  <a:tcPr marL="28573" marR="28573" marT="28559" marB="28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Значение параметра </a:t>
                      </a:r>
                      <a:r>
                        <a:rPr lang="en-US" sz="1600"/>
                        <a:t>NAME</a:t>
                      </a:r>
                    </a:p>
                  </a:txBody>
                  <a:tcPr marL="28573" marR="28573" marT="28559" marB="28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166">
                <a:tc>
                  <a:txBody>
                    <a:bodyPr/>
                    <a:lstStyle/>
                    <a:p>
                      <a:r>
                        <a:rPr lang="en-US" sz="1600"/>
                        <a:t>value</a:t>
                      </a:r>
                    </a:p>
                  </a:txBody>
                  <a:tcPr marL="28573" marR="28573" marT="28559" marB="28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Текущее содержимое поля редактирования</a:t>
                      </a:r>
                    </a:p>
                  </a:txBody>
                  <a:tcPr marL="28573" marR="28573" marT="28559" marB="28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Таблица 8"/>
          <p:cNvGraphicFramePr>
            <a:graphicFrameLocks noGrp="1"/>
          </p:cNvGraphicFramePr>
          <p:nvPr/>
        </p:nvGraphicFramePr>
        <p:xfrm>
          <a:off x="130175" y="5380038"/>
          <a:ext cx="8942388" cy="1504950"/>
        </p:xfrm>
        <a:graphic>
          <a:graphicData uri="http://schemas.openxmlformats.org/drawingml/2006/table">
            <a:tbl>
              <a:tblPr/>
              <a:tblGrid>
                <a:gridCol w="1902219"/>
                <a:gridCol w="7040169"/>
              </a:tblGrid>
              <a:tr h="0">
                <a:tc>
                  <a:txBody>
                    <a:bodyPr/>
                    <a:lstStyle/>
                    <a:p>
                      <a:r>
                        <a:rPr lang="ru-RU" sz="1600" b="1"/>
                        <a:t>Обработчик</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b="1"/>
                        <a:t>Когда вызывается</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a:t>onFocus</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Вызывается, когда поле редактирования получает фокус ввода</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a:t>onBlur</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Вызывается, когда поле редактирования теряет фокус ввода</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a:t>onChange</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При изменении содержимого поля редактирования</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a:t>onSelect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При выделении содержимого поля редактирования</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7320" name="Rectangle 3"/>
          <p:cNvSpPr>
            <a:spLocks noChangeArrowheads="1"/>
          </p:cNvSpPr>
          <p:nvPr/>
        </p:nvSpPr>
        <p:spPr bwMode="auto">
          <a:xfrm>
            <a:off x="0" y="2058988"/>
            <a:ext cx="9144000"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FontTx/>
              <a:buNone/>
            </a:pPr>
            <a:r>
              <a:rPr lang="ru-RU" altLang="ru-RU" sz="1700">
                <a:solidFill>
                  <a:srgbClr val="000000"/>
                </a:solidFill>
                <a:latin typeface="Times New Roman" pitchFamily="18" charset="0"/>
                <a:cs typeface="Times New Roman" pitchFamily="18" charset="0"/>
              </a:rPr>
              <a:t>Сразу после отображения поля редактирования свойства </a:t>
            </a:r>
            <a:r>
              <a:rPr lang="ru-RU" altLang="ru-RU" sz="1700" b="1">
                <a:solidFill>
                  <a:srgbClr val="000000"/>
                </a:solidFill>
                <a:latin typeface="Times New Roman" pitchFamily="18" charset="0"/>
                <a:cs typeface="Times New Roman" pitchFamily="18" charset="0"/>
              </a:rPr>
              <a:t>defaultValue</a:t>
            </a:r>
            <a:r>
              <a:rPr lang="ru-RU" altLang="ru-RU" sz="1700">
                <a:solidFill>
                  <a:srgbClr val="000000"/>
                </a:solidFill>
                <a:latin typeface="Times New Roman" pitchFamily="18" charset="0"/>
                <a:cs typeface="Times New Roman" pitchFamily="18" charset="0"/>
              </a:rPr>
              <a:t> и </a:t>
            </a:r>
            <a:r>
              <a:rPr lang="ru-RU" altLang="ru-RU" sz="1700" b="1">
                <a:solidFill>
                  <a:srgbClr val="000000"/>
                </a:solidFill>
                <a:latin typeface="Times New Roman" pitchFamily="18" charset="0"/>
                <a:cs typeface="Times New Roman" pitchFamily="18" charset="0"/>
              </a:rPr>
              <a:t>value </a:t>
            </a:r>
            <a:r>
              <a:rPr lang="ru-RU" altLang="ru-RU" sz="1700">
                <a:solidFill>
                  <a:srgbClr val="000000"/>
                </a:solidFill>
                <a:latin typeface="Times New Roman" pitchFamily="18" charset="0"/>
                <a:cs typeface="Times New Roman" pitchFamily="18" charset="0"/>
              </a:rPr>
              <a:t>хранят одинако</a:t>
            </a:r>
            <a:r>
              <a:rPr lang="en-US" altLang="ru-RU" sz="1700">
                <a:solidFill>
                  <a:srgbClr val="000000"/>
                </a:solidFill>
                <a:latin typeface="Times New Roman" pitchFamily="18" charset="0"/>
                <a:cs typeface="Times New Roman" pitchFamily="18" charset="0"/>
              </a:rPr>
              <a:t>-</a:t>
            </a:r>
            <a:r>
              <a:rPr lang="ru-RU" altLang="ru-RU" sz="1700">
                <a:solidFill>
                  <a:srgbClr val="000000"/>
                </a:solidFill>
                <a:latin typeface="Times New Roman" pitchFamily="18" charset="0"/>
                <a:cs typeface="Times New Roman" pitchFamily="18" charset="0"/>
              </a:rPr>
              <a:t>вые строки. Когда пользователь редактирует текст, все изменения отражаются в свойстве </a:t>
            </a:r>
            <a:r>
              <a:rPr lang="ru-RU" altLang="ru-RU" sz="1700" b="1">
                <a:solidFill>
                  <a:srgbClr val="000000"/>
                </a:solidFill>
                <a:latin typeface="Times New Roman" pitchFamily="18" charset="0"/>
                <a:cs typeface="Times New Roman" pitchFamily="18" charset="0"/>
              </a:rPr>
              <a:t>value</a:t>
            </a:r>
            <a:r>
              <a:rPr lang="ru-RU" altLang="ru-RU" sz="1700">
                <a:solidFill>
                  <a:srgbClr val="000000"/>
                </a:solidFill>
                <a:latin typeface="Times New Roman" pitchFamily="18" charset="0"/>
                <a:cs typeface="Times New Roman" pitchFamily="18" charset="0"/>
              </a:rPr>
              <a:t>.</a:t>
            </a:r>
            <a:endParaRPr lang="ru-RU" altLang="ru-RU" sz="1700"/>
          </a:p>
          <a:p>
            <a:pPr>
              <a:spcBef>
                <a:spcPct val="0"/>
              </a:spcBef>
              <a:buFontTx/>
              <a:buNone/>
            </a:pPr>
            <a:r>
              <a:rPr lang="en-US" altLang="ru-RU" sz="1700">
                <a:solidFill>
                  <a:srgbClr val="000000"/>
                </a:solidFill>
                <a:latin typeface="Times New Roman" pitchFamily="18" charset="0"/>
                <a:cs typeface="Times New Roman" pitchFamily="18" charset="0"/>
              </a:rPr>
              <a:t>B</a:t>
            </a:r>
            <a:r>
              <a:rPr lang="ru-RU" altLang="ru-RU" sz="1700">
                <a:solidFill>
                  <a:srgbClr val="000000"/>
                </a:solidFill>
                <a:latin typeface="Times New Roman" pitchFamily="18" charset="0"/>
                <a:cs typeface="Times New Roman" pitchFamily="18" charset="0"/>
              </a:rPr>
              <a:t>зменяя содержимое свойства </a:t>
            </a:r>
            <a:r>
              <a:rPr lang="ru-RU" altLang="ru-RU" sz="1700" b="1">
                <a:solidFill>
                  <a:srgbClr val="000000"/>
                </a:solidFill>
                <a:latin typeface="Times New Roman" pitchFamily="18" charset="0"/>
                <a:cs typeface="Times New Roman" pitchFamily="18" charset="0"/>
              </a:rPr>
              <a:t>value</a:t>
            </a:r>
            <a:r>
              <a:rPr lang="ru-RU" altLang="ru-RU" sz="1700">
                <a:solidFill>
                  <a:srgbClr val="000000"/>
                </a:solidFill>
                <a:latin typeface="Times New Roman" pitchFamily="18" charset="0"/>
                <a:cs typeface="Times New Roman" pitchFamily="18" charset="0"/>
              </a:rPr>
              <a:t>, сценарий JavaScript может изменить содержимое поля редактирования.</a:t>
            </a:r>
            <a:endParaRPr lang="ru-RU" altLang="ru-RU" sz="1700" b="1">
              <a:solidFill>
                <a:srgbClr val="000000"/>
              </a:solidFill>
              <a:latin typeface="Times New Roman" pitchFamily="18" charset="0"/>
              <a:cs typeface="Times New Roman" pitchFamily="18" charset="0"/>
            </a:endParaRPr>
          </a:p>
          <a:p>
            <a:pPr>
              <a:spcBef>
                <a:spcPct val="0"/>
              </a:spcBef>
              <a:buFontTx/>
              <a:buNone/>
            </a:pPr>
            <a:r>
              <a:rPr lang="ru-RU" altLang="ru-RU" sz="1700" b="1"/>
              <a:t>Методы объекта text</a:t>
            </a:r>
          </a:p>
          <a:p>
            <a:pPr>
              <a:spcBef>
                <a:spcPct val="0"/>
              </a:spcBef>
              <a:buFontTx/>
              <a:buNone/>
            </a:pPr>
            <a:r>
              <a:rPr lang="ru-RU" altLang="ru-RU" sz="1700">
                <a:solidFill>
                  <a:srgbClr val="000000"/>
                </a:solidFill>
                <a:latin typeface="Times New Roman" pitchFamily="18" charset="0"/>
                <a:cs typeface="Times New Roman" pitchFamily="18" charset="0"/>
              </a:rPr>
              <a:t>Для объекта </a:t>
            </a:r>
            <a:r>
              <a:rPr lang="ru-RU" altLang="ru-RU" sz="1700" b="1">
                <a:solidFill>
                  <a:srgbClr val="000000"/>
                </a:solidFill>
                <a:latin typeface="Times New Roman" pitchFamily="18" charset="0"/>
                <a:cs typeface="Times New Roman" pitchFamily="18" charset="0"/>
              </a:rPr>
              <a:t>text</a:t>
            </a:r>
            <a:r>
              <a:rPr lang="ru-RU" altLang="ru-RU" sz="1700">
                <a:solidFill>
                  <a:srgbClr val="000000"/>
                </a:solidFill>
                <a:latin typeface="Times New Roman" pitchFamily="18" charset="0"/>
                <a:cs typeface="Times New Roman" pitchFamily="18" charset="0"/>
              </a:rPr>
              <a:t> определены методы </a:t>
            </a:r>
            <a:r>
              <a:rPr lang="ru-RU" altLang="ru-RU" sz="1700" b="1">
                <a:solidFill>
                  <a:srgbClr val="000000"/>
                </a:solidFill>
                <a:latin typeface="Times New Roman" pitchFamily="18" charset="0"/>
                <a:cs typeface="Times New Roman" pitchFamily="18" charset="0"/>
              </a:rPr>
              <a:t>focus, blur </a:t>
            </a:r>
            <a:r>
              <a:rPr lang="ru-RU" altLang="ru-RU" sz="1700">
                <a:solidFill>
                  <a:srgbClr val="000000"/>
                </a:solidFill>
                <a:latin typeface="Times New Roman" pitchFamily="18" charset="0"/>
                <a:cs typeface="Times New Roman" pitchFamily="18" charset="0"/>
              </a:rPr>
              <a:t>и</a:t>
            </a:r>
            <a:r>
              <a:rPr lang="ru-RU" altLang="ru-RU" sz="1700" b="1">
                <a:solidFill>
                  <a:srgbClr val="000000"/>
                </a:solidFill>
                <a:latin typeface="Times New Roman" pitchFamily="18" charset="0"/>
                <a:cs typeface="Times New Roman" pitchFamily="18" charset="0"/>
              </a:rPr>
              <a:t> select</a:t>
            </a:r>
            <a:r>
              <a:rPr lang="ru-RU" altLang="ru-RU" sz="1700">
                <a:solidFill>
                  <a:srgbClr val="000000"/>
                </a:solidFill>
                <a:latin typeface="Times New Roman" pitchFamily="18" charset="0"/>
                <a:cs typeface="Times New Roman" pitchFamily="18" charset="0"/>
              </a:rPr>
              <a:t>, не имеющие параметров.</a:t>
            </a:r>
            <a:endParaRPr lang="ru-RU" altLang="ru-RU" sz="1700"/>
          </a:p>
          <a:p>
            <a:pPr>
              <a:spcBef>
                <a:spcPct val="0"/>
              </a:spcBef>
              <a:buFontTx/>
              <a:buNone/>
            </a:pPr>
            <a:r>
              <a:rPr lang="ru-RU" altLang="ru-RU" sz="1700">
                <a:solidFill>
                  <a:srgbClr val="000000"/>
                </a:solidFill>
                <a:latin typeface="Times New Roman" pitchFamily="18" charset="0"/>
                <a:cs typeface="Times New Roman" pitchFamily="18" charset="0"/>
              </a:rPr>
              <a:t>С помощью метода </a:t>
            </a:r>
            <a:r>
              <a:rPr lang="ru-RU" altLang="ru-RU" sz="1700" b="1">
                <a:solidFill>
                  <a:srgbClr val="000000"/>
                </a:solidFill>
                <a:latin typeface="Times New Roman" pitchFamily="18" charset="0"/>
                <a:cs typeface="Times New Roman" pitchFamily="18" charset="0"/>
              </a:rPr>
              <a:t>focus</a:t>
            </a:r>
            <a:r>
              <a:rPr lang="ru-RU" altLang="ru-RU" sz="1700">
                <a:solidFill>
                  <a:srgbClr val="000000"/>
                </a:solidFill>
                <a:latin typeface="Times New Roman" pitchFamily="18" charset="0"/>
                <a:cs typeface="Times New Roman" pitchFamily="18" charset="0"/>
              </a:rPr>
              <a:t> сценарий JavaScript может передать фокус полю редактирования, а с помощью метода </a:t>
            </a:r>
            <a:r>
              <a:rPr lang="ru-RU" altLang="ru-RU" sz="1700" b="1">
                <a:solidFill>
                  <a:srgbClr val="000000"/>
                </a:solidFill>
                <a:latin typeface="Times New Roman" pitchFamily="18" charset="0"/>
                <a:cs typeface="Times New Roman" pitchFamily="18" charset="0"/>
              </a:rPr>
              <a:t>blur</a:t>
            </a:r>
            <a:r>
              <a:rPr lang="ru-RU" altLang="ru-RU" sz="1700">
                <a:solidFill>
                  <a:srgbClr val="000000"/>
                </a:solidFill>
                <a:latin typeface="Times New Roman" pitchFamily="18" charset="0"/>
                <a:cs typeface="Times New Roman" pitchFamily="18" charset="0"/>
              </a:rPr>
              <a:t> - отобрать фокус у этого поля.</a:t>
            </a:r>
            <a:endParaRPr lang="ru-RU" altLang="ru-RU" sz="1700"/>
          </a:p>
          <a:p>
            <a:pPr>
              <a:spcBef>
                <a:spcPct val="0"/>
              </a:spcBef>
              <a:buFontTx/>
              <a:buNone/>
            </a:pPr>
            <a:r>
              <a:rPr lang="ru-RU" altLang="ru-RU" sz="1700">
                <a:solidFill>
                  <a:srgbClr val="000000"/>
                </a:solidFill>
                <a:latin typeface="Times New Roman" pitchFamily="18" charset="0"/>
                <a:cs typeface="Times New Roman" pitchFamily="18" charset="0"/>
              </a:rPr>
              <a:t>Вызов метода </a:t>
            </a:r>
            <a:r>
              <a:rPr lang="ru-RU" altLang="ru-RU" sz="1700" b="1">
                <a:solidFill>
                  <a:srgbClr val="000000"/>
                </a:solidFill>
                <a:latin typeface="Times New Roman" pitchFamily="18" charset="0"/>
                <a:cs typeface="Times New Roman" pitchFamily="18" charset="0"/>
              </a:rPr>
              <a:t>select</a:t>
            </a:r>
            <a:r>
              <a:rPr lang="ru-RU" altLang="ru-RU" sz="1700">
                <a:solidFill>
                  <a:srgbClr val="000000"/>
                </a:solidFill>
                <a:latin typeface="Times New Roman" pitchFamily="18" charset="0"/>
                <a:cs typeface="Times New Roman" pitchFamily="18" charset="0"/>
              </a:rPr>
              <a:t> приводит к выделению содержимого поля редактирования.</a:t>
            </a:r>
            <a:endParaRPr lang="ru-RU" altLang="ru-RU" sz="1700" b="1">
              <a:solidFill>
                <a:srgbClr val="000000"/>
              </a:solidFill>
              <a:latin typeface="Times New Roman" pitchFamily="18" charset="0"/>
              <a:cs typeface="Times New Roman" pitchFamily="18" charset="0"/>
            </a:endParaRPr>
          </a:p>
          <a:p>
            <a:pPr>
              <a:spcBef>
                <a:spcPts val="600"/>
              </a:spcBef>
              <a:buFontTx/>
              <a:buNone/>
            </a:pPr>
            <a:r>
              <a:rPr lang="ru-RU" altLang="ru-RU" sz="1700" b="1"/>
              <a:t>Обработчики событий объекта text</a:t>
            </a:r>
          </a:p>
          <a:p>
            <a:pPr>
              <a:spcBef>
                <a:spcPct val="0"/>
              </a:spcBef>
              <a:buFontTx/>
              <a:buNone/>
            </a:pPr>
            <a:r>
              <a:rPr lang="ru-RU" altLang="ru-RU" sz="1700">
                <a:solidFill>
                  <a:srgbClr val="000000"/>
                </a:solidFill>
                <a:latin typeface="Times New Roman" pitchFamily="18" charset="0"/>
                <a:cs typeface="Times New Roman" pitchFamily="18" charset="0"/>
              </a:rPr>
              <a:t>Обработчики событий вызываются в следующих случаях:</a:t>
            </a:r>
            <a:endParaRPr lang="ru-RU" altLang="ru-RU" sz="17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
          <p:cNvSpPr>
            <a:spLocks noChangeArrowheads="1"/>
          </p:cNvSpPr>
          <p:nvPr/>
        </p:nvSpPr>
        <p:spPr bwMode="auto">
          <a:xfrm>
            <a:off x="12700" y="-26988"/>
            <a:ext cx="9131300" cy="674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FontTx/>
              <a:buNone/>
            </a:pPr>
            <a:r>
              <a:rPr lang="ru-RU" altLang="ru-RU" sz="1800" b="1">
                <a:solidFill>
                  <a:srgbClr val="000000"/>
                </a:solidFill>
                <a:latin typeface="Times New Roman" pitchFamily="18" charset="0"/>
                <a:cs typeface="Times New Roman" pitchFamily="18" charset="0"/>
              </a:rPr>
              <a:t>Проверка анкеты</a:t>
            </a:r>
          </a:p>
          <a:p>
            <a:pPr>
              <a:spcBef>
                <a:spcPct val="0"/>
              </a:spcBef>
              <a:buFontTx/>
              <a:buNone/>
            </a:pPr>
            <a:r>
              <a:rPr lang="ru-RU" altLang="ru-RU" sz="1800">
                <a:solidFill>
                  <a:srgbClr val="000000"/>
                </a:solidFill>
                <a:latin typeface="Times New Roman" pitchFamily="18" charset="0"/>
                <a:cs typeface="Times New Roman" pitchFamily="18" charset="0"/>
              </a:rPr>
              <a:t>Методику работы с текстовыми полями в сценариях JavaScript рассмотрим на примере документа HTML с формой для ввода анкеты, показанной.</a:t>
            </a:r>
            <a:endParaRPr lang="ru-RU" altLang="ru-RU" sz="1800"/>
          </a:p>
          <a:p>
            <a:pPr>
              <a:spcBef>
                <a:spcPct val="0"/>
              </a:spcBef>
              <a:buFontTx/>
              <a:buNone/>
            </a:pPr>
            <a:r>
              <a:rPr lang="ru-RU" altLang="ru-RU" sz="1800">
                <a:solidFill>
                  <a:srgbClr val="000000"/>
                </a:solidFill>
                <a:latin typeface="Times New Roman" pitchFamily="18" charset="0"/>
                <a:cs typeface="Times New Roman" pitchFamily="18" charset="0"/>
              </a:rPr>
              <a:t>  </a:t>
            </a:r>
            <a:endParaRPr lang="ru-RU" altLang="ru-RU" sz="1800"/>
          </a:p>
          <a:p>
            <a:pPr>
              <a:spcBef>
                <a:spcPct val="0"/>
              </a:spcBef>
              <a:buFontTx/>
              <a:buNone/>
            </a:pPr>
            <a:endParaRPr lang="en-US" altLang="ru-RU" sz="1800">
              <a:solidFill>
                <a:srgbClr val="000000"/>
              </a:solidFill>
              <a:latin typeface="Times New Roman" pitchFamily="18" charset="0"/>
              <a:cs typeface="Times New Roman" pitchFamily="18" charset="0"/>
            </a:endParaRPr>
          </a:p>
          <a:p>
            <a:pPr>
              <a:spcBef>
                <a:spcPct val="0"/>
              </a:spcBef>
              <a:buFontTx/>
              <a:buNone/>
            </a:pPr>
            <a:endParaRPr lang="en-US" altLang="ru-RU" sz="1800">
              <a:solidFill>
                <a:srgbClr val="000000"/>
              </a:solidFill>
              <a:latin typeface="Times New Roman" pitchFamily="18" charset="0"/>
              <a:cs typeface="Times New Roman" pitchFamily="18" charset="0"/>
            </a:endParaRPr>
          </a:p>
          <a:p>
            <a:pPr>
              <a:spcBef>
                <a:spcPct val="0"/>
              </a:spcBef>
              <a:buFontTx/>
              <a:buNone/>
            </a:pPr>
            <a:endParaRPr lang="en-US" altLang="ru-RU" sz="1800">
              <a:solidFill>
                <a:srgbClr val="000000"/>
              </a:solidFill>
              <a:latin typeface="Times New Roman" pitchFamily="18" charset="0"/>
              <a:cs typeface="Times New Roman" pitchFamily="18" charset="0"/>
            </a:endParaRPr>
          </a:p>
          <a:p>
            <a:pPr>
              <a:spcBef>
                <a:spcPct val="0"/>
              </a:spcBef>
              <a:buFontTx/>
              <a:buNone/>
            </a:pPr>
            <a:endParaRPr lang="en-US" altLang="ru-RU" sz="1800">
              <a:solidFill>
                <a:srgbClr val="000000"/>
              </a:solidFill>
              <a:latin typeface="Times New Roman" pitchFamily="18" charset="0"/>
              <a:cs typeface="Times New Roman" pitchFamily="18" charset="0"/>
            </a:endParaRPr>
          </a:p>
          <a:p>
            <a:pPr>
              <a:spcBef>
                <a:spcPct val="0"/>
              </a:spcBef>
              <a:buFontTx/>
              <a:buNone/>
            </a:pPr>
            <a:endParaRPr lang="en-US" altLang="ru-RU" sz="1800">
              <a:solidFill>
                <a:srgbClr val="000000"/>
              </a:solidFill>
              <a:latin typeface="Times New Roman" pitchFamily="18" charset="0"/>
              <a:cs typeface="Times New Roman" pitchFamily="18" charset="0"/>
            </a:endParaRPr>
          </a:p>
          <a:p>
            <a:pPr>
              <a:spcBef>
                <a:spcPct val="0"/>
              </a:spcBef>
              <a:buFontTx/>
              <a:buNone/>
            </a:pPr>
            <a:endParaRPr lang="en-US" altLang="ru-RU" sz="1800">
              <a:solidFill>
                <a:srgbClr val="000000"/>
              </a:solidFill>
              <a:latin typeface="Times New Roman" pitchFamily="18" charset="0"/>
              <a:cs typeface="Times New Roman" pitchFamily="18" charset="0"/>
            </a:endParaRPr>
          </a:p>
          <a:p>
            <a:pPr algn="ctr">
              <a:spcBef>
                <a:spcPct val="0"/>
              </a:spcBef>
              <a:buFontTx/>
              <a:buNone/>
            </a:pPr>
            <a:r>
              <a:rPr lang="ru-RU" altLang="ru-RU" sz="1800">
                <a:solidFill>
                  <a:srgbClr val="000000"/>
                </a:solidFill>
                <a:latin typeface="Times New Roman" pitchFamily="18" charset="0"/>
                <a:cs typeface="Times New Roman" pitchFamily="18" charset="0"/>
              </a:rPr>
              <a:t>Форма для ввода анкеты</a:t>
            </a:r>
            <a:endParaRPr lang="ru-RU" altLang="ru-RU" sz="1800"/>
          </a:p>
          <a:p>
            <a:pPr>
              <a:spcBef>
                <a:spcPct val="0"/>
              </a:spcBef>
              <a:buFontTx/>
              <a:buNone/>
            </a:pPr>
            <a:r>
              <a:rPr lang="ru-RU" altLang="ru-RU" sz="1800">
                <a:solidFill>
                  <a:srgbClr val="000000"/>
                </a:solidFill>
                <a:latin typeface="Times New Roman" pitchFamily="18" charset="0"/>
                <a:cs typeface="Times New Roman" pitchFamily="18" charset="0"/>
              </a:rPr>
              <a:t>Наш сценарий выполняет несложную обработку информации, которая вводится в текстовых полях этой формы. В частности, сценарий преобразует символы фамилии в прописные. </a:t>
            </a:r>
            <a:endParaRPr lang="en-US" altLang="ru-RU" sz="1800">
              <a:solidFill>
                <a:srgbClr val="000000"/>
              </a:solidFill>
              <a:latin typeface="Times New Roman" pitchFamily="18" charset="0"/>
              <a:cs typeface="Times New Roman" pitchFamily="18" charset="0"/>
            </a:endParaRPr>
          </a:p>
          <a:p>
            <a:pPr>
              <a:spcBef>
                <a:spcPct val="0"/>
              </a:spcBef>
              <a:buFontTx/>
              <a:buNone/>
            </a:pPr>
            <a:r>
              <a:rPr lang="ru-RU" altLang="ru-RU" sz="1800">
                <a:solidFill>
                  <a:srgbClr val="000000"/>
                </a:solidFill>
                <a:latin typeface="Times New Roman" pitchFamily="18" charset="0"/>
                <a:cs typeface="Times New Roman" pitchFamily="18" charset="0"/>
              </a:rPr>
              <a:t>Если указать возраст, меньший 18 лет, сценарий сделает его равным нулю.</a:t>
            </a:r>
            <a:endParaRPr lang="ru-RU" altLang="ru-RU" sz="1800"/>
          </a:p>
          <a:p>
            <a:pPr>
              <a:spcBef>
                <a:spcPct val="0"/>
              </a:spcBef>
              <a:buFontTx/>
              <a:buNone/>
            </a:pPr>
            <a:r>
              <a:rPr lang="ru-RU" altLang="ru-RU" sz="1800">
                <a:solidFill>
                  <a:srgbClr val="000000"/>
                </a:solidFill>
                <a:latin typeface="Times New Roman" pitchFamily="18" charset="0"/>
                <a:cs typeface="Times New Roman" pitchFamily="18" charset="0"/>
              </a:rPr>
              <a:t>Если после заполнения анкеты нажать кнопку </a:t>
            </a:r>
            <a:r>
              <a:rPr lang="ru-RU" altLang="ru-RU" sz="1800" b="1">
                <a:solidFill>
                  <a:srgbClr val="000000"/>
                </a:solidFill>
                <a:latin typeface="Times New Roman" pitchFamily="18" charset="0"/>
                <a:cs typeface="Times New Roman" pitchFamily="18" charset="0"/>
              </a:rPr>
              <a:t>Complete</a:t>
            </a:r>
            <a:r>
              <a:rPr lang="ru-RU" altLang="ru-RU" sz="1800">
                <a:solidFill>
                  <a:srgbClr val="000000"/>
                </a:solidFill>
                <a:latin typeface="Times New Roman" pitchFamily="18" charset="0"/>
                <a:cs typeface="Times New Roman" pitchFamily="18" charset="0"/>
              </a:rPr>
              <a:t>, на экране появится диалоговая панель, отображающая содержимое отдельных полей формы.</a:t>
            </a:r>
            <a:endParaRPr lang="ru-RU" altLang="ru-RU" sz="1800"/>
          </a:p>
          <a:p>
            <a:pPr>
              <a:spcBef>
                <a:spcPct val="0"/>
              </a:spcBef>
              <a:buFontTx/>
              <a:buNone/>
            </a:pPr>
            <a:r>
              <a:rPr lang="ru-RU" altLang="ru-RU" sz="1800">
                <a:solidFill>
                  <a:srgbClr val="000000"/>
                </a:solidFill>
                <a:latin typeface="Times New Roman" pitchFamily="18" charset="0"/>
                <a:cs typeface="Times New Roman" pitchFamily="18" charset="0"/>
              </a:rPr>
              <a:t>  </a:t>
            </a:r>
            <a:r>
              <a:rPr lang="ru-RU" altLang="ru-RU" sz="1800">
                <a:solidFill>
                  <a:srgbClr val="000000"/>
                </a:solidFill>
                <a:cs typeface="Times New Roman" pitchFamily="18" charset="0"/>
              </a:rPr>
              <a:t>   </a:t>
            </a:r>
            <a:endParaRPr lang="ru-RU" altLang="ru-RU" sz="1800"/>
          </a:p>
          <a:p>
            <a:pPr>
              <a:spcBef>
                <a:spcPct val="0"/>
              </a:spcBef>
              <a:buFontTx/>
              <a:buNone/>
            </a:pPr>
            <a:endParaRPr lang="en-US" altLang="ru-RU" sz="1800">
              <a:solidFill>
                <a:srgbClr val="000000"/>
              </a:solidFill>
              <a:latin typeface="Times New Roman" pitchFamily="18" charset="0"/>
              <a:cs typeface="Times New Roman" pitchFamily="18" charset="0"/>
            </a:endParaRPr>
          </a:p>
          <a:p>
            <a:pPr>
              <a:spcBef>
                <a:spcPct val="0"/>
              </a:spcBef>
              <a:buFontTx/>
              <a:buNone/>
            </a:pPr>
            <a:endParaRPr lang="en-US" altLang="ru-RU" sz="1800">
              <a:solidFill>
                <a:srgbClr val="000000"/>
              </a:solidFill>
              <a:latin typeface="Times New Roman" pitchFamily="18" charset="0"/>
              <a:cs typeface="Times New Roman" pitchFamily="18" charset="0"/>
            </a:endParaRPr>
          </a:p>
          <a:p>
            <a:pPr>
              <a:spcBef>
                <a:spcPct val="0"/>
              </a:spcBef>
              <a:buFontTx/>
              <a:buNone/>
            </a:pPr>
            <a:endParaRPr lang="en-US" altLang="ru-RU" sz="1800">
              <a:solidFill>
                <a:srgbClr val="000000"/>
              </a:solidFill>
              <a:latin typeface="Times New Roman" pitchFamily="18" charset="0"/>
              <a:cs typeface="Times New Roman" pitchFamily="18" charset="0"/>
            </a:endParaRPr>
          </a:p>
          <a:p>
            <a:pPr>
              <a:spcBef>
                <a:spcPct val="0"/>
              </a:spcBef>
              <a:buFontTx/>
              <a:buNone/>
            </a:pPr>
            <a:endParaRPr lang="en-US" altLang="ru-RU" sz="1800">
              <a:solidFill>
                <a:srgbClr val="000000"/>
              </a:solidFill>
              <a:latin typeface="Times New Roman" pitchFamily="18" charset="0"/>
              <a:cs typeface="Times New Roman" pitchFamily="18" charset="0"/>
            </a:endParaRPr>
          </a:p>
          <a:p>
            <a:pPr algn="ctr">
              <a:spcBef>
                <a:spcPct val="0"/>
              </a:spcBef>
              <a:buFontTx/>
              <a:buNone/>
            </a:pPr>
            <a:r>
              <a:rPr lang="ru-RU" altLang="ru-RU" sz="1800">
                <a:solidFill>
                  <a:srgbClr val="000000"/>
                </a:solidFill>
                <a:latin typeface="Times New Roman" pitchFamily="18" charset="0"/>
                <a:cs typeface="Times New Roman" pitchFamily="18" charset="0"/>
              </a:rPr>
              <a:t>Отображение содержимого полей анкеты</a:t>
            </a:r>
            <a:endParaRPr lang="ru-RU" altLang="ru-RU" sz="1800"/>
          </a:p>
          <a:p>
            <a:pPr>
              <a:spcBef>
                <a:spcPct val="0"/>
              </a:spcBef>
              <a:buFontTx/>
              <a:buNone/>
            </a:pPr>
            <a:r>
              <a:rPr lang="ru-RU" altLang="ru-RU" sz="1800">
                <a:solidFill>
                  <a:srgbClr val="000000"/>
                </a:solidFill>
                <a:latin typeface="Times New Roman" pitchFamily="18" charset="0"/>
                <a:cs typeface="Times New Roman" pitchFamily="18" charset="0"/>
              </a:rPr>
              <a:t>Кнопка </a:t>
            </a:r>
            <a:r>
              <a:rPr lang="ru-RU" altLang="ru-RU" sz="1800" b="1">
                <a:solidFill>
                  <a:srgbClr val="000000"/>
                </a:solidFill>
                <a:latin typeface="Times New Roman" pitchFamily="18" charset="0"/>
                <a:cs typeface="Times New Roman" pitchFamily="18" charset="0"/>
              </a:rPr>
              <a:t>Reset</a:t>
            </a:r>
            <a:r>
              <a:rPr lang="ru-RU" altLang="ru-RU" sz="1800">
                <a:solidFill>
                  <a:srgbClr val="000000"/>
                </a:solidFill>
                <a:latin typeface="Times New Roman" pitchFamily="18" charset="0"/>
                <a:cs typeface="Times New Roman" pitchFamily="18" charset="0"/>
              </a:rPr>
              <a:t> устанавливает поля в исходное состояние.</a:t>
            </a:r>
          </a:p>
        </p:txBody>
      </p:sp>
      <p:pic>
        <p:nvPicPr>
          <p:cNvPr id="98307" name="Picture 5" descr="http://olddos.narod.ru/doc/comp/bsp/v34/imag3015.jpg"/>
          <p:cNvPicPr>
            <a:picLocks noChangeAspect="1" noChangeArrowheads="1"/>
          </p:cNvPicPr>
          <p:nvPr/>
        </p:nvPicPr>
        <p:blipFill>
          <a:blip r:embed="rId2">
            <a:extLst>
              <a:ext uri="{28A0092B-C50C-407E-A947-70E740481C1C}">
                <a14:useLocalDpi xmlns:a14="http://schemas.microsoft.com/office/drawing/2010/main" val="0"/>
              </a:ext>
            </a:extLst>
          </a:blip>
          <a:srcRect t="26907" b="12109"/>
          <a:stretch>
            <a:fillRect/>
          </a:stretch>
        </p:blipFill>
        <p:spPr bwMode="auto">
          <a:xfrm>
            <a:off x="2916238" y="873125"/>
            <a:ext cx="30575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8" name="Picture 7" descr="http://olddos.narod.ru/doc/comp/bsp/v34/imag301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075" y="4689475"/>
            <a:ext cx="18478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nvGraphicFramePr>
        <p:xfrm>
          <a:off x="431800" y="1989138"/>
          <a:ext cx="8135938" cy="2594092"/>
        </p:xfrm>
        <a:graphic>
          <a:graphicData uri="http://schemas.openxmlformats.org/drawingml/2006/table">
            <a:tbl>
              <a:tblPr/>
              <a:tblGrid>
                <a:gridCol w="1980459"/>
                <a:gridCol w="6155479"/>
              </a:tblGrid>
              <a:tr h="331381">
                <a:tc>
                  <a:txBody>
                    <a:bodyPr/>
                    <a:lstStyle/>
                    <a:p>
                      <a:r>
                        <a:rPr lang="ru-RU" sz="1800" b="1"/>
                        <a:t>Свойство</a:t>
                      </a:r>
                    </a:p>
                  </a:txBody>
                  <a:tcPr marL="28572" marR="28572" marT="28538" marB="285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b="1"/>
                        <a:t>Описание</a:t>
                      </a:r>
                    </a:p>
                  </a:txBody>
                  <a:tcPr marL="28572" marR="28572" marT="28538" marB="285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381">
                <a:tc>
                  <a:txBody>
                    <a:bodyPr/>
                    <a:lstStyle/>
                    <a:p>
                      <a:r>
                        <a:rPr lang="en-US" sz="1800"/>
                        <a:t>action</a:t>
                      </a:r>
                    </a:p>
                  </a:txBody>
                  <a:tcPr marL="28572" marR="28572" marT="28538" marB="285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a:t>Содержит значение параметра </a:t>
                      </a:r>
                      <a:r>
                        <a:rPr lang="en-US" sz="1800"/>
                        <a:t>ACTION</a:t>
                      </a:r>
                    </a:p>
                  </a:txBody>
                  <a:tcPr marL="28572" marR="28572" marT="28538" marB="285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5687">
                <a:tc>
                  <a:txBody>
                    <a:bodyPr/>
                    <a:lstStyle/>
                    <a:p>
                      <a:r>
                        <a:rPr lang="en-US" sz="1800"/>
                        <a:t>elements</a:t>
                      </a:r>
                    </a:p>
                  </a:txBody>
                  <a:tcPr marL="28572" marR="28572" marT="28538" marB="285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a:t>Массив всех элементов (полей и </a:t>
                      </a:r>
                      <a:r>
                        <a:rPr lang="ru-RU" sz="1800" smtClean="0"/>
                        <a:t>кнопок управления</a:t>
                      </a:r>
                      <a:r>
                        <a:rPr lang="ru-RU" sz="1800"/>
                        <a:t>), определенных в форме</a:t>
                      </a:r>
                    </a:p>
                  </a:txBody>
                  <a:tcPr marL="28572" marR="28572" marT="28538" marB="285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381">
                <a:tc>
                  <a:txBody>
                    <a:bodyPr/>
                    <a:lstStyle/>
                    <a:p>
                      <a:r>
                        <a:rPr lang="en-US" sz="1800"/>
                        <a:t>encoding</a:t>
                      </a:r>
                    </a:p>
                  </a:txBody>
                  <a:tcPr marL="28572" marR="28572" marT="28538" marB="285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a:t>Содержит значение параметра </a:t>
                      </a:r>
                      <a:r>
                        <a:rPr lang="en-US" sz="1800"/>
                        <a:t>ENCTYPE</a:t>
                      </a:r>
                    </a:p>
                  </a:txBody>
                  <a:tcPr marL="28572" marR="28572" marT="28538" marB="285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381">
                <a:tc>
                  <a:txBody>
                    <a:bodyPr/>
                    <a:lstStyle/>
                    <a:p>
                      <a:r>
                        <a:rPr lang="en-US" sz="1800"/>
                        <a:t>length</a:t>
                      </a:r>
                    </a:p>
                  </a:txBody>
                  <a:tcPr marL="28572" marR="28572" marT="28538" marB="285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a:t>Размер массива </a:t>
                      </a:r>
                      <a:r>
                        <a:rPr lang="en-US" sz="1800"/>
                        <a:t>elements</a:t>
                      </a:r>
                    </a:p>
                  </a:txBody>
                  <a:tcPr marL="28572" marR="28572" marT="28538" marB="285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381">
                <a:tc>
                  <a:txBody>
                    <a:bodyPr/>
                    <a:lstStyle/>
                    <a:p>
                      <a:r>
                        <a:rPr lang="en-US" sz="1800"/>
                        <a:t>method</a:t>
                      </a:r>
                    </a:p>
                  </a:txBody>
                  <a:tcPr marL="28572" marR="28572" marT="28538" marB="285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a:t>Содержит значение параметра </a:t>
                      </a:r>
                      <a:r>
                        <a:rPr lang="en-US" sz="1800"/>
                        <a:t>METHOD</a:t>
                      </a:r>
                    </a:p>
                  </a:txBody>
                  <a:tcPr marL="28572" marR="28572" marT="28538" marB="285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381">
                <a:tc>
                  <a:txBody>
                    <a:bodyPr/>
                    <a:lstStyle/>
                    <a:p>
                      <a:r>
                        <a:rPr lang="en-US" sz="1800"/>
                        <a:t>target</a:t>
                      </a:r>
                    </a:p>
                  </a:txBody>
                  <a:tcPr marL="28572" marR="28572" marT="28538" marB="285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a:t>Содержит значение параметра </a:t>
                      </a:r>
                      <a:r>
                        <a:rPr lang="en-US" sz="1800"/>
                        <a:t>TARGET</a:t>
                      </a:r>
                    </a:p>
                  </a:txBody>
                  <a:tcPr marL="28572" marR="28572" marT="28538" marB="285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2732" name="TextBox 4"/>
          <p:cNvSpPr txBox="1">
            <a:spLocks noChangeArrowheads="1"/>
          </p:cNvSpPr>
          <p:nvPr/>
        </p:nvSpPr>
        <p:spPr bwMode="auto">
          <a:xfrm>
            <a:off x="0" y="115888"/>
            <a:ext cx="9144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ru-RU" altLang="ru-RU" sz="2000" b="1">
                <a:solidFill>
                  <a:srgbClr val="000000"/>
                </a:solidFill>
                <a:latin typeface="Times New Roman" pitchFamily="18" charset="0"/>
                <a:cs typeface="Times New Roman" pitchFamily="18" charset="0"/>
              </a:rPr>
              <a:t>СВОЙСТВА ОБЪЕКТА FORM</a:t>
            </a:r>
          </a:p>
          <a:p>
            <a:pPr>
              <a:spcBef>
                <a:spcPct val="0"/>
              </a:spcBef>
              <a:buFontTx/>
              <a:buNone/>
            </a:pPr>
            <a:r>
              <a:rPr lang="ru-RU" altLang="ru-RU" sz="2000">
                <a:solidFill>
                  <a:srgbClr val="000000"/>
                </a:solidFill>
                <a:latin typeface="Times New Roman" pitchFamily="18" charset="0"/>
                <a:cs typeface="Times New Roman" pitchFamily="18" charset="0"/>
              </a:rPr>
              <a:t>Объект </a:t>
            </a:r>
            <a:r>
              <a:rPr lang="ru-RU" altLang="ru-RU" sz="2000" b="1">
                <a:solidFill>
                  <a:srgbClr val="000000"/>
                </a:solidFill>
                <a:latin typeface="Times New Roman" pitchFamily="18" charset="0"/>
                <a:cs typeface="Times New Roman" pitchFamily="18" charset="0"/>
              </a:rPr>
              <a:t>form</a:t>
            </a:r>
            <a:r>
              <a:rPr lang="ru-RU" altLang="ru-RU" sz="2000">
                <a:solidFill>
                  <a:srgbClr val="000000"/>
                </a:solidFill>
                <a:latin typeface="Times New Roman" pitchFamily="18" charset="0"/>
                <a:cs typeface="Times New Roman" pitchFamily="18" charset="0"/>
              </a:rPr>
              <a:t> имеет два набора свойств, состав одного из которых является фиксированным, а состав другого зависит от того, какие поля и кнопки управления определены в форме.</a:t>
            </a:r>
          </a:p>
          <a:p>
            <a:pPr>
              <a:spcBef>
                <a:spcPct val="0"/>
              </a:spcBef>
              <a:buFontTx/>
              <a:buNone/>
            </a:pPr>
            <a:r>
              <a:rPr lang="ru-RU" altLang="ru-RU" sz="2000" i="1">
                <a:solidFill>
                  <a:srgbClr val="000000"/>
                </a:solidFill>
                <a:latin typeface="Times New Roman" pitchFamily="18" charset="0"/>
                <a:cs typeface="Times New Roman" pitchFamily="18" charset="0"/>
              </a:rPr>
              <a:t>Первый набор</a:t>
            </a:r>
            <a:r>
              <a:rPr lang="ru-RU" altLang="ru-RU" sz="2000">
                <a:solidFill>
                  <a:srgbClr val="000000"/>
                </a:solidFill>
                <a:latin typeface="Times New Roman" pitchFamily="18" charset="0"/>
                <a:cs typeface="Times New Roman" pitchFamily="18" charset="0"/>
              </a:rPr>
              <a:t> свойств приведен ниже:</a:t>
            </a:r>
            <a:endParaRPr lang="ru-RU" altLang="ru-RU" sz="2000"/>
          </a:p>
        </p:txBody>
      </p:sp>
      <p:sp>
        <p:nvSpPr>
          <p:cNvPr id="72733" name="TextBox 6"/>
          <p:cNvSpPr txBox="1">
            <a:spLocks noChangeArrowheads="1"/>
          </p:cNvSpPr>
          <p:nvPr/>
        </p:nvSpPr>
        <p:spPr bwMode="auto">
          <a:xfrm>
            <a:off x="107950" y="5021263"/>
            <a:ext cx="88915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ru-RU" altLang="ru-RU" sz="2000">
                <a:solidFill>
                  <a:srgbClr val="000000"/>
                </a:solidFill>
                <a:latin typeface="Times New Roman" pitchFamily="18" charset="0"/>
                <a:cs typeface="Times New Roman" pitchFamily="18" charset="0"/>
              </a:rPr>
              <a:t>Большинство свойств этого набора просто отражает значения соответствующих параметров оператора &lt;FORM&gt;. Вы можете их использовать в сценариях JavaScript для проверки параметров.</a:t>
            </a:r>
            <a:endParaRPr lang="ru-RU" altLang="ru-RU" sz="2000"/>
          </a:p>
          <a:p>
            <a:pPr eaLnBrk="1" hangingPunct="1">
              <a:spcBef>
                <a:spcPct val="0"/>
              </a:spcBef>
              <a:buFontTx/>
              <a:buNone/>
            </a:pPr>
            <a:endParaRPr lang="ru-RU" altLang="ru-RU" sz="20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3"/>
          <p:cNvPicPr>
            <a:picLocks noChangeAspect="1" noChangeArrowheads="1"/>
          </p:cNvPicPr>
          <p:nvPr/>
        </p:nvPicPr>
        <p:blipFill>
          <a:blip r:embed="rId2">
            <a:extLst>
              <a:ext uri="{28A0092B-C50C-407E-A947-70E740481C1C}">
                <a14:useLocalDpi xmlns:a14="http://schemas.microsoft.com/office/drawing/2010/main" val="0"/>
              </a:ext>
            </a:extLst>
          </a:blip>
          <a:srcRect l="23047" t="21655" r="39230" b="7390"/>
          <a:stretch>
            <a:fillRect/>
          </a:stretch>
        </p:blipFill>
        <p:spPr bwMode="auto">
          <a:xfrm>
            <a:off x="0" y="107950"/>
            <a:ext cx="4824413" cy="675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331" name="Picture 4"/>
          <p:cNvPicPr>
            <a:picLocks noChangeAspect="1" noChangeArrowheads="1"/>
          </p:cNvPicPr>
          <p:nvPr/>
        </p:nvPicPr>
        <p:blipFill>
          <a:blip r:embed="rId3">
            <a:extLst>
              <a:ext uri="{28A0092B-C50C-407E-A947-70E740481C1C}">
                <a14:useLocalDpi xmlns:a14="http://schemas.microsoft.com/office/drawing/2010/main" val="0"/>
              </a:ext>
            </a:extLst>
          </a:blip>
          <a:srcRect l="22302" t="23895" r="45557" b="14565"/>
          <a:stretch>
            <a:fillRect/>
          </a:stretch>
        </p:blipFill>
        <p:spPr bwMode="auto">
          <a:xfrm>
            <a:off x="4976813" y="107950"/>
            <a:ext cx="4181475" cy="6669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0" y="115888"/>
            <a:ext cx="9144000" cy="6742112"/>
          </a:xfrm>
        </p:spPr>
        <p:txBody>
          <a:bodyPr/>
          <a:lstStyle/>
          <a:p>
            <a:pPr>
              <a:defRPr/>
            </a:pPr>
            <a:r>
              <a:rPr lang="ru-RU" sz="1800"/>
              <a:t>Для того чтобы преобразовать символы фамилии в прописные, для поля family мы определили обработчик события </a:t>
            </a:r>
            <a:r>
              <a:rPr lang="ru-RU" sz="1800" b="1"/>
              <a:t>onChange</a:t>
            </a:r>
            <a:r>
              <a:rPr lang="ru-RU" sz="1800"/>
              <a:t>:</a:t>
            </a:r>
          </a:p>
          <a:p>
            <a:pPr marL="0" indent="0" algn="ctr">
              <a:buFontTx/>
              <a:buNone/>
              <a:defRPr/>
            </a:pPr>
            <a:r>
              <a:rPr lang="ru-RU" sz="1800">
                <a:latin typeface="Courier New" panose="02070309020205020404" pitchFamily="49" charset="0"/>
                <a:cs typeface="Courier New" panose="02070309020205020404" pitchFamily="49" charset="0"/>
              </a:rPr>
              <a:t>onChange="this.value=this.value.toUpperCase()" </a:t>
            </a:r>
            <a:endParaRPr lang="en-US" sz="1800" smtClean="0">
              <a:latin typeface="Courier New" panose="02070309020205020404" pitchFamily="49" charset="0"/>
              <a:cs typeface="Courier New" panose="02070309020205020404" pitchFamily="49" charset="0"/>
            </a:endParaRPr>
          </a:p>
          <a:p>
            <a:pPr>
              <a:defRPr/>
            </a:pPr>
            <a:r>
              <a:rPr lang="ru-RU" sz="1800" smtClean="0"/>
              <a:t>После </a:t>
            </a:r>
            <a:r>
              <a:rPr lang="ru-RU" sz="1800"/>
              <a:t>внесения изменений в содержимое поля этот обработчик вызывает метод </a:t>
            </a:r>
            <a:r>
              <a:rPr lang="ru-RU" sz="1800" b="1"/>
              <a:t>toUpperCase</a:t>
            </a:r>
            <a:r>
              <a:rPr lang="ru-RU" sz="1800"/>
              <a:t>, определенный в классе строк. Преобразованное значение записывается снова в свойство </a:t>
            </a:r>
            <a:r>
              <a:rPr lang="ru-RU" sz="1800" b="1"/>
              <a:t>this.value</a:t>
            </a:r>
            <a:r>
              <a:rPr lang="ru-RU" sz="1800"/>
              <a:t>.</a:t>
            </a:r>
          </a:p>
          <a:p>
            <a:pPr>
              <a:defRPr/>
            </a:pPr>
            <a:r>
              <a:rPr lang="ru-RU" sz="1800"/>
              <a:t>Поле </a:t>
            </a:r>
            <a:r>
              <a:rPr lang="ru-RU" sz="1800" b="1"/>
              <a:t>Age</a:t>
            </a:r>
            <a:r>
              <a:rPr lang="ru-RU" sz="1800"/>
              <a:t> имеет два обработчика для событий </a:t>
            </a:r>
            <a:r>
              <a:rPr lang="ru-RU" sz="1800" b="1"/>
              <a:t>onChange</a:t>
            </a:r>
            <a:r>
              <a:rPr lang="ru-RU" sz="1800"/>
              <a:t> и </a:t>
            </a:r>
            <a:r>
              <a:rPr lang="ru-RU" sz="1800" b="1"/>
              <a:t>onFocus</a:t>
            </a:r>
            <a:r>
              <a:rPr lang="ru-RU" sz="1800"/>
              <a:t>:</a:t>
            </a:r>
          </a:p>
          <a:p>
            <a:pPr marL="1344613" indent="0">
              <a:buFontTx/>
              <a:buNone/>
              <a:defRPr/>
            </a:pPr>
            <a:r>
              <a:rPr lang="ru-RU" sz="1800">
                <a:latin typeface="Courier New" panose="02070309020205020404" pitchFamily="49" charset="0"/>
                <a:cs typeface="Courier New" panose="02070309020205020404" pitchFamily="49" charset="0"/>
              </a:rPr>
              <a:t>onChange="this.value=CheckAge(this.value)" onFocus="this.select()" </a:t>
            </a:r>
            <a:endParaRPr lang="en-US" sz="1800">
              <a:latin typeface="Courier New" panose="02070309020205020404" pitchFamily="49" charset="0"/>
              <a:cs typeface="Courier New" panose="02070309020205020404" pitchFamily="49" charset="0"/>
            </a:endParaRPr>
          </a:p>
          <a:p>
            <a:pPr>
              <a:defRPr/>
            </a:pPr>
            <a:r>
              <a:rPr lang="ru-RU" sz="1800" smtClean="0"/>
              <a:t>Первый </a:t>
            </a:r>
            <a:r>
              <a:rPr lang="ru-RU" sz="1800"/>
              <a:t>из этих обработчиков вызывает функцию проверки возраста </a:t>
            </a:r>
            <a:r>
              <a:rPr lang="ru-RU" sz="1800" b="1"/>
              <a:t>CheckAge</a:t>
            </a:r>
            <a:r>
              <a:rPr lang="ru-RU" sz="1800"/>
              <a:t>, передавая ей значение из поля </a:t>
            </a:r>
            <a:r>
              <a:rPr lang="ru-RU" sz="1800" b="1"/>
              <a:t>Age</a:t>
            </a:r>
            <a:r>
              <a:rPr lang="ru-RU" sz="1800"/>
              <a:t>. Возвращенное этой функцией значение снова записывается в то же самое поле.</a:t>
            </a:r>
          </a:p>
          <a:p>
            <a:pPr>
              <a:defRPr/>
            </a:pPr>
            <a:r>
              <a:rPr lang="ru-RU" sz="1800"/>
              <a:t>Функция </a:t>
            </a:r>
            <a:r>
              <a:rPr lang="ru-RU" sz="1800" b="1"/>
              <a:t>CheckAge</a:t>
            </a:r>
            <a:r>
              <a:rPr lang="ru-RU" sz="1800"/>
              <a:t> выглядит очень просто:</a:t>
            </a:r>
          </a:p>
          <a:p>
            <a:pPr marL="1344613" indent="0">
              <a:buFontTx/>
              <a:buNone/>
              <a:defRPr/>
            </a:pPr>
            <a:r>
              <a:rPr lang="ru-RU" sz="1800">
                <a:latin typeface="Courier New" panose="02070309020205020404" pitchFamily="49" charset="0"/>
                <a:cs typeface="Courier New" panose="02070309020205020404" pitchFamily="49" charset="0"/>
              </a:rPr>
              <a:t>function CheckAge(age) { if(age &lt; 18) return "0"; else return age; } </a:t>
            </a:r>
            <a:endParaRPr lang="en-US" sz="1800">
              <a:latin typeface="Courier New" panose="02070309020205020404" pitchFamily="49" charset="0"/>
              <a:cs typeface="Courier New" panose="02070309020205020404" pitchFamily="49" charset="0"/>
            </a:endParaRPr>
          </a:p>
          <a:p>
            <a:pPr>
              <a:defRPr/>
            </a:pPr>
            <a:r>
              <a:rPr lang="ru-RU" sz="1800" smtClean="0"/>
              <a:t>Если </a:t>
            </a:r>
            <a:r>
              <a:rPr lang="ru-RU" sz="1800"/>
              <a:t>ей передается строка, содержащая число, меньшее 18, она возвращает нулевое значение. В том случае, когда число больше 18 или когда в этом поле находится нечисловое значение, функция </a:t>
            </a:r>
            <a:r>
              <a:rPr lang="ru-RU" sz="1800" b="1"/>
              <a:t>CheckAge</a:t>
            </a:r>
            <a:r>
              <a:rPr lang="ru-RU" sz="1800"/>
              <a:t> возвращает переданную ей строку без </a:t>
            </a:r>
            <a:r>
              <a:rPr lang="ru-RU" sz="1800" smtClean="0"/>
              <a:t>изменений</a:t>
            </a:r>
            <a:endParaRPr lang="en-US" sz="1800" smtClean="0"/>
          </a:p>
          <a:p>
            <a:pPr>
              <a:defRPr/>
            </a:pPr>
            <a:endParaRPr lang="ru-RU" sz="18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0" y="115888"/>
            <a:ext cx="9144000" cy="6742112"/>
          </a:xfrm>
        </p:spPr>
        <p:txBody>
          <a:bodyPr/>
          <a:lstStyle/>
          <a:p>
            <a:pPr>
              <a:defRPr/>
            </a:pPr>
            <a:r>
              <a:rPr lang="ru-RU" sz="1800"/>
              <a:t>Обработчик события </a:t>
            </a:r>
            <a:r>
              <a:rPr lang="ru-RU" sz="1800" b="1"/>
              <a:t>onFocus</a:t>
            </a:r>
            <a:r>
              <a:rPr lang="ru-RU" sz="1800"/>
              <a:t> вызывает метод </a:t>
            </a:r>
            <a:r>
              <a:rPr lang="ru-RU" sz="1800" b="1"/>
              <a:t>select</a:t>
            </a:r>
            <a:r>
              <a:rPr lang="ru-RU" sz="1800"/>
              <a:t>, выделяющий содержимое поля редактирования. Действие этого обработчика вы можете увидеть, нажимая клавишу табуляции до тех пор, пока фокус ввода не будет передан полю </a:t>
            </a:r>
            <a:r>
              <a:rPr lang="ru-RU" sz="1800" b="1"/>
              <a:t>Age</a:t>
            </a:r>
            <a:r>
              <a:rPr lang="ru-RU" sz="1800"/>
              <a:t>.</a:t>
            </a:r>
          </a:p>
          <a:p>
            <a:pPr>
              <a:defRPr/>
            </a:pPr>
            <a:r>
              <a:rPr lang="ru-RU" sz="1800" smtClean="0"/>
              <a:t>Кнопку </a:t>
            </a:r>
            <a:r>
              <a:rPr lang="en-US" sz="1800" b="1"/>
              <a:t>Complete</a:t>
            </a:r>
            <a:r>
              <a:rPr lang="en-US" sz="1800"/>
              <a:t> </a:t>
            </a:r>
            <a:r>
              <a:rPr lang="ru-RU" sz="1800"/>
              <a:t>пользователь нажимает после заполнения анкеты. Для нее мы определили обработчик события </a:t>
            </a:r>
            <a:r>
              <a:rPr lang="en-US" sz="1800" b="1"/>
              <a:t>onClick</a:t>
            </a:r>
            <a:r>
              <a:rPr lang="en-US" sz="1800"/>
              <a:t>:</a:t>
            </a:r>
          </a:p>
          <a:p>
            <a:pPr marL="0" indent="0" algn="ctr">
              <a:spcBef>
                <a:spcPts val="600"/>
              </a:spcBef>
              <a:spcAft>
                <a:spcPts val="600"/>
              </a:spcAft>
              <a:buFontTx/>
              <a:buNone/>
              <a:defRPr/>
            </a:pPr>
            <a:r>
              <a:rPr lang="en-US" sz="1800">
                <a:latin typeface="Courier New" panose="02070309020205020404" pitchFamily="49" charset="0"/>
                <a:cs typeface="Courier New" panose="02070309020205020404" pitchFamily="49" charset="0"/>
              </a:rPr>
              <a:t>&lt;INPUT TYPE="button" VALUE="Complete" onClick="Complete();"&gt; </a:t>
            </a:r>
            <a:endParaRPr lang="en-US" sz="1800" smtClean="0">
              <a:latin typeface="Courier New" panose="02070309020205020404" pitchFamily="49" charset="0"/>
              <a:cs typeface="Courier New" panose="02070309020205020404" pitchFamily="49" charset="0"/>
            </a:endParaRPr>
          </a:p>
          <a:p>
            <a:pPr>
              <a:defRPr/>
            </a:pPr>
            <a:r>
              <a:rPr lang="ru-RU" sz="1800" smtClean="0"/>
              <a:t>Этот </a:t>
            </a:r>
            <a:r>
              <a:rPr lang="ru-RU" sz="1800"/>
              <a:t>обработчик вызывает функцию с именем </a:t>
            </a:r>
            <a:r>
              <a:rPr lang="en-US" sz="1800" b="1"/>
              <a:t>Complete</a:t>
            </a:r>
            <a:r>
              <a:rPr lang="en-US" sz="1800"/>
              <a:t>, </a:t>
            </a:r>
            <a:r>
              <a:rPr lang="ru-RU" sz="1800"/>
              <a:t>в задачу которой входит отображение содержимого полей формы. Исходный текст функции </a:t>
            </a:r>
            <a:r>
              <a:rPr lang="en-US" sz="1800" b="1"/>
              <a:t>Complete</a:t>
            </a:r>
            <a:r>
              <a:rPr lang="en-US" sz="1800"/>
              <a:t> </a:t>
            </a:r>
            <a:r>
              <a:rPr lang="ru-RU" sz="1800" smtClean="0"/>
              <a:t>приведена </a:t>
            </a:r>
            <a:r>
              <a:rPr lang="ru-RU" sz="1800"/>
              <a:t>ниже:</a:t>
            </a:r>
          </a:p>
          <a:p>
            <a:pPr marL="0" indent="0">
              <a:buFontTx/>
              <a:buNone/>
              <a:defRPr/>
            </a:pPr>
            <a:r>
              <a:rPr lang="en-US" sz="1800">
                <a:latin typeface="Courier New" panose="02070309020205020404" pitchFamily="49" charset="0"/>
                <a:cs typeface="Courier New" panose="02070309020205020404" pitchFamily="49" charset="0"/>
              </a:rPr>
              <a:t>function Complete() { </a:t>
            </a:r>
            <a:endParaRPr lang="ru-RU" sz="1800" smtClean="0">
              <a:latin typeface="Courier New" panose="02070309020205020404" pitchFamily="49" charset="0"/>
              <a:cs typeface="Courier New" panose="02070309020205020404" pitchFamily="49" charset="0"/>
            </a:endParaRPr>
          </a:p>
          <a:p>
            <a:pPr marL="0" indent="0">
              <a:buFontTx/>
              <a:buNone/>
              <a:defRPr/>
            </a:pPr>
            <a:r>
              <a:rPr lang="en-US" sz="1800" smtClean="0">
                <a:latin typeface="Courier New" panose="02070309020205020404" pitchFamily="49" charset="0"/>
                <a:cs typeface="Courier New" panose="02070309020205020404" pitchFamily="49" charset="0"/>
              </a:rPr>
              <a:t>var </a:t>
            </a:r>
            <a:r>
              <a:rPr lang="en-US" sz="1800">
                <a:latin typeface="Courier New" panose="02070309020205020404" pitchFamily="49" charset="0"/>
                <a:cs typeface="Courier New" panose="02070309020205020404" pitchFamily="49" charset="0"/>
              </a:rPr>
              <a:t>szElement=""; </a:t>
            </a:r>
            <a:endParaRPr lang="ru-RU" sz="1800" smtClean="0">
              <a:latin typeface="Courier New" panose="02070309020205020404" pitchFamily="49" charset="0"/>
              <a:cs typeface="Courier New" panose="02070309020205020404" pitchFamily="49" charset="0"/>
            </a:endParaRPr>
          </a:p>
          <a:p>
            <a:pPr marL="0" indent="0">
              <a:buFontTx/>
              <a:buNone/>
              <a:defRPr/>
            </a:pPr>
            <a:r>
              <a:rPr lang="en-US" sz="1800" smtClean="0">
                <a:latin typeface="Courier New" panose="02070309020205020404" pitchFamily="49" charset="0"/>
                <a:cs typeface="Courier New" panose="02070309020205020404" pitchFamily="49" charset="0"/>
              </a:rPr>
              <a:t>szElement</a:t>
            </a:r>
            <a:r>
              <a:rPr lang="en-US" sz="1800">
                <a:latin typeface="Courier New" panose="02070309020205020404" pitchFamily="49" charset="0"/>
                <a:cs typeface="Courier New" panose="02070309020205020404" pitchFamily="49" charset="0"/>
              </a:rPr>
              <a:t>="</a:t>
            </a:r>
            <a:r>
              <a:rPr lang="ru-RU" sz="1800">
                <a:latin typeface="Courier New" panose="02070309020205020404" pitchFamily="49" charset="0"/>
                <a:cs typeface="Courier New" panose="02070309020205020404" pitchFamily="49" charset="0"/>
              </a:rPr>
              <a:t>Фамилия: " + </a:t>
            </a:r>
            <a:r>
              <a:rPr lang="en-US" sz="1800">
                <a:latin typeface="Courier New" panose="02070309020205020404" pitchFamily="49" charset="0"/>
                <a:cs typeface="Courier New" panose="02070309020205020404" pitchFamily="49" charset="0"/>
              </a:rPr>
              <a:t>Sel.family.value + "\n</a:t>
            </a:r>
            <a:r>
              <a:rPr lang="ru-RU" sz="1800">
                <a:latin typeface="Courier New" panose="02070309020205020404" pitchFamily="49" charset="0"/>
                <a:cs typeface="Courier New" panose="02070309020205020404" pitchFamily="49" charset="0"/>
              </a:rPr>
              <a:t>Имя: " + </a:t>
            </a:r>
            <a:r>
              <a:rPr lang="en-US" sz="1800">
                <a:latin typeface="Courier New" panose="02070309020205020404" pitchFamily="49" charset="0"/>
                <a:cs typeface="Courier New" panose="02070309020205020404" pitchFamily="49" charset="0"/>
              </a:rPr>
              <a:t>Sel.Name.value + "\n</a:t>
            </a:r>
            <a:r>
              <a:rPr lang="ru-RU" sz="1800">
                <a:latin typeface="Courier New" panose="02070309020205020404" pitchFamily="49" charset="0"/>
                <a:cs typeface="Courier New" panose="02070309020205020404" pitchFamily="49" charset="0"/>
              </a:rPr>
              <a:t>Телефон: " + </a:t>
            </a:r>
            <a:r>
              <a:rPr lang="en-US" sz="1800">
                <a:latin typeface="Courier New" panose="02070309020205020404" pitchFamily="49" charset="0"/>
                <a:cs typeface="Courier New" panose="02070309020205020404" pitchFamily="49" charset="0"/>
              </a:rPr>
              <a:t>Sel.PhoneNumber.value + "\n</a:t>
            </a:r>
            <a:r>
              <a:rPr lang="ru-RU" sz="1800">
                <a:latin typeface="Courier New" panose="02070309020205020404" pitchFamily="49" charset="0"/>
                <a:cs typeface="Courier New" panose="02070309020205020404" pitchFamily="49" charset="0"/>
              </a:rPr>
              <a:t>Возраст: " + </a:t>
            </a:r>
            <a:r>
              <a:rPr lang="en-US" sz="1800">
                <a:latin typeface="Courier New" panose="02070309020205020404" pitchFamily="49" charset="0"/>
                <a:cs typeface="Courier New" panose="02070309020205020404" pitchFamily="49" charset="0"/>
              </a:rPr>
              <a:t>Sel.Age.value; alert(szElement); </a:t>
            </a:r>
            <a:endParaRPr lang="ru-RU" sz="1800" smtClean="0">
              <a:latin typeface="Courier New" panose="02070309020205020404" pitchFamily="49" charset="0"/>
              <a:cs typeface="Courier New" panose="02070309020205020404" pitchFamily="49" charset="0"/>
            </a:endParaRPr>
          </a:p>
          <a:p>
            <a:pPr marL="0" indent="0">
              <a:buFontTx/>
              <a:buNone/>
              <a:defRPr/>
            </a:pPr>
            <a:r>
              <a:rPr lang="en-US" sz="1800" smtClean="0">
                <a:latin typeface="Courier New" panose="02070309020205020404" pitchFamily="49" charset="0"/>
                <a:cs typeface="Courier New" panose="02070309020205020404" pitchFamily="49" charset="0"/>
              </a:rPr>
              <a:t>} </a:t>
            </a:r>
            <a:endParaRPr lang="ru-RU" sz="1800">
              <a:latin typeface="Courier New" panose="02070309020205020404" pitchFamily="49" charset="0"/>
              <a:cs typeface="Courier New" panose="02070309020205020404" pitchFamily="49" charset="0"/>
            </a:endParaRPr>
          </a:p>
          <a:p>
            <a:pPr marL="0" indent="0">
              <a:buFontTx/>
              <a:buNone/>
              <a:defRPr/>
            </a:pPr>
            <a:r>
              <a:rPr lang="ru-RU" sz="1800" smtClean="0"/>
              <a:t>Обратите </a:t>
            </a:r>
            <a:r>
              <a:rPr lang="ru-RU" sz="1800"/>
              <a:t>внимание на то, как мы адресуемся к свойствам полей формы, указывая имя формы, имена полей и имя свойства </a:t>
            </a:r>
            <a:r>
              <a:rPr lang="en-US" sz="1800"/>
              <a:t>value.</a:t>
            </a:r>
          </a:p>
          <a:p>
            <a:pPr>
              <a:defRPr/>
            </a:pPr>
            <a:endParaRPr lang="ru-RU" sz="18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50" y="296863"/>
            <a:ext cx="8677275" cy="5908675"/>
          </a:xfrm>
          <a:prstGeom prst="rect">
            <a:avLst/>
          </a:prstGeom>
          <a:noFill/>
        </p:spPr>
        <p:txBody>
          <a:bodyPr>
            <a:spAutoFit/>
          </a:bodyPr>
          <a:lstStyle/>
          <a:p>
            <a:pPr>
              <a:defRPr/>
            </a:pPr>
            <a:r>
              <a:rPr lang="ru-RU" b="1"/>
              <a:t>Многострочное поле textarea</a:t>
            </a:r>
          </a:p>
          <a:p>
            <a:pPr>
              <a:defRPr/>
            </a:pPr>
            <a:r>
              <a:rPr lang="ru-RU"/>
              <a:t>В тех случаях, когда редактируемый текст должен занимать несколько строк, в форме между операторами &lt;TEXTAREA&gt; и &lt;/TEXTAREA&gt; располагают многострочное текстовое поле:</a:t>
            </a:r>
          </a:p>
          <a:p>
            <a:pPr marL="1976438">
              <a:defRPr/>
            </a:pPr>
            <a:r>
              <a:rPr lang="ru-RU">
                <a:latin typeface="Courier New" panose="02070309020205020404" pitchFamily="49" charset="0"/>
                <a:cs typeface="Courier New" panose="02070309020205020404" pitchFamily="49" charset="0"/>
              </a:rPr>
              <a:t>&lt;TEXTAREA NAME="Имя_поля_textarea" </a:t>
            </a:r>
          </a:p>
          <a:p>
            <a:pPr marL="1976438">
              <a:defRPr/>
            </a:pPr>
            <a:r>
              <a:rPr lang="ru-RU">
                <a:latin typeface="Courier New" panose="02070309020205020404" pitchFamily="49" charset="0"/>
                <a:cs typeface="Courier New" panose="02070309020205020404" pitchFamily="49" charset="0"/>
              </a:rPr>
              <a:t>ROWS="Количество_строк" </a:t>
            </a:r>
          </a:p>
          <a:p>
            <a:pPr marL="1976438">
              <a:defRPr/>
            </a:pPr>
            <a:r>
              <a:rPr lang="ru-RU">
                <a:latin typeface="Courier New" panose="02070309020205020404" pitchFamily="49" charset="0"/>
                <a:cs typeface="Courier New" panose="02070309020205020404" pitchFamily="49" charset="0"/>
              </a:rPr>
              <a:t>COLS="Количество_столбцов" </a:t>
            </a:r>
          </a:p>
          <a:p>
            <a:pPr marL="1976438">
              <a:defRPr/>
            </a:pPr>
            <a:r>
              <a:rPr lang="ru-RU">
                <a:latin typeface="Courier New" panose="02070309020205020404" pitchFamily="49" charset="0"/>
                <a:cs typeface="Courier New" panose="02070309020205020404" pitchFamily="49" charset="0"/>
              </a:rPr>
              <a:t>WRAP="Режим_свертки_текста" </a:t>
            </a:r>
          </a:p>
          <a:p>
            <a:pPr marL="1976438">
              <a:defRPr/>
            </a:pPr>
            <a:r>
              <a:rPr lang="ru-RU">
                <a:latin typeface="Courier New" panose="02070309020205020404" pitchFamily="49" charset="0"/>
                <a:cs typeface="Courier New" panose="02070309020205020404" pitchFamily="49" charset="0"/>
              </a:rPr>
              <a:t>onBlur="Обработчик_события" </a:t>
            </a:r>
          </a:p>
          <a:p>
            <a:pPr marL="1976438">
              <a:defRPr/>
            </a:pPr>
            <a:r>
              <a:rPr lang="ru-RU">
                <a:latin typeface="Courier New" panose="02070309020205020404" pitchFamily="49" charset="0"/>
                <a:cs typeface="Courier New" panose="02070309020205020404" pitchFamily="49" charset="0"/>
              </a:rPr>
              <a:t>onChange="Обработчик_события" </a:t>
            </a:r>
          </a:p>
          <a:p>
            <a:pPr marL="1976438">
              <a:defRPr/>
            </a:pPr>
            <a:r>
              <a:rPr lang="ru-RU">
                <a:latin typeface="Courier New" panose="02070309020205020404" pitchFamily="49" charset="0"/>
                <a:cs typeface="Courier New" panose="02070309020205020404" pitchFamily="49" charset="0"/>
              </a:rPr>
              <a:t>onFocus="Обработчик_события" </a:t>
            </a:r>
          </a:p>
          <a:p>
            <a:pPr marL="1976438">
              <a:defRPr/>
            </a:pPr>
            <a:r>
              <a:rPr lang="ru-RU">
                <a:latin typeface="Courier New" panose="02070309020205020404" pitchFamily="49" charset="0"/>
                <a:cs typeface="Courier New" panose="02070309020205020404" pitchFamily="49" charset="0"/>
              </a:rPr>
              <a:t>onSelect="Обработчик_события"&gt; . . . </a:t>
            </a:r>
          </a:p>
          <a:p>
            <a:pPr marL="1976438">
              <a:defRPr/>
            </a:pPr>
            <a:r>
              <a:rPr lang="ru-RU">
                <a:latin typeface="Courier New" panose="02070309020205020404" pitchFamily="49" charset="0"/>
                <a:cs typeface="Courier New" panose="02070309020205020404" pitchFamily="49" charset="0"/>
              </a:rPr>
              <a:t>Отображаемый текст . . . </a:t>
            </a:r>
          </a:p>
          <a:p>
            <a:pPr marL="1976438">
              <a:defRPr/>
            </a:pPr>
            <a:r>
              <a:rPr lang="ru-RU">
                <a:latin typeface="Courier New" panose="02070309020205020404" pitchFamily="49" charset="0"/>
                <a:cs typeface="Courier New" panose="02070309020205020404" pitchFamily="49" charset="0"/>
              </a:rPr>
              <a:t>&lt;/TEXTAREA&gt; </a:t>
            </a:r>
          </a:p>
          <a:p>
            <a:pPr>
              <a:defRPr/>
            </a:pPr>
            <a:r>
              <a:rPr lang="ru-RU"/>
              <a:t>Здесь с помощью параметра </a:t>
            </a:r>
            <a:r>
              <a:rPr lang="ru-RU" b="1"/>
              <a:t>NAME</a:t>
            </a:r>
            <a:r>
              <a:rPr lang="ru-RU"/>
              <a:t> вы должны указать имя поля. Оно нужно для того чтобы сценарий JavaScript мог обращаться к свойствам и методам этого поля.</a:t>
            </a:r>
          </a:p>
          <a:p>
            <a:pPr>
              <a:defRPr/>
            </a:pPr>
            <a:r>
              <a:rPr lang="ru-RU"/>
              <a:t>Параметры </a:t>
            </a:r>
            <a:r>
              <a:rPr lang="ru-RU" b="1"/>
              <a:t>ROWS</a:t>
            </a:r>
            <a:r>
              <a:rPr lang="ru-RU"/>
              <a:t> и </a:t>
            </a:r>
            <a:r>
              <a:rPr lang="ru-RU" b="1"/>
              <a:t>COLS</a:t>
            </a:r>
            <a:r>
              <a:rPr lang="ru-RU"/>
              <a:t> определяют видимый размер многострочного поля редактирования, задавая, соответственно, количество строк и столбцов (количество символов, которые могут поместиться в одной строке).</a:t>
            </a:r>
          </a:p>
          <a:p>
            <a:pPr>
              <a:defRPr/>
            </a:pPr>
            <a:endParaRPr lang="ru-RU"/>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2339102"/>
          </a:xfrm>
          <a:prstGeom prst="rect">
            <a:avLst/>
          </a:prstGeom>
          <a:noFill/>
        </p:spPr>
        <p:txBody>
          <a:bodyPr wrap="square" rtlCol="0">
            <a:spAutoFit/>
          </a:bodyPr>
          <a:lstStyle/>
          <a:p>
            <a:r>
              <a:rPr lang="ru-RU" b="1"/>
              <a:t>Объект </a:t>
            </a:r>
            <a:r>
              <a:rPr lang="en-US" b="1" smtClean="0"/>
              <a:t>textarea</a:t>
            </a:r>
          </a:p>
          <a:p>
            <a:r>
              <a:rPr lang="ru-RU" smtClean="0"/>
              <a:t>Чтобы </a:t>
            </a:r>
            <a:r>
              <a:rPr lang="ru-RU"/>
              <a:t>сослаться на текстовое поле из JavaScript, вы идете по дереву документа, начиная с документа, затем до формы и затем элемента textarea. Например, чтобы получить значение в поле текстовой области, вы должны использовать </a:t>
            </a:r>
            <a:endParaRPr lang="en-US" smtClean="0"/>
          </a:p>
          <a:p>
            <a:endParaRPr lang="en-US" smtClean="0"/>
          </a:p>
          <a:p>
            <a:pPr algn="ctr"/>
            <a:r>
              <a:rPr lang="ru-RU" sz="2000" b="1" smtClean="0">
                <a:latin typeface="Courier New" panose="02070309020205020404" pitchFamily="49" charset="0"/>
                <a:cs typeface="Courier New" panose="02070309020205020404" pitchFamily="49" charset="0"/>
              </a:rPr>
              <a:t>document.form1.textarea1.value</a:t>
            </a:r>
            <a:endParaRPr lang="en-US" sz="2000" b="1" smtClean="0">
              <a:latin typeface="Courier New" panose="02070309020205020404" pitchFamily="49" charset="0"/>
              <a:cs typeface="Courier New" panose="02070309020205020404" pitchFamily="49" charset="0"/>
            </a:endParaRPr>
          </a:p>
          <a:p>
            <a:endParaRPr lang="en-US"/>
          </a:p>
          <a:p>
            <a:r>
              <a:rPr lang="ru-RU" smtClean="0"/>
              <a:t> </a:t>
            </a:r>
            <a:r>
              <a:rPr lang="ru-RU"/>
              <a:t>где </a:t>
            </a:r>
            <a:r>
              <a:rPr lang="ru-RU" i="1"/>
              <a:t>form1</a:t>
            </a:r>
            <a:r>
              <a:rPr lang="ru-RU"/>
              <a:t> - это имя формы, а </a:t>
            </a:r>
            <a:r>
              <a:rPr lang="ru-RU" i="1"/>
              <a:t>textarea1</a:t>
            </a:r>
            <a:r>
              <a:rPr lang="ru-RU"/>
              <a:t> - имя текстовой области. </a:t>
            </a:r>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699" t="27239" r="62817" b="34515"/>
          <a:stretch/>
        </p:blipFill>
        <p:spPr bwMode="auto">
          <a:xfrm>
            <a:off x="3347864" y="2960948"/>
            <a:ext cx="1494188" cy="2797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2024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Box 1"/>
          <p:cNvSpPr txBox="1">
            <a:spLocks noChangeArrowheads="1"/>
          </p:cNvSpPr>
          <p:nvPr/>
        </p:nvSpPr>
        <p:spPr bwMode="auto">
          <a:xfrm>
            <a:off x="0" y="7938"/>
            <a:ext cx="9144000" cy="723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ts val="600"/>
              </a:spcBef>
              <a:buFontTx/>
              <a:buNone/>
            </a:pPr>
            <a:r>
              <a:rPr lang="ru-RU" altLang="ru-RU" sz="1800" b="1"/>
              <a:t>Описание</a:t>
            </a:r>
          </a:p>
          <a:p>
            <a:pPr eaLnBrk="1" hangingPunct="1">
              <a:spcBef>
                <a:spcPts val="600"/>
              </a:spcBef>
              <a:buFontTx/>
              <a:buNone/>
            </a:pPr>
            <a:r>
              <a:rPr lang="ru-RU" altLang="ru-RU" sz="1800"/>
              <a:t>Атрибут wrap говорит браузеру, как осуществлять перенос текста в поле </a:t>
            </a:r>
            <a:r>
              <a:rPr lang="ru-RU" altLang="ru-RU" sz="1800" b="1"/>
              <a:t>&lt;textarea&gt;</a:t>
            </a:r>
            <a:r>
              <a:rPr lang="ru-RU" altLang="ru-RU" sz="1800"/>
              <a:t> и в каком виде отправлять данные на сервер. </a:t>
            </a:r>
          </a:p>
          <a:p>
            <a:pPr eaLnBrk="1" hangingPunct="1">
              <a:spcBef>
                <a:spcPts val="600"/>
              </a:spcBef>
              <a:buFontTx/>
              <a:buNone/>
            </a:pPr>
            <a:r>
              <a:rPr lang="ru-RU" altLang="ru-RU" sz="1800"/>
              <a:t>Если этот атрибут отсутствует, текст в поле набирается одной строкой, когда число введенных символов превышает ширину области, появляется горизонтальная полоса прокрутки. </a:t>
            </a:r>
          </a:p>
          <a:p>
            <a:pPr eaLnBrk="1" hangingPunct="1">
              <a:spcBef>
                <a:spcPts val="600"/>
              </a:spcBef>
              <a:buFontTx/>
              <a:buNone/>
            </a:pPr>
            <a:r>
              <a:rPr lang="ru-RU" altLang="ru-RU" sz="1800"/>
              <a:t>Нажатие кнопки Enter переносит текст на новую строку, и курсор устанавливается у левого края поля.</a:t>
            </a:r>
          </a:p>
          <a:p>
            <a:pPr eaLnBrk="1" hangingPunct="1">
              <a:spcBef>
                <a:spcPts val="600"/>
              </a:spcBef>
              <a:buFontTx/>
              <a:buNone/>
            </a:pPr>
            <a:r>
              <a:rPr lang="ru-RU" altLang="ru-RU" sz="1800" b="1"/>
              <a:t>Синтаксис</a:t>
            </a:r>
          </a:p>
          <a:p>
            <a:pPr eaLnBrk="1" hangingPunct="1">
              <a:spcBef>
                <a:spcPts val="600"/>
              </a:spcBef>
              <a:buFontTx/>
              <a:buNone/>
            </a:pPr>
            <a:r>
              <a:rPr lang="ru-RU" altLang="ru-RU" sz="1800" b="1"/>
              <a:t>&lt;textarea</a:t>
            </a:r>
            <a:r>
              <a:rPr lang="ru-RU" altLang="ru-RU" sz="1800"/>
              <a:t> wrap="soft | hard"</a:t>
            </a:r>
            <a:r>
              <a:rPr lang="ru-RU" altLang="ru-RU" sz="1800" b="1"/>
              <a:t>&gt;</a:t>
            </a:r>
            <a:r>
              <a:rPr lang="ru-RU" altLang="ru-RU" sz="1800"/>
              <a:t> </a:t>
            </a:r>
            <a:r>
              <a:rPr lang="ru-RU" altLang="ru-RU" sz="1800" b="1"/>
              <a:t>&lt;/textarea&gt;</a:t>
            </a:r>
          </a:p>
          <a:p>
            <a:pPr eaLnBrk="1" hangingPunct="1">
              <a:spcBef>
                <a:spcPts val="600"/>
              </a:spcBef>
              <a:buFontTx/>
              <a:buNone/>
            </a:pPr>
            <a:r>
              <a:rPr lang="ru-RU" altLang="ru-RU" sz="1800" b="1"/>
              <a:t>Значения</a:t>
            </a:r>
          </a:p>
          <a:p>
            <a:pPr eaLnBrk="1" hangingPunct="1">
              <a:spcBef>
                <a:spcPts val="600"/>
              </a:spcBef>
              <a:buFontTx/>
              <a:buNone/>
            </a:pPr>
            <a:r>
              <a:rPr lang="en-US" altLang="ru-RU" sz="1800" b="1"/>
              <a:t>S</a:t>
            </a:r>
            <a:r>
              <a:rPr lang="ru-RU" altLang="ru-RU" sz="1800" b="1"/>
              <a:t>oft</a:t>
            </a:r>
            <a:r>
              <a:rPr lang="ru-RU" altLang="ru-RU" sz="1800"/>
              <a:t>	Длинный текст, который самостоятельно не помещается в поле по ширине, будет автоматически перенесен на новую строку, однако передаваться на сервер будет как одна строка. Нажатие клавиши Enter устанавливает перенос текста, который сохраняется при отправке формы.</a:t>
            </a:r>
          </a:p>
          <a:p>
            <a:pPr eaLnBrk="1" hangingPunct="1">
              <a:spcBef>
                <a:spcPts val="600"/>
              </a:spcBef>
              <a:buFontTx/>
              <a:buNone/>
            </a:pPr>
            <a:r>
              <a:rPr lang="en-US" altLang="ru-RU" sz="1800" b="1"/>
              <a:t>H</a:t>
            </a:r>
            <a:r>
              <a:rPr lang="ru-RU" altLang="ru-RU" sz="1800" b="1"/>
              <a:t>ard	</a:t>
            </a:r>
            <a:r>
              <a:rPr lang="ru-RU" altLang="ru-RU" sz="1800"/>
              <a:t>Слова в поле переносятся механически, чтобы они поместились в размер области, и при отправке на сервер места автоматического переноса сохраняются. При этом значении обязательно должен присутствовать атрибут cols.</a:t>
            </a:r>
          </a:p>
          <a:p>
            <a:pPr eaLnBrk="1" hangingPunct="1">
              <a:spcBef>
                <a:spcPts val="600"/>
              </a:spcBef>
              <a:buFontTx/>
              <a:buNone/>
            </a:pPr>
            <a:r>
              <a:rPr lang="en-US" altLang="ru-RU" sz="1800" b="1"/>
              <a:t>O</a:t>
            </a:r>
            <a:r>
              <a:rPr lang="ru-RU" altLang="ru-RU" sz="1800" b="1"/>
              <a:t>ff</a:t>
            </a:r>
            <a:r>
              <a:rPr lang="ru-RU" altLang="ru-RU" sz="1800"/>
              <a:t>	Нестандартное значение. Переносы строк отключены. При введении длинного текста без переносов, он будет печататься в одну строку, при этом будет отображаться полоса прокрутки.</a:t>
            </a:r>
          </a:p>
          <a:p>
            <a:pPr eaLnBrk="1" hangingPunct="1">
              <a:spcBef>
                <a:spcPts val="600"/>
              </a:spcBef>
              <a:buFontTx/>
              <a:buNone/>
            </a:pPr>
            <a:r>
              <a:rPr lang="ru-RU" altLang="ru-RU" sz="1800" b="1"/>
              <a:t>Значение по умолчанию: </a:t>
            </a:r>
            <a:r>
              <a:rPr lang="ru-RU" altLang="ru-RU" sz="1800" b="1" i="1"/>
              <a:t>soft</a:t>
            </a:r>
            <a:endParaRPr lang="ru-RU" altLang="ru-RU" sz="18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nvGraphicFramePr>
        <p:xfrm>
          <a:off x="107950" y="3321050"/>
          <a:ext cx="9036050" cy="1657350"/>
        </p:xfrm>
        <a:graphic>
          <a:graphicData uri="http://schemas.openxmlformats.org/drawingml/2006/table">
            <a:tbl>
              <a:tblPr/>
              <a:tblGrid>
                <a:gridCol w="1922143"/>
                <a:gridCol w="7113907"/>
              </a:tblGrid>
              <a:tr h="0">
                <a:tc>
                  <a:txBody>
                    <a:bodyPr/>
                    <a:lstStyle/>
                    <a:p>
                      <a:r>
                        <a:rPr lang="ru-RU" b="1"/>
                        <a:t>Обработчик</a:t>
                      </a:r>
                    </a:p>
                  </a:txBody>
                  <a:tcPr marL="28574" marR="28574"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Когда вызывается</a:t>
                      </a:r>
                    </a:p>
                  </a:txBody>
                  <a:tcPr marL="28574" marR="28574"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onFocus</a:t>
                      </a:r>
                    </a:p>
                  </a:txBody>
                  <a:tcPr marL="28574" marR="28574"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Вызывается, когда поле редактирования получает фокус ввода</a:t>
                      </a:r>
                    </a:p>
                  </a:txBody>
                  <a:tcPr marL="28574" marR="28574"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onBlur</a:t>
                      </a:r>
                    </a:p>
                  </a:txBody>
                  <a:tcPr marL="28574" marR="28574"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Вызывается, когда поле редактирования теряет фокус ввода</a:t>
                      </a:r>
                    </a:p>
                  </a:txBody>
                  <a:tcPr marL="28574" marR="28574"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onChange</a:t>
                      </a:r>
                    </a:p>
                  </a:txBody>
                  <a:tcPr marL="28574" marR="28574"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При изменении содержимого поля редактирования</a:t>
                      </a:r>
                    </a:p>
                  </a:txBody>
                  <a:tcPr marL="28574" marR="28574"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onSelect</a:t>
                      </a:r>
                    </a:p>
                  </a:txBody>
                  <a:tcPr marL="28574" marR="28574"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При выделении содержимого поля редактирования</a:t>
                      </a:r>
                    </a:p>
                  </a:txBody>
                  <a:tcPr marL="28574" marR="28574"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4470" name="Rectangle 1"/>
          <p:cNvSpPr>
            <a:spLocks noChangeArrowheads="1"/>
          </p:cNvSpPr>
          <p:nvPr/>
        </p:nvSpPr>
        <p:spPr bwMode="auto">
          <a:xfrm>
            <a:off x="422275" y="127000"/>
            <a:ext cx="8264525"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ts val="600"/>
              </a:spcBef>
              <a:buFontTx/>
              <a:buNone/>
            </a:pPr>
            <a:r>
              <a:rPr lang="ru-RU" altLang="ru-RU" sz="1800" b="1">
                <a:solidFill>
                  <a:srgbClr val="000000"/>
                </a:solidFill>
                <a:latin typeface="Times New Roman" pitchFamily="18" charset="0"/>
                <a:cs typeface="Times New Roman" pitchFamily="18" charset="0"/>
              </a:rPr>
              <a:t>Методы объекта textarea</a:t>
            </a:r>
          </a:p>
          <a:p>
            <a:pPr>
              <a:spcBef>
                <a:spcPts val="600"/>
              </a:spcBef>
              <a:buFontTx/>
              <a:buNone/>
            </a:pPr>
            <a:r>
              <a:rPr lang="ru-RU" altLang="ru-RU" sz="1800">
                <a:solidFill>
                  <a:srgbClr val="000000"/>
                </a:solidFill>
                <a:latin typeface="Times New Roman" pitchFamily="18" charset="0"/>
                <a:cs typeface="Times New Roman" pitchFamily="18" charset="0"/>
              </a:rPr>
              <a:t>Для объекта </a:t>
            </a:r>
            <a:r>
              <a:rPr lang="ru-RU" altLang="ru-RU" sz="1800" b="1">
                <a:solidFill>
                  <a:srgbClr val="000000"/>
                </a:solidFill>
                <a:latin typeface="Times New Roman" pitchFamily="18" charset="0"/>
                <a:cs typeface="Times New Roman" pitchFamily="18" charset="0"/>
              </a:rPr>
              <a:t>textarea</a:t>
            </a:r>
            <a:r>
              <a:rPr lang="ru-RU" altLang="ru-RU" sz="1800">
                <a:solidFill>
                  <a:srgbClr val="000000"/>
                </a:solidFill>
                <a:latin typeface="Times New Roman" pitchFamily="18" charset="0"/>
                <a:cs typeface="Times New Roman" pitchFamily="18" charset="0"/>
              </a:rPr>
              <a:t> определены такие же методы, что и для объекта </a:t>
            </a:r>
            <a:r>
              <a:rPr lang="ru-RU" altLang="ru-RU" sz="1800" b="1">
                <a:solidFill>
                  <a:srgbClr val="000000"/>
                </a:solidFill>
                <a:latin typeface="Times New Roman" pitchFamily="18" charset="0"/>
                <a:cs typeface="Times New Roman" pitchFamily="18" charset="0"/>
              </a:rPr>
              <a:t>text</a:t>
            </a:r>
            <a:r>
              <a:rPr lang="ru-RU" altLang="ru-RU" sz="1800">
                <a:solidFill>
                  <a:srgbClr val="000000"/>
                </a:solidFill>
                <a:latin typeface="Times New Roman" pitchFamily="18" charset="0"/>
                <a:cs typeface="Times New Roman" pitchFamily="18" charset="0"/>
              </a:rPr>
              <a:t>. Это методы </a:t>
            </a:r>
            <a:r>
              <a:rPr lang="ru-RU" altLang="ru-RU" sz="1800" b="1">
                <a:solidFill>
                  <a:srgbClr val="000000"/>
                </a:solidFill>
                <a:latin typeface="Times New Roman" pitchFamily="18" charset="0"/>
                <a:cs typeface="Times New Roman" pitchFamily="18" charset="0"/>
              </a:rPr>
              <a:t>focus, blur </a:t>
            </a:r>
            <a:r>
              <a:rPr lang="ru-RU" altLang="ru-RU" sz="1800">
                <a:solidFill>
                  <a:srgbClr val="000000"/>
                </a:solidFill>
                <a:latin typeface="Times New Roman" pitchFamily="18" charset="0"/>
                <a:cs typeface="Times New Roman" pitchFamily="18" charset="0"/>
              </a:rPr>
              <a:t>и</a:t>
            </a:r>
            <a:r>
              <a:rPr lang="ru-RU" altLang="ru-RU" sz="1800" b="1">
                <a:solidFill>
                  <a:srgbClr val="000000"/>
                </a:solidFill>
                <a:latin typeface="Times New Roman" pitchFamily="18" charset="0"/>
                <a:cs typeface="Times New Roman" pitchFamily="18" charset="0"/>
              </a:rPr>
              <a:t> select</a:t>
            </a:r>
            <a:r>
              <a:rPr lang="ru-RU" altLang="ru-RU" sz="1800">
                <a:solidFill>
                  <a:srgbClr val="000000"/>
                </a:solidFill>
                <a:latin typeface="Times New Roman" pitchFamily="18" charset="0"/>
                <a:cs typeface="Times New Roman" pitchFamily="18" charset="0"/>
              </a:rPr>
              <a:t>, не имеющие параметров.</a:t>
            </a:r>
            <a:endParaRPr lang="ru-RU" altLang="ru-RU" sz="1800"/>
          </a:p>
          <a:p>
            <a:pPr>
              <a:spcBef>
                <a:spcPts val="600"/>
              </a:spcBef>
              <a:buFontTx/>
              <a:buNone/>
            </a:pPr>
            <a:r>
              <a:rPr lang="ru-RU" altLang="ru-RU" sz="1800">
                <a:solidFill>
                  <a:srgbClr val="000000"/>
                </a:solidFill>
                <a:latin typeface="Times New Roman" pitchFamily="18" charset="0"/>
                <a:cs typeface="Times New Roman" pitchFamily="18" charset="0"/>
              </a:rPr>
              <a:t>С помощью метода </a:t>
            </a:r>
            <a:r>
              <a:rPr lang="ru-RU" altLang="ru-RU" sz="1800" b="1">
                <a:solidFill>
                  <a:srgbClr val="000000"/>
                </a:solidFill>
                <a:latin typeface="Times New Roman" pitchFamily="18" charset="0"/>
                <a:cs typeface="Times New Roman" pitchFamily="18" charset="0"/>
              </a:rPr>
              <a:t>focus</a:t>
            </a:r>
            <a:r>
              <a:rPr lang="ru-RU" altLang="ru-RU" sz="1800">
                <a:solidFill>
                  <a:srgbClr val="000000"/>
                </a:solidFill>
                <a:latin typeface="Times New Roman" pitchFamily="18" charset="0"/>
                <a:cs typeface="Times New Roman" pitchFamily="18" charset="0"/>
              </a:rPr>
              <a:t> сценарий JavaScript может передать фокус полю редактирования, а с помощью метода </a:t>
            </a:r>
            <a:r>
              <a:rPr lang="ru-RU" altLang="ru-RU" sz="1800" b="1">
                <a:solidFill>
                  <a:srgbClr val="000000"/>
                </a:solidFill>
                <a:latin typeface="Times New Roman" pitchFamily="18" charset="0"/>
                <a:cs typeface="Times New Roman" pitchFamily="18" charset="0"/>
              </a:rPr>
              <a:t>blur</a:t>
            </a:r>
            <a:r>
              <a:rPr lang="ru-RU" altLang="ru-RU" sz="1800">
                <a:solidFill>
                  <a:srgbClr val="000000"/>
                </a:solidFill>
                <a:latin typeface="Times New Roman" pitchFamily="18" charset="0"/>
                <a:cs typeface="Times New Roman" pitchFamily="18" charset="0"/>
              </a:rPr>
              <a:t> - отобрать фокус у этого поля.</a:t>
            </a:r>
            <a:endParaRPr lang="ru-RU" altLang="ru-RU" sz="1800"/>
          </a:p>
          <a:p>
            <a:pPr>
              <a:spcBef>
                <a:spcPts val="600"/>
              </a:spcBef>
              <a:buFontTx/>
              <a:buNone/>
            </a:pPr>
            <a:r>
              <a:rPr lang="ru-RU" altLang="ru-RU" sz="1800">
                <a:solidFill>
                  <a:srgbClr val="000000"/>
                </a:solidFill>
                <a:latin typeface="Times New Roman" pitchFamily="18" charset="0"/>
                <a:cs typeface="Times New Roman" pitchFamily="18" charset="0"/>
              </a:rPr>
              <a:t>Вызов метода </a:t>
            </a:r>
            <a:r>
              <a:rPr lang="ru-RU" altLang="ru-RU" sz="1800" b="1">
                <a:solidFill>
                  <a:srgbClr val="000000"/>
                </a:solidFill>
                <a:latin typeface="Times New Roman" pitchFamily="18" charset="0"/>
                <a:cs typeface="Times New Roman" pitchFamily="18" charset="0"/>
              </a:rPr>
              <a:t>select</a:t>
            </a:r>
            <a:r>
              <a:rPr lang="ru-RU" altLang="ru-RU" sz="1800">
                <a:solidFill>
                  <a:srgbClr val="000000"/>
                </a:solidFill>
                <a:latin typeface="Times New Roman" pitchFamily="18" charset="0"/>
                <a:cs typeface="Times New Roman" pitchFamily="18" charset="0"/>
              </a:rPr>
              <a:t> приводит к выделению содержимого многострочного поля редактирования.</a:t>
            </a:r>
            <a:endParaRPr lang="ru-RU" altLang="ru-RU" sz="1800" b="1">
              <a:solidFill>
                <a:srgbClr val="000000"/>
              </a:solidFill>
              <a:latin typeface="Times New Roman" pitchFamily="18" charset="0"/>
              <a:cs typeface="Times New Roman" pitchFamily="18" charset="0"/>
            </a:endParaRPr>
          </a:p>
          <a:p>
            <a:pPr>
              <a:spcBef>
                <a:spcPts val="600"/>
              </a:spcBef>
              <a:buFontTx/>
              <a:buNone/>
            </a:pPr>
            <a:r>
              <a:rPr lang="ru-RU" altLang="ru-RU" sz="1800" b="1">
                <a:solidFill>
                  <a:srgbClr val="000000"/>
                </a:solidFill>
                <a:latin typeface="Times New Roman" pitchFamily="18" charset="0"/>
                <a:cs typeface="Times New Roman" pitchFamily="18" charset="0"/>
              </a:rPr>
              <a:t>Обработчики событий объекта textarea</a:t>
            </a:r>
          </a:p>
          <a:p>
            <a:pPr>
              <a:spcBef>
                <a:spcPts val="600"/>
              </a:spcBef>
              <a:buFontTx/>
              <a:buNone/>
            </a:pPr>
            <a:r>
              <a:rPr lang="ru-RU" altLang="ru-RU" sz="1800">
                <a:solidFill>
                  <a:srgbClr val="000000"/>
                </a:solidFill>
                <a:latin typeface="Times New Roman" pitchFamily="18" charset="0"/>
                <a:cs typeface="Times New Roman" pitchFamily="18" charset="0"/>
              </a:rPr>
              <a:t>Обработчики событий вызываются в следующих случаях:</a:t>
            </a:r>
            <a:endParaRPr lang="ru-RU" altLang="ru-RU" sz="1800"/>
          </a:p>
          <a:p>
            <a:pPr>
              <a:spcBef>
                <a:spcPts val="600"/>
              </a:spcBef>
              <a:buFontTx/>
              <a:buNone/>
            </a:pPr>
            <a:r>
              <a:rPr lang="ru-RU" altLang="ru-RU" sz="1800"/>
              <a:t/>
            </a:r>
            <a:br>
              <a:rPr lang="ru-RU" altLang="ru-RU" sz="1800"/>
            </a:br>
            <a:endParaRPr lang="ru-RU" altLang="ru-RU" sz="18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Box 1"/>
          <p:cNvSpPr txBox="1">
            <a:spLocks noChangeArrowheads="1"/>
          </p:cNvSpPr>
          <p:nvPr/>
        </p:nvSpPr>
        <p:spPr bwMode="auto">
          <a:xfrm>
            <a:off x="142875" y="-26988"/>
            <a:ext cx="90011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ts val="600"/>
              </a:spcBef>
              <a:buFontTx/>
              <a:buNone/>
            </a:pPr>
            <a:r>
              <a:rPr lang="ru-RU" altLang="ru-RU" sz="1800" b="1"/>
              <a:t>Пример сценария, заполняющего поле textarea</a:t>
            </a:r>
          </a:p>
          <a:p>
            <a:pPr eaLnBrk="1" hangingPunct="1">
              <a:spcBef>
                <a:spcPts val="600"/>
              </a:spcBef>
              <a:buFontTx/>
              <a:buNone/>
            </a:pPr>
            <a:r>
              <a:rPr lang="ru-RU" altLang="ru-RU" sz="1800"/>
              <a:t>Многострочное поле редактирования располагается в формах для того чтобы пользователь мог записать в нем свой отзыв, комментарий, вопрос или аналогичную информацию. </a:t>
            </a:r>
          </a:p>
          <a:p>
            <a:pPr eaLnBrk="1" hangingPunct="1">
              <a:spcBef>
                <a:spcPts val="600"/>
              </a:spcBef>
              <a:buFontTx/>
              <a:buNone/>
            </a:pPr>
            <a:r>
              <a:rPr lang="ru-RU" altLang="ru-RU" sz="1800"/>
              <a:t>При помощи сценария JavaScript нетрудно выполнить предварительное заполнение поля каким-либо текстом.</a:t>
            </a:r>
          </a:p>
          <a:p>
            <a:pPr eaLnBrk="1" hangingPunct="1">
              <a:spcBef>
                <a:spcPts val="600"/>
              </a:spcBef>
              <a:buFontTx/>
              <a:buNone/>
            </a:pPr>
            <a:r>
              <a:rPr lang="ru-RU" altLang="ru-RU" sz="1800"/>
              <a:t>Например, пусть нам нужно создать форму, предназначенную для отправления через Internet отзыва о работе некоторой программы.</a:t>
            </a:r>
          </a:p>
        </p:txBody>
      </p:sp>
      <p:sp>
        <p:nvSpPr>
          <p:cNvPr id="105475" name="TextBox 3"/>
          <p:cNvSpPr txBox="1">
            <a:spLocks noChangeArrowheads="1"/>
          </p:cNvSpPr>
          <p:nvPr/>
        </p:nvSpPr>
        <p:spPr bwMode="auto">
          <a:xfrm>
            <a:off x="-12700" y="2511425"/>
            <a:ext cx="931386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ru-RU" altLang="ru-RU" sz="1800"/>
              <a:t>Если включить переключатель “</a:t>
            </a:r>
            <a:r>
              <a:rPr lang="ru-RU" altLang="ru-RU" sz="1800" b="1"/>
              <a:t>Благодарность</a:t>
            </a:r>
            <a:r>
              <a:rPr lang="ru-RU" altLang="ru-RU" sz="1800"/>
              <a:t>”, сценарий автоматически запишет в поле редактирования дату и время подготовки отзыва, а также текст положительного отзыва. К этому тексту вам останется добавить только подпись.</a:t>
            </a:r>
          </a:p>
          <a:p>
            <a:pPr eaLnBrk="1" hangingPunct="1">
              <a:spcBef>
                <a:spcPct val="0"/>
              </a:spcBef>
              <a:buFontTx/>
              <a:buNone/>
            </a:pPr>
            <a:endParaRPr lang="ru-RU" altLang="ru-RU" sz="1800"/>
          </a:p>
          <a:p>
            <a:pPr eaLnBrk="1" hangingPunct="1">
              <a:spcBef>
                <a:spcPct val="0"/>
              </a:spcBef>
              <a:buFontTx/>
              <a:buNone/>
            </a:pPr>
            <a:r>
              <a:rPr lang="ru-RU" altLang="ru-RU" sz="1800"/>
              <a:t>Для отправки отзыва нажмите кнопку </a:t>
            </a:r>
            <a:r>
              <a:rPr lang="ru-RU" altLang="ru-RU" sz="1800" b="1"/>
              <a:t>Complete</a:t>
            </a:r>
            <a:r>
              <a:rPr lang="ru-RU" altLang="ru-RU" sz="1800"/>
              <a:t>. В результате на экране появится диалоговая панель с текстом положительного отзыва</a:t>
            </a:r>
          </a:p>
        </p:txBody>
      </p:sp>
      <p:pic>
        <p:nvPicPr>
          <p:cNvPr id="105476" name="Picture 3"/>
          <p:cNvPicPr>
            <a:picLocks noChangeAspect="1" noChangeArrowheads="1"/>
          </p:cNvPicPr>
          <p:nvPr/>
        </p:nvPicPr>
        <p:blipFill>
          <a:blip r:embed="rId2">
            <a:extLst>
              <a:ext uri="{28A0092B-C50C-407E-A947-70E740481C1C}">
                <a14:useLocalDpi xmlns:a14="http://schemas.microsoft.com/office/drawing/2010/main" val="0"/>
              </a:ext>
            </a:extLst>
          </a:blip>
          <a:srcRect l="40359" t="32607" r="40150" b="50000"/>
          <a:stretch>
            <a:fillRect/>
          </a:stretch>
        </p:blipFill>
        <p:spPr bwMode="auto">
          <a:xfrm>
            <a:off x="5832475" y="4918075"/>
            <a:ext cx="2535238" cy="12715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5477" name="Picture 4"/>
          <p:cNvPicPr>
            <a:picLocks noChangeAspect="1" noChangeArrowheads="1"/>
          </p:cNvPicPr>
          <p:nvPr/>
        </p:nvPicPr>
        <p:blipFill>
          <a:blip r:embed="rId3">
            <a:extLst>
              <a:ext uri="{28A0092B-C50C-407E-A947-70E740481C1C}">
                <a14:useLocalDpi xmlns:a14="http://schemas.microsoft.com/office/drawing/2010/main" val="0"/>
              </a:ext>
            </a:extLst>
          </a:blip>
          <a:srcRect t="10110" r="74597" b="55663"/>
          <a:stretch>
            <a:fillRect/>
          </a:stretch>
        </p:blipFill>
        <p:spPr bwMode="auto">
          <a:xfrm>
            <a:off x="971550" y="4265613"/>
            <a:ext cx="3305175" cy="2505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1"/>
          <p:cNvSpPr txBox="1">
            <a:spLocks noChangeArrowheads="1"/>
          </p:cNvSpPr>
          <p:nvPr/>
        </p:nvSpPr>
        <p:spPr bwMode="auto">
          <a:xfrm>
            <a:off x="0" y="0"/>
            <a:ext cx="9144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ru-RU" altLang="ru-RU" sz="1800"/>
              <a:t>Для того чтобы сообщить изготовителю программы об ошибках, включите переключатель “</a:t>
            </a:r>
            <a:r>
              <a:rPr lang="ru-RU" altLang="ru-RU" sz="1800" b="1"/>
              <a:t>Проблемы</a:t>
            </a:r>
            <a:r>
              <a:rPr lang="ru-RU" altLang="ru-RU" sz="1800"/>
              <a:t>”. Сразу после этого сценарий запишет в многострочное поле текст соответствующего сообщения. Этот текст надо будет отредактировать и дополнить, описав, например, внешние проявления обнаруженной ошибки</a:t>
            </a:r>
          </a:p>
        </p:txBody>
      </p:sp>
      <p:pic>
        <p:nvPicPr>
          <p:cNvPr id="106499" name="Picture 2"/>
          <p:cNvPicPr>
            <a:picLocks noChangeAspect="1" noChangeArrowheads="1"/>
          </p:cNvPicPr>
          <p:nvPr/>
        </p:nvPicPr>
        <p:blipFill>
          <a:blip r:embed="rId2">
            <a:extLst>
              <a:ext uri="{28A0092B-C50C-407E-A947-70E740481C1C}">
                <a14:useLocalDpi xmlns:a14="http://schemas.microsoft.com/office/drawing/2010/main" val="0"/>
              </a:ext>
            </a:extLst>
          </a:blip>
          <a:srcRect t="11395" r="74680" b="54411"/>
          <a:stretch>
            <a:fillRect/>
          </a:stretch>
        </p:blipFill>
        <p:spPr bwMode="auto">
          <a:xfrm>
            <a:off x="2735263" y="2084388"/>
            <a:ext cx="3295650" cy="2500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6500" name="Прямоугольник 2"/>
          <p:cNvSpPr>
            <a:spLocks noChangeArrowheads="1"/>
          </p:cNvSpPr>
          <p:nvPr/>
        </p:nvSpPr>
        <p:spPr bwMode="auto">
          <a:xfrm>
            <a:off x="1331913" y="4797425"/>
            <a:ext cx="6696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ru-RU" altLang="ru-RU" sz="1800"/>
              <a:t>Нажав кнопку Complete, вы увидите текст сообщения</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3"/>
          <p:cNvPicPr>
            <a:picLocks noChangeAspect="1" noChangeArrowheads="1"/>
          </p:cNvPicPr>
          <p:nvPr/>
        </p:nvPicPr>
        <p:blipFill>
          <a:blip r:embed="rId2">
            <a:extLst>
              <a:ext uri="{28A0092B-C50C-407E-A947-70E740481C1C}">
                <a14:useLocalDpi xmlns:a14="http://schemas.microsoft.com/office/drawing/2010/main" val="0"/>
              </a:ext>
            </a:extLst>
          </a:blip>
          <a:srcRect l="26746" t="19301" r="28296" b="6801"/>
          <a:stretch>
            <a:fillRect/>
          </a:stretch>
        </p:blipFill>
        <p:spPr bwMode="auto">
          <a:xfrm>
            <a:off x="4356100" y="0"/>
            <a:ext cx="47879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7523" name="Picture 4"/>
          <p:cNvPicPr>
            <a:picLocks noChangeAspect="1" noChangeArrowheads="1"/>
          </p:cNvPicPr>
          <p:nvPr/>
        </p:nvPicPr>
        <p:blipFill>
          <a:blip r:embed="rId3">
            <a:extLst>
              <a:ext uri="{28A0092B-C50C-407E-A947-70E740481C1C}">
                <a14:useLocalDpi xmlns:a14="http://schemas.microsoft.com/office/drawing/2010/main" val="0"/>
              </a:ext>
            </a:extLst>
          </a:blip>
          <a:srcRect l="26665" t="23531" r="33133" b="15257"/>
          <a:stretch>
            <a:fillRect/>
          </a:stretch>
        </p:blipFill>
        <p:spPr bwMode="auto">
          <a:xfrm>
            <a:off x="0" y="1588"/>
            <a:ext cx="4211638" cy="6630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4"/>
          <p:cNvSpPr txBox="1">
            <a:spLocks noChangeArrowheads="1"/>
          </p:cNvSpPr>
          <p:nvPr/>
        </p:nvSpPr>
        <p:spPr bwMode="auto">
          <a:xfrm>
            <a:off x="0" y="115888"/>
            <a:ext cx="91440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ru-RU" altLang="ru-RU" sz="2000" b="1">
                <a:solidFill>
                  <a:srgbClr val="000000"/>
                </a:solidFill>
                <a:latin typeface="Times New Roman" pitchFamily="18" charset="0"/>
                <a:cs typeface="Times New Roman" pitchFamily="18" charset="0"/>
              </a:rPr>
              <a:t>СВОЙСТВА ОБЪЕКТА FORM</a:t>
            </a:r>
          </a:p>
        </p:txBody>
      </p:sp>
      <p:sp>
        <p:nvSpPr>
          <p:cNvPr id="73731" name="TextBox 5"/>
          <p:cNvSpPr txBox="1">
            <a:spLocks noChangeArrowheads="1"/>
          </p:cNvSpPr>
          <p:nvPr/>
        </p:nvSpPr>
        <p:spPr bwMode="auto">
          <a:xfrm>
            <a:off x="0" y="512763"/>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FontTx/>
              <a:buNone/>
            </a:pPr>
            <a:r>
              <a:rPr lang="ru-RU" altLang="ru-RU" sz="1800">
                <a:solidFill>
                  <a:srgbClr val="000000"/>
                </a:solidFill>
                <a:latin typeface="Times New Roman" pitchFamily="18" charset="0"/>
                <a:cs typeface="Times New Roman" pitchFamily="18" charset="0"/>
              </a:rPr>
              <a:t>Что же касается массива </a:t>
            </a:r>
            <a:r>
              <a:rPr lang="ru-RU" altLang="ru-RU" sz="1800" b="1" i="1">
                <a:solidFill>
                  <a:srgbClr val="000000"/>
                </a:solidFill>
                <a:latin typeface="Times New Roman" pitchFamily="18" charset="0"/>
                <a:cs typeface="Times New Roman" pitchFamily="18" charset="0"/>
              </a:rPr>
              <a:t>elements</a:t>
            </a:r>
            <a:r>
              <a:rPr lang="ru-RU" altLang="ru-RU" sz="1800">
                <a:solidFill>
                  <a:srgbClr val="000000"/>
                </a:solidFill>
                <a:latin typeface="Times New Roman" pitchFamily="18" charset="0"/>
                <a:cs typeface="Times New Roman" pitchFamily="18" charset="0"/>
              </a:rPr>
              <a:t>, то в нем находятся объекты, соответствующие полям и кнопкам управления, определенным в форме. Эти объекты образуют </a:t>
            </a:r>
            <a:r>
              <a:rPr lang="ru-RU" altLang="ru-RU" sz="1800" i="1">
                <a:solidFill>
                  <a:srgbClr val="000000"/>
                </a:solidFill>
                <a:latin typeface="Times New Roman" pitchFamily="18" charset="0"/>
                <a:cs typeface="Times New Roman" pitchFamily="18" charset="0"/>
              </a:rPr>
              <a:t>второй набор </a:t>
            </a:r>
            <a:r>
              <a:rPr lang="ru-RU" altLang="ru-RU" sz="1800">
                <a:solidFill>
                  <a:srgbClr val="000000"/>
                </a:solidFill>
                <a:latin typeface="Times New Roman" pitchFamily="18" charset="0"/>
                <a:cs typeface="Times New Roman" pitchFamily="18" charset="0"/>
              </a:rPr>
              <a:t>свойств объекта form:</a:t>
            </a:r>
            <a:endParaRPr lang="ru-RU" altLang="ru-RU" sz="1800"/>
          </a:p>
        </p:txBody>
      </p:sp>
      <p:graphicFrame>
        <p:nvGraphicFramePr>
          <p:cNvPr id="2" name="Таблица 1"/>
          <p:cNvGraphicFramePr>
            <a:graphicFrameLocks noGrp="1"/>
          </p:cNvGraphicFramePr>
          <p:nvPr/>
        </p:nvGraphicFramePr>
        <p:xfrm>
          <a:off x="215900" y="1520825"/>
          <a:ext cx="8785225" cy="5248306"/>
        </p:xfrm>
        <a:graphic>
          <a:graphicData uri="http://schemas.openxmlformats.org/drawingml/2006/table">
            <a:tbl>
              <a:tblPr/>
              <a:tblGrid>
                <a:gridCol w="2138510"/>
                <a:gridCol w="6646715"/>
              </a:tblGrid>
              <a:tr h="266668">
                <a:tc>
                  <a:txBody>
                    <a:bodyPr/>
                    <a:lstStyle/>
                    <a:p>
                      <a:pPr algn="ctr"/>
                      <a:r>
                        <a:rPr lang="ru-RU" sz="1600" b="1"/>
                        <a:t>Свойство</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600" b="1"/>
                        <a:t>Описание</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668">
                <a:tc>
                  <a:txBody>
                    <a:bodyPr/>
                    <a:lstStyle/>
                    <a:p>
                      <a:r>
                        <a:rPr lang="en-US" sz="1600"/>
                        <a:t>button</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Кнопка с заданной надписью</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0698">
                <a:tc>
                  <a:txBody>
                    <a:bodyPr/>
                    <a:lstStyle/>
                    <a:p>
                      <a:r>
                        <a:rPr lang="en-US" sz="1600"/>
                        <a:t>checkbox</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Переключатель типа Check Box. Может использоваться в составе набора независимых друг от друга переключателей или отдельно</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4344">
                <a:tc>
                  <a:txBody>
                    <a:bodyPr/>
                    <a:lstStyle/>
                    <a:p>
                      <a:r>
                        <a:rPr lang="en-US" sz="1600"/>
                        <a:t>hidden</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Скрытое поле, которое не отображается. Содержимое этого поля может быть считано и проанализировано расширением сервера Web, либо сценарием JavaScript</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0506">
                <a:tc>
                  <a:txBody>
                    <a:bodyPr/>
                    <a:lstStyle/>
                    <a:p>
                      <a:r>
                        <a:rPr lang="en-US" sz="1600"/>
                        <a:t>password</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Текстовое поле для ввода паролей. Набранный в этом поле текст не отображается на экране</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4344">
                <a:tc>
                  <a:txBody>
                    <a:bodyPr/>
                    <a:lstStyle/>
                    <a:p>
                      <a:r>
                        <a:rPr lang="en-US" sz="1600"/>
                        <a:t>radio</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Переключатель для группы зависимых друг от друга переключателей. Используется обычно для выбора одного значения из нескольких возможных</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4344">
                <a:tc>
                  <a:txBody>
                    <a:bodyPr/>
                    <a:lstStyle/>
                    <a:p>
                      <a:r>
                        <a:rPr lang="en-US" sz="1600"/>
                        <a:t>reset</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Кнопка, с помощью которой пользователь может сбросить содержимое полей ввода и состояние переключателей в их исходное состояние</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668">
                <a:tc>
                  <a:txBody>
                    <a:bodyPr/>
                    <a:lstStyle/>
                    <a:p>
                      <a:r>
                        <a:rPr lang="en-US" sz="1600"/>
                        <a:t>select</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Список произвольных текстовых строк</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0698">
                <a:tc>
                  <a:txBody>
                    <a:bodyPr/>
                    <a:lstStyle/>
                    <a:p>
                      <a:r>
                        <a:rPr lang="en-US" sz="1600"/>
                        <a:t>submit</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Кнопка для посылки данных из заполненной формы расширению сервера Web. Для этой кнопки можно задать произвольную надпись</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668">
                <a:tc>
                  <a:txBody>
                    <a:bodyPr/>
                    <a:lstStyle/>
                    <a:p>
                      <a:r>
                        <a:rPr lang="en-US" sz="1600"/>
                        <a:t>text</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Однострочное текстовое поле</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668">
                <a:tc>
                  <a:txBody>
                    <a:bodyPr/>
                    <a:lstStyle/>
                    <a:p>
                      <a:r>
                        <a:rPr lang="en-US" sz="1600"/>
                        <a:t>textarea</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a:t>Многострочное текстовое поле</a:t>
                      </a:r>
                    </a:p>
                  </a:txBody>
                  <a:tcPr marL="11418" marR="11418" marT="11415" marB="11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938"/>
            <a:ext cx="9144000" cy="6929437"/>
          </a:xfrm>
          <a:prstGeom prst="rect">
            <a:avLst/>
          </a:prstGeom>
          <a:noFill/>
        </p:spPr>
        <p:txBody>
          <a:bodyPr>
            <a:spAutoFit/>
          </a:bodyPr>
          <a:lstStyle/>
          <a:p>
            <a:pPr>
              <a:spcBef>
                <a:spcPts val="600"/>
              </a:spcBef>
              <a:defRPr/>
            </a:pPr>
            <a:r>
              <a:rPr lang="ru-RU" sz="1700"/>
              <a:t>В нашей форме многострочное поле редактирования текста </a:t>
            </a:r>
            <a:r>
              <a:rPr lang="ru-RU" sz="1700" b="1"/>
              <a:t>textarea</a:t>
            </a:r>
            <a:r>
              <a:rPr lang="ru-RU" sz="1700"/>
              <a:t> создано пустым:</a:t>
            </a:r>
          </a:p>
          <a:p>
            <a:pPr>
              <a:spcBef>
                <a:spcPts val="600"/>
              </a:spcBef>
              <a:defRPr/>
            </a:pPr>
            <a:r>
              <a:rPr lang="ru-RU" sz="1700">
                <a:latin typeface="Courier New" panose="02070309020205020404" pitchFamily="49" charset="0"/>
                <a:cs typeface="Courier New" panose="02070309020205020404" pitchFamily="49" charset="0"/>
              </a:rPr>
              <a:t>&lt;TEXTAREA NAME="Comment" ROWS="5" COLS="25" WRAP=“</a:t>
            </a:r>
            <a:r>
              <a:rPr lang="en-US" sz="1700">
                <a:latin typeface="Courier New" panose="02070309020205020404" pitchFamily="49" charset="0"/>
                <a:cs typeface="Courier New" panose="02070309020205020404" pitchFamily="49" charset="0"/>
              </a:rPr>
              <a:t>hard</a:t>
            </a:r>
            <a:r>
              <a:rPr lang="ru-RU" sz="1700">
                <a:latin typeface="Courier New" panose="02070309020205020404" pitchFamily="49" charset="0"/>
                <a:cs typeface="Courier New" panose="02070309020205020404" pitchFamily="49" charset="0"/>
              </a:rPr>
              <a:t>"&gt; &lt;/TEXTAREA&gt; </a:t>
            </a:r>
          </a:p>
          <a:p>
            <a:pPr>
              <a:spcBef>
                <a:spcPts val="600"/>
              </a:spcBef>
              <a:defRPr/>
            </a:pPr>
            <a:r>
              <a:rPr lang="ru-RU" sz="1700"/>
              <a:t>Это поле называется “</a:t>
            </a:r>
            <a:r>
              <a:rPr lang="ru-RU" sz="1700" b="1"/>
              <a:t>Comment</a:t>
            </a:r>
            <a:r>
              <a:rPr lang="ru-RU" sz="1700"/>
              <a:t>”, имеет пять строк, в которых размещается до 25 символов, и режим свертки текста </a:t>
            </a:r>
            <a:r>
              <a:rPr lang="en-US" sz="1700" b="1"/>
              <a:t>hard</a:t>
            </a:r>
            <a:r>
              <a:rPr lang="ru-RU" sz="1700"/>
              <a:t>.</a:t>
            </a:r>
          </a:p>
          <a:p>
            <a:pPr>
              <a:spcBef>
                <a:spcPts val="600"/>
              </a:spcBef>
              <a:defRPr/>
            </a:pPr>
            <a:r>
              <a:rPr lang="ru-RU" sz="1700"/>
              <a:t>Как происходит заполнение этого поля?</a:t>
            </a:r>
          </a:p>
          <a:p>
            <a:pPr>
              <a:spcBef>
                <a:spcPts val="600"/>
              </a:spcBef>
              <a:defRPr/>
            </a:pPr>
            <a:r>
              <a:rPr lang="ru-RU" sz="1700"/>
              <a:t>В самом конце области тела документа HTML, ограниченного операторами &lt;BODY&gt; и &lt;/BODY&gt;, мы вставили вызов функции init:</a:t>
            </a:r>
          </a:p>
          <a:p>
            <a:pPr>
              <a:spcBef>
                <a:spcPts val="600"/>
              </a:spcBef>
              <a:defRPr/>
            </a:pPr>
            <a:r>
              <a:rPr lang="ru-RU" sz="1700">
                <a:latin typeface="Courier New" panose="02070309020205020404" pitchFamily="49" charset="0"/>
                <a:cs typeface="Courier New" panose="02070309020205020404" pitchFamily="49" charset="0"/>
              </a:rPr>
              <a:t>&lt;SCRIPT LANGUAGE="JavaScript"&gt; &lt;!-- init(); // --&gt; &lt;/SCRIPT&gt; </a:t>
            </a:r>
            <a:endParaRPr lang="en-US" sz="1700">
              <a:latin typeface="Courier New" panose="02070309020205020404" pitchFamily="49" charset="0"/>
              <a:cs typeface="Courier New" panose="02070309020205020404" pitchFamily="49" charset="0"/>
            </a:endParaRPr>
          </a:p>
          <a:p>
            <a:pPr>
              <a:spcBef>
                <a:spcPts val="600"/>
              </a:spcBef>
              <a:defRPr/>
            </a:pPr>
            <a:r>
              <a:rPr lang="ru-RU" sz="1700"/>
              <a:t>Эта функция</a:t>
            </a:r>
            <a:r>
              <a:rPr lang="en-US" sz="1700"/>
              <a:t> (</a:t>
            </a:r>
            <a:r>
              <a:rPr lang="ru-RU" sz="1700" i="1"/>
              <a:t>инициализация страницы, встроенная</a:t>
            </a:r>
            <a:r>
              <a:rPr lang="en-US" sz="1700"/>
              <a:t>)</a:t>
            </a:r>
            <a:r>
              <a:rPr lang="ru-RU" sz="1700"/>
              <a:t> вызывается после завершения загрузки тела документа и выполняет начальное заполнение многострочного поля редактирования </a:t>
            </a:r>
            <a:r>
              <a:rPr lang="ru-RU" sz="1700" b="1"/>
              <a:t>textarea</a:t>
            </a:r>
            <a:r>
              <a:rPr lang="ru-RU" sz="1700"/>
              <a:t>:</a:t>
            </a:r>
          </a:p>
          <a:p>
            <a:pPr marL="806450" indent="-806450">
              <a:spcBef>
                <a:spcPts val="600"/>
              </a:spcBef>
              <a:defRPr/>
            </a:pPr>
            <a:r>
              <a:rPr lang="ru-RU" sz="1700">
                <a:latin typeface="Courier New" panose="02070309020205020404" pitchFamily="49" charset="0"/>
                <a:cs typeface="Courier New" panose="02070309020205020404" pitchFamily="49" charset="0"/>
              </a:rPr>
              <a:t>Sel.Comment.value = getDate() + szOK; </a:t>
            </a:r>
            <a:endParaRPr lang="en-US" sz="1700">
              <a:latin typeface="Courier New" panose="02070309020205020404" pitchFamily="49" charset="0"/>
              <a:cs typeface="Courier New" panose="02070309020205020404" pitchFamily="49" charset="0"/>
            </a:endParaRPr>
          </a:p>
          <a:p>
            <a:pPr>
              <a:spcBef>
                <a:spcPts val="600"/>
              </a:spcBef>
              <a:defRPr/>
            </a:pPr>
            <a:r>
              <a:rPr lang="ru-RU" sz="1700"/>
              <a:t>Строка, которая записывается в это поле, образуется путем сложения строки </a:t>
            </a:r>
            <a:r>
              <a:rPr lang="ru-RU" sz="1700" b="1"/>
              <a:t>текущей даты</a:t>
            </a:r>
            <a:r>
              <a:rPr lang="ru-RU" sz="1700"/>
              <a:t>, полученной от функции getDate (эту функцию мы определили в нашем сценарии), со строкой </a:t>
            </a:r>
            <a:r>
              <a:rPr lang="ru-RU" sz="1700" b="1"/>
              <a:t>szOK, содержащей текст положительного отзыва</a:t>
            </a:r>
            <a:r>
              <a:rPr lang="ru-RU" sz="1700"/>
              <a:t>.</a:t>
            </a:r>
          </a:p>
          <a:p>
            <a:pPr>
              <a:spcBef>
                <a:spcPts val="600"/>
              </a:spcBef>
              <a:defRPr/>
            </a:pPr>
            <a:r>
              <a:rPr lang="ru-RU" sz="1700"/>
              <a:t>Функция </a:t>
            </a:r>
            <a:r>
              <a:rPr lang="ru-RU" sz="1700" b="1"/>
              <a:t>getDate</a:t>
            </a:r>
            <a:r>
              <a:rPr lang="ru-RU" sz="1700"/>
              <a:t> определена следующим образом:</a:t>
            </a:r>
          </a:p>
          <a:p>
            <a:pPr marL="806450">
              <a:spcBef>
                <a:spcPts val="200"/>
              </a:spcBef>
              <a:defRPr/>
            </a:pPr>
            <a:r>
              <a:rPr lang="ru-RU" sz="1700">
                <a:latin typeface="Courier New" panose="02070309020205020404" pitchFamily="49" charset="0"/>
                <a:cs typeface="Courier New" panose="02070309020205020404" pitchFamily="49" charset="0"/>
              </a:rPr>
              <a:t>function getDate() { </a:t>
            </a:r>
          </a:p>
          <a:p>
            <a:pPr marL="806450">
              <a:spcBef>
                <a:spcPts val="0"/>
              </a:spcBef>
              <a:defRPr/>
            </a:pPr>
            <a:r>
              <a:rPr lang="ru-RU" sz="1700">
                <a:latin typeface="Courier New" panose="02070309020205020404" pitchFamily="49" charset="0"/>
                <a:cs typeface="Courier New" panose="02070309020205020404" pitchFamily="49" charset="0"/>
              </a:rPr>
              <a:t>var szDate = ""; </a:t>
            </a:r>
          </a:p>
          <a:p>
            <a:pPr marL="806450">
              <a:spcBef>
                <a:spcPts val="0"/>
              </a:spcBef>
              <a:defRPr/>
            </a:pPr>
            <a:r>
              <a:rPr lang="ru-RU" sz="1700">
                <a:latin typeface="Courier New" panose="02070309020205020404" pitchFamily="49" charset="0"/>
                <a:cs typeface="Courier New" panose="02070309020205020404" pitchFamily="49" charset="0"/>
              </a:rPr>
              <a:t>szDate = new Date(); </a:t>
            </a:r>
          </a:p>
          <a:p>
            <a:pPr marL="806450">
              <a:spcBef>
                <a:spcPts val="0"/>
              </a:spcBef>
              <a:defRPr/>
            </a:pPr>
            <a:r>
              <a:rPr lang="ru-RU" sz="1700">
                <a:latin typeface="Courier New" panose="02070309020205020404" pitchFamily="49" charset="0"/>
                <a:cs typeface="Courier New" panose="02070309020205020404" pitchFamily="49" charset="0"/>
              </a:rPr>
              <a:t>return szDate.toLocaleString() + "\n"; </a:t>
            </a:r>
          </a:p>
          <a:p>
            <a:pPr marL="806450">
              <a:spcBef>
                <a:spcPts val="200"/>
              </a:spcBef>
              <a:defRPr/>
            </a:pPr>
            <a:r>
              <a:rPr lang="ru-RU" sz="1700">
                <a:latin typeface="Courier New" panose="02070309020205020404" pitchFamily="49" charset="0"/>
                <a:cs typeface="Courier New" panose="02070309020205020404" pitchFamily="49" charset="0"/>
              </a:rPr>
              <a:t>}</a:t>
            </a:r>
          </a:p>
          <a:p>
            <a:pPr>
              <a:spcBef>
                <a:spcPts val="600"/>
              </a:spcBef>
              <a:defRPr/>
            </a:pPr>
            <a:r>
              <a:rPr lang="ru-RU" sz="1700"/>
              <a:t> В этой функции мы сначала создаем объект класса </a:t>
            </a:r>
            <a:r>
              <a:rPr lang="ru-RU" sz="1700" b="1"/>
              <a:t>Data</a:t>
            </a:r>
            <a:r>
              <a:rPr lang="ru-RU" sz="1700"/>
              <a:t>, а затем вызываем для этого объекта метод </a:t>
            </a:r>
            <a:r>
              <a:rPr lang="ru-RU" sz="1700" b="1"/>
              <a:t>toLocaleString</a:t>
            </a:r>
            <a:r>
              <a:rPr lang="ru-RU" sz="1700"/>
              <a:t>, возвращающий текстовую строку даты.</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Box 1"/>
          <p:cNvSpPr txBox="1">
            <a:spLocks noChangeArrowheads="1"/>
          </p:cNvSpPr>
          <p:nvPr/>
        </p:nvSpPr>
        <p:spPr bwMode="auto">
          <a:xfrm>
            <a:off x="0" y="7938"/>
            <a:ext cx="91440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ts val="600"/>
              </a:spcBef>
              <a:buFontTx/>
              <a:buNone/>
            </a:pPr>
            <a:r>
              <a:rPr lang="ru-RU" altLang="ru-RU" sz="1800"/>
              <a:t>В верхней части формы находятся два переключателя с зависимой фиксацией. С помощью этих переключателей пользователь может выбрать вид отзыва (благодарность или сообщение об ошибке):</a:t>
            </a:r>
          </a:p>
          <a:p>
            <a:pPr eaLnBrk="1" hangingPunct="1">
              <a:spcBef>
                <a:spcPts val="600"/>
              </a:spcBef>
              <a:buFontTx/>
              <a:buNone/>
            </a:pPr>
            <a:r>
              <a:rPr lang="ru-RU" altLang="ru-RU" sz="1800"/>
              <a:t>&lt;</a:t>
            </a:r>
            <a:r>
              <a:rPr lang="ru-RU" altLang="ru-RU" sz="1800">
                <a:latin typeface="Courier New" pitchFamily="49" charset="0"/>
                <a:cs typeface="Courier New" pitchFamily="49" charset="0"/>
              </a:rPr>
              <a:t>INPUT TYPE="radio" NAME="TextSelect" CHECKED VALUE="Thanks" onClick="if(this.checked) {chkRadio(this.form,this.value);}"&gt; Благодарность &lt;BR&gt;</a:t>
            </a:r>
          </a:p>
          <a:p>
            <a:pPr eaLnBrk="1" hangingPunct="1">
              <a:spcBef>
                <a:spcPts val="600"/>
              </a:spcBef>
              <a:buFontTx/>
              <a:buNone/>
            </a:pPr>
            <a:r>
              <a:rPr lang="ru-RU" altLang="ru-RU" sz="1800">
                <a:latin typeface="Courier New" pitchFamily="49" charset="0"/>
                <a:cs typeface="Courier New" pitchFamily="49" charset="0"/>
              </a:rPr>
              <a:t>&lt;INPUT TYPE="radio" NAME="TextSelect" VALUE="Trouble" onClick="if(this.checked) {chkRadio(this.form,this.value);}"&gt; Проблемы </a:t>
            </a:r>
          </a:p>
          <a:p>
            <a:pPr eaLnBrk="1" hangingPunct="1">
              <a:spcBef>
                <a:spcPts val="600"/>
              </a:spcBef>
              <a:buFontTx/>
              <a:buNone/>
            </a:pPr>
            <a:r>
              <a:rPr lang="ru-RU" altLang="ru-RU" sz="1800"/>
              <a:t>Оба переключателя относятся к одной группе и потому имеют одинаковое значение параметра </a:t>
            </a:r>
            <a:r>
              <a:rPr lang="ru-RU" altLang="ru-RU" sz="1800" b="1"/>
              <a:t>NAME</a:t>
            </a:r>
            <a:r>
              <a:rPr lang="ru-RU" altLang="ru-RU" sz="1800"/>
              <a:t>. Для первого из них мы дополнительно указали параметр </a:t>
            </a:r>
            <a:r>
              <a:rPr lang="ru-RU" altLang="ru-RU" sz="1800" b="1"/>
              <a:t>CHECKED</a:t>
            </a:r>
            <a:r>
              <a:rPr lang="ru-RU" altLang="ru-RU" sz="1800"/>
              <a:t>, поэтому по умолчанию он находится во включенном состоянии.</a:t>
            </a:r>
          </a:p>
          <a:p>
            <a:pPr eaLnBrk="1" hangingPunct="1">
              <a:spcBef>
                <a:spcPts val="600"/>
              </a:spcBef>
              <a:buFontTx/>
              <a:buNone/>
            </a:pPr>
            <a:r>
              <a:rPr lang="ru-RU" altLang="ru-RU" sz="1800"/>
              <a:t>Каждый из переключателей имеет обработчик события </a:t>
            </a:r>
            <a:r>
              <a:rPr lang="ru-RU" altLang="ru-RU" sz="1800" b="1"/>
              <a:t>onClick</a:t>
            </a:r>
            <a:r>
              <a:rPr lang="ru-RU" altLang="ru-RU" sz="1800"/>
              <a:t>, определенный следующим образом:</a:t>
            </a:r>
          </a:p>
          <a:p>
            <a:pPr eaLnBrk="1" hangingPunct="1">
              <a:spcBef>
                <a:spcPts val="600"/>
              </a:spcBef>
              <a:buFontTx/>
              <a:buNone/>
            </a:pPr>
            <a:r>
              <a:rPr lang="ru-RU" altLang="ru-RU" sz="1800">
                <a:latin typeface="Courier New" pitchFamily="49" charset="0"/>
                <a:cs typeface="Courier New" pitchFamily="49" charset="0"/>
              </a:rPr>
              <a:t>if(this.checked) { chkRadio(this.form,this.value); }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938"/>
            <a:ext cx="9144000" cy="7356475"/>
          </a:xfrm>
          <a:prstGeom prst="rect">
            <a:avLst/>
          </a:prstGeom>
          <a:noFill/>
        </p:spPr>
        <p:txBody>
          <a:bodyPr>
            <a:spAutoFit/>
          </a:bodyPr>
          <a:lstStyle/>
          <a:p>
            <a:pPr>
              <a:spcBef>
                <a:spcPts val="600"/>
              </a:spcBef>
              <a:defRPr/>
            </a:pPr>
            <a:r>
              <a:rPr lang="ru-RU"/>
              <a:t>При изменении состояния переключателя вызывается функция </a:t>
            </a:r>
            <a:r>
              <a:rPr lang="ru-RU" b="1"/>
              <a:t>chkRadio</a:t>
            </a:r>
            <a:r>
              <a:rPr lang="ru-RU"/>
              <a:t>. Эта функция проверяет имя включенного переключателя и заполняет поле многострочного редактора </a:t>
            </a:r>
            <a:r>
              <a:rPr lang="ru-RU" b="1"/>
              <a:t>textarea</a:t>
            </a:r>
            <a:r>
              <a:rPr lang="ru-RU"/>
              <a:t> соответствующим сообщением:</a:t>
            </a:r>
          </a:p>
          <a:p>
            <a:pPr>
              <a:spcBef>
                <a:spcPts val="600"/>
              </a:spcBef>
              <a:defRPr/>
            </a:pPr>
            <a:r>
              <a:rPr lang="ru-RU">
                <a:latin typeface="Courier New" panose="02070309020205020404" pitchFamily="49" charset="0"/>
                <a:cs typeface="Courier New" panose="02070309020205020404" pitchFamily="49" charset="0"/>
              </a:rPr>
              <a:t>function chkRadio(form,value) { </a:t>
            </a:r>
          </a:p>
          <a:p>
            <a:pPr>
              <a:spcBef>
                <a:spcPts val="0"/>
              </a:spcBef>
              <a:defRPr/>
            </a:pPr>
            <a:r>
              <a:rPr lang="ru-RU">
                <a:latin typeface="Courier New" panose="02070309020205020404" pitchFamily="49" charset="0"/>
                <a:cs typeface="Courier New" panose="02070309020205020404" pitchFamily="49" charset="0"/>
              </a:rPr>
              <a:t>  if(value == "Thanks") </a:t>
            </a:r>
          </a:p>
          <a:p>
            <a:pPr>
              <a:spcBef>
                <a:spcPts val="0"/>
              </a:spcBef>
              <a:defRPr/>
            </a:pPr>
            <a:r>
              <a:rPr lang="ru-RU">
                <a:latin typeface="Courier New" panose="02070309020205020404" pitchFamily="49" charset="0"/>
                <a:cs typeface="Courier New" panose="02070309020205020404" pitchFamily="49" charset="0"/>
              </a:rPr>
              <a:t>	 Sel.Comment.value = getDate() + szOK; </a:t>
            </a:r>
          </a:p>
          <a:p>
            <a:pPr>
              <a:spcBef>
                <a:spcPts val="0"/>
              </a:spcBef>
              <a:defRPr/>
            </a:pPr>
            <a:r>
              <a:rPr lang="ru-RU">
                <a:latin typeface="Courier New" panose="02070309020205020404" pitchFamily="49" charset="0"/>
                <a:cs typeface="Courier New" panose="02070309020205020404" pitchFamily="49" charset="0"/>
              </a:rPr>
              <a:t>  else </a:t>
            </a:r>
          </a:p>
          <a:p>
            <a:pPr>
              <a:spcBef>
                <a:spcPts val="0"/>
              </a:spcBef>
              <a:defRPr/>
            </a:pPr>
            <a:r>
              <a:rPr lang="ru-RU">
                <a:latin typeface="Courier New" panose="02070309020205020404" pitchFamily="49" charset="0"/>
                <a:cs typeface="Courier New" panose="02070309020205020404" pitchFamily="49" charset="0"/>
              </a:rPr>
              <a:t>	 Sel.Comment.value = getDate() + szTrouble + szProbList; </a:t>
            </a:r>
          </a:p>
          <a:p>
            <a:pPr>
              <a:spcBef>
                <a:spcPts val="0"/>
              </a:spcBef>
              <a:defRPr/>
            </a:pPr>
            <a:r>
              <a:rPr lang="ru-RU">
                <a:latin typeface="Courier New" panose="02070309020205020404" pitchFamily="49" charset="0"/>
                <a:cs typeface="Courier New" panose="02070309020205020404" pitchFamily="49" charset="0"/>
              </a:rPr>
              <a:t>} </a:t>
            </a:r>
          </a:p>
          <a:p>
            <a:pPr>
              <a:spcBef>
                <a:spcPts val="600"/>
              </a:spcBef>
              <a:defRPr/>
            </a:pPr>
            <a:r>
              <a:rPr lang="ru-RU"/>
              <a:t>Функция </a:t>
            </a:r>
            <a:r>
              <a:rPr lang="ru-RU" b="1"/>
              <a:t>chkRadio</a:t>
            </a:r>
            <a:r>
              <a:rPr lang="ru-RU"/>
              <a:t> комбинирует тексты сообщений из текущей даты и заранее проинициализированных строк </a:t>
            </a:r>
            <a:r>
              <a:rPr lang="ru-RU" b="1"/>
              <a:t>szOK</a:t>
            </a:r>
            <a:r>
              <a:rPr lang="ru-RU"/>
              <a:t>, </a:t>
            </a:r>
            <a:r>
              <a:rPr lang="ru-RU" b="1"/>
              <a:t>szTrouble</a:t>
            </a:r>
            <a:r>
              <a:rPr lang="ru-RU"/>
              <a:t> и </a:t>
            </a:r>
            <a:r>
              <a:rPr lang="ru-RU" b="1"/>
              <a:t>szProbList</a:t>
            </a:r>
            <a:r>
              <a:rPr lang="ru-RU"/>
              <a:t>.</a:t>
            </a:r>
          </a:p>
          <a:p>
            <a:pPr>
              <a:spcBef>
                <a:spcPts val="600"/>
              </a:spcBef>
              <a:defRPr/>
            </a:pPr>
            <a:r>
              <a:rPr lang="ru-RU"/>
              <a:t>Теперь о том, как наш сценарий получает текст из поля редактирования и отображает его в диалоговой панели.</a:t>
            </a:r>
          </a:p>
          <a:p>
            <a:pPr>
              <a:spcBef>
                <a:spcPts val="600"/>
              </a:spcBef>
              <a:defRPr/>
            </a:pPr>
            <a:r>
              <a:rPr lang="ru-RU"/>
              <a:t>Для кнопки </a:t>
            </a:r>
            <a:r>
              <a:rPr lang="ru-RU" b="1"/>
              <a:t>Complete</a:t>
            </a:r>
            <a:r>
              <a:rPr lang="ru-RU"/>
              <a:t> мы определили обработчик события </a:t>
            </a:r>
            <a:r>
              <a:rPr lang="ru-RU" b="1"/>
              <a:t>onClick</a:t>
            </a:r>
            <a:r>
              <a:rPr lang="ru-RU"/>
              <a:t>:</a:t>
            </a:r>
          </a:p>
          <a:p>
            <a:pPr>
              <a:spcBef>
                <a:spcPts val="600"/>
              </a:spcBef>
              <a:defRPr/>
            </a:pPr>
            <a:r>
              <a:rPr lang="ru-RU">
                <a:latin typeface="Courier New" panose="02070309020205020404" pitchFamily="49" charset="0"/>
                <a:cs typeface="Courier New" panose="02070309020205020404" pitchFamily="49" charset="0"/>
              </a:rPr>
              <a:t>&lt;INPUT TYPE="button" VALUE="Complete" onClick="Complete();"&gt; </a:t>
            </a:r>
          </a:p>
          <a:p>
            <a:pPr>
              <a:spcBef>
                <a:spcPts val="600"/>
              </a:spcBef>
              <a:defRPr/>
            </a:pPr>
            <a:r>
              <a:rPr lang="ru-RU"/>
              <a:t>Этот обработчик вызывает функцию </a:t>
            </a:r>
            <a:r>
              <a:rPr lang="ru-RU" b="1"/>
              <a:t>Complete</a:t>
            </a:r>
            <a:r>
              <a:rPr lang="ru-RU"/>
              <a:t>, отображающую подготовленный отзыв на экране:</a:t>
            </a:r>
          </a:p>
          <a:p>
            <a:pPr marL="1344613">
              <a:spcBef>
                <a:spcPts val="0"/>
              </a:spcBef>
              <a:defRPr/>
            </a:pPr>
            <a:r>
              <a:rPr lang="ru-RU">
                <a:latin typeface="Courier New" panose="02070309020205020404" pitchFamily="49" charset="0"/>
                <a:cs typeface="Courier New" panose="02070309020205020404" pitchFamily="49" charset="0"/>
              </a:rPr>
              <a:t>function Complete() { </a:t>
            </a:r>
          </a:p>
          <a:p>
            <a:pPr marL="1344613">
              <a:spcBef>
                <a:spcPts val="0"/>
              </a:spcBef>
              <a:defRPr/>
            </a:pPr>
            <a:r>
              <a:rPr lang="ru-RU">
                <a:latin typeface="Courier New" panose="02070309020205020404" pitchFamily="49" charset="0"/>
                <a:cs typeface="Courier New" panose="02070309020205020404" pitchFamily="49" charset="0"/>
              </a:rPr>
              <a:t>szMsg = Sel.Comment.value; alert(szMsg); </a:t>
            </a:r>
          </a:p>
          <a:p>
            <a:pPr marL="1344613">
              <a:spcBef>
                <a:spcPts val="0"/>
              </a:spcBef>
              <a:defRPr/>
            </a:pPr>
            <a:r>
              <a:rPr lang="ru-RU">
                <a:latin typeface="Courier New" panose="02070309020205020404" pitchFamily="49" charset="0"/>
                <a:cs typeface="Courier New" panose="02070309020205020404" pitchFamily="49" charset="0"/>
              </a:rPr>
              <a:t>} </a:t>
            </a:r>
          </a:p>
          <a:p>
            <a:pPr>
              <a:spcBef>
                <a:spcPts val="600"/>
              </a:spcBef>
              <a:defRPr/>
            </a:pPr>
            <a:r>
              <a:rPr lang="ru-RU"/>
              <a:t>Здесь текст извлекается из поля </a:t>
            </a:r>
            <a:r>
              <a:rPr lang="ru-RU" b="1"/>
              <a:t>textarea</a:t>
            </a:r>
            <a:r>
              <a:rPr lang="ru-RU"/>
              <a:t> как значение свойства </a:t>
            </a:r>
            <a:r>
              <a:rPr lang="ru-RU" b="1"/>
              <a:t>value</a:t>
            </a:r>
            <a:r>
              <a:rPr lang="ru-RU"/>
              <a:t> для соответствующего объекта, а затем отображается на экране при помощи встроенной функции </a:t>
            </a:r>
            <a:r>
              <a:rPr lang="ru-RU" b="1"/>
              <a:t>alert</a:t>
            </a:r>
            <a:r>
              <a:rPr lang="ru-RU"/>
              <a:t>.</a:t>
            </a:r>
          </a:p>
          <a:p>
            <a:pPr>
              <a:spcBef>
                <a:spcPts val="600"/>
              </a:spcBef>
              <a:defRPr/>
            </a:pPr>
            <a:endParaRPr lang="ru-RU"/>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Box 1"/>
          <p:cNvSpPr txBox="1">
            <a:spLocks noChangeArrowheads="1"/>
          </p:cNvSpPr>
          <p:nvPr/>
        </p:nvSpPr>
        <p:spPr bwMode="auto">
          <a:xfrm>
            <a:off x="215900" y="368300"/>
            <a:ext cx="8388350" cy="657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ru-RU" altLang="ru-RU" sz="1800" b="1"/>
              <a:t>Однострочное поле </a:t>
            </a:r>
            <a:r>
              <a:rPr lang="en-US" altLang="ru-RU" sz="1800" b="1"/>
              <a:t>password</a:t>
            </a:r>
          </a:p>
          <a:p>
            <a:pPr>
              <a:spcBef>
                <a:spcPct val="0"/>
              </a:spcBef>
              <a:buFontTx/>
              <a:buNone/>
            </a:pPr>
            <a:r>
              <a:rPr lang="ru-RU" altLang="ru-RU" sz="1800"/>
              <a:t>Для ввода такой информации, как пароли, в формах размещают однострочные поля редактирования типа password:</a:t>
            </a:r>
            <a:endParaRPr lang="en-US" altLang="ru-RU" sz="1800"/>
          </a:p>
          <a:p>
            <a:pPr>
              <a:spcBef>
                <a:spcPct val="0"/>
              </a:spcBef>
              <a:buFontTx/>
              <a:buNone/>
            </a:pPr>
            <a:endParaRPr lang="ru-RU" altLang="ru-RU" sz="1800"/>
          </a:p>
          <a:p>
            <a:pPr>
              <a:spcBef>
                <a:spcPct val="0"/>
              </a:spcBef>
              <a:buFontTx/>
              <a:buNone/>
            </a:pPr>
            <a:r>
              <a:rPr lang="ru-RU" altLang="ru-RU" sz="1800">
                <a:latin typeface="Courier New" pitchFamily="49" charset="0"/>
                <a:cs typeface="Courier New" pitchFamily="49" charset="0"/>
              </a:rPr>
              <a:t>&lt;INPUT TYPE="password" </a:t>
            </a:r>
            <a:endParaRPr lang="en-US" altLang="ru-RU" sz="1800">
              <a:latin typeface="Courier New" pitchFamily="49" charset="0"/>
              <a:cs typeface="Courier New" pitchFamily="49" charset="0"/>
            </a:endParaRPr>
          </a:p>
          <a:p>
            <a:pPr>
              <a:spcBef>
                <a:spcPct val="0"/>
              </a:spcBef>
              <a:buFontTx/>
              <a:buNone/>
            </a:pPr>
            <a:r>
              <a:rPr lang="ru-RU" altLang="ru-RU" sz="1800">
                <a:latin typeface="Courier New" pitchFamily="49" charset="0"/>
                <a:cs typeface="Courier New" pitchFamily="49" charset="0"/>
              </a:rPr>
              <a:t>NAME="Имя_поля_text" </a:t>
            </a:r>
            <a:endParaRPr lang="en-US" altLang="ru-RU" sz="1800">
              <a:latin typeface="Courier New" pitchFamily="49" charset="0"/>
              <a:cs typeface="Courier New" pitchFamily="49" charset="0"/>
            </a:endParaRPr>
          </a:p>
          <a:p>
            <a:pPr>
              <a:spcBef>
                <a:spcPct val="0"/>
              </a:spcBef>
              <a:buFontTx/>
              <a:buNone/>
            </a:pPr>
            <a:r>
              <a:rPr lang="ru-RU" altLang="ru-RU" sz="1800">
                <a:latin typeface="Courier New" pitchFamily="49" charset="0"/>
                <a:cs typeface="Courier New" pitchFamily="49" charset="0"/>
              </a:rPr>
              <a:t>VALUE="Значение" </a:t>
            </a:r>
            <a:endParaRPr lang="en-US" altLang="ru-RU" sz="1800">
              <a:latin typeface="Courier New" pitchFamily="49" charset="0"/>
              <a:cs typeface="Courier New" pitchFamily="49" charset="0"/>
            </a:endParaRPr>
          </a:p>
          <a:p>
            <a:pPr>
              <a:spcBef>
                <a:spcPct val="0"/>
              </a:spcBef>
              <a:buFontTx/>
              <a:buNone/>
            </a:pPr>
            <a:r>
              <a:rPr lang="ru-RU" altLang="ru-RU" sz="1800">
                <a:latin typeface="Courier New" pitchFamily="49" charset="0"/>
                <a:cs typeface="Courier New" pitchFamily="49" charset="0"/>
              </a:rPr>
              <a:t>SIZE=Размер_поля&gt; </a:t>
            </a:r>
            <a:endParaRPr lang="en-US" altLang="ru-RU" sz="1800">
              <a:latin typeface="Courier New" pitchFamily="49" charset="0"/>
              <a:cs typeface="Courier New" pitchFamily="49" charset="0"/>
            </a:endParaRPr>
          </a:p>
          <a:p>
            <a:pPr>
              <a:spcBef>
                <a:spcPct val="0"/>
              </a:spcBef>
              <a:buFontTx/>
              <a:buNone/>
            </a:pPr>
            <a:endParaRPr lang="en-US" altLang="ru-RU" sz="1800"/>
          </a:p>
          <a:p>
            <a:pPr>
              <a:spcBef>
                <a:spcPts val="600"/>
              </a:spcBef>
              <a:buFontTx/>
              <a:buNone/>
            </a:pPr>
            <a:r>
              <a:rPr lang="ru-RU" altLang="ru-RU" sz="1800"/>
              <a:t>Для поля </a:t>
            </a:r>
            <a:r>
              <a:rPr lang="ru-RU" altLang="ru-RU" sz="1800" b="1"/>
              <a:t>password</a:t>
            </a:r>
            <a:r>
              <a:rPr lang="ru-RU" altLang="ru-RU" sz="1800"/>
              <a:t> можно указать параметры NAME, VALUE и SIZE. </a:t>
            </a:r>
            <a:r>
              <a:rPr lang="ru-RU" altLang="ru-RU" sz="1800" i="1"/>
              <a:t>Это поле не может иметь обработчики событий.</a:t>
            </a:r>
          </a:p>
          <a:p>
            <a:pPr>
              <a:spcBef>
                <a:spcPts val="600"/>
              </a:spcBef>
              <a:buFontTx/>
              <a:buNone/>
            </a:pPr>
            <a:r>
              <a:rPr lang="ru-RU" altLang="ru-RU" sz="1800"/>
              <a:t>Параметр NAME позволяет задать имя поля, которое необходимо для обращения к свойствам объекта </a:t>
            </a:r>
            <a:r>
              <a:rPr lang="ru-RU" altLang="ru-RU" sz="1800" b="1"/>
              <a:t>password</a:t>
            </a:r>
            <a:r>
              <a:rPr lang="ru-RU" altLang="ru-RU" sz="1800"/>
              <a:t>, соответствующего этому полю.</a:t>
            </a:r>
          </a:p>
          <a:p>
            <a:pPr>
              <a:spcBef>
                <a:spcPts val="600"/>
              </a:spcBef>
              <a:buFontTx/>
              <a:buNone/>
            </a:pPr>
            <a:r>
              <a:rPr lang="ru-RU" altLang="ru-RU" sz="1800"/>
              <a:t>С помощью параметра VALUE можно записать в поле произвольную текстовую строку.</a:t>
            </a:r>
          </a:p>
          <a:p>
            <a:pPr>
              <a:spcBef>
                <a:spcPts val="600"/>
              </a:spcBef>
              <a:buFontTx/>
              <a:buNone/>
            </a:pPr>
            <a:r>
              <a:rPr lang="ru-RU" altLang="ru-RU" sz="1800"/>
              <a:t>Параметр SIZE определяет размер (ширину) текстового поля в символах. Это размер видимой части поля. Он не ограничивает длину строки, которую можно ввести в данном поле.</a:t>
            </a:r>
          </a:p>
          <a:p>
            <a:pPr>
              <a:spcBef>
                <a:spcPts val="600"/>
              </a:spcBef>
              <a:buFontTx/>
              <a:buNone/>
            </a:pPr>
            <a:r>
              <a:rPr lang="ru-RU" altLang="ru-RU" sz="1800"/>
              <a:t>Поле </a:t>
            </a:r>
            <a:r>
              <a:rPr lang="ru-RU" altLang="ru-RU" sz="1800" b="1"/>
              <a:t>password</a:t>
            </a:r>
            <a:r>
              <a:rPr lang="ru-RU" altLang="ru-RU" sz="1800"/>
              <a:t> похоже на поле </a:t>
            </a:r>
            <a:r>
              <a:rPr lang="ru-RU" altLang="ru-RU" sz="1800" b="1"/>
              <a:t>text</a:t>
            </a:r>
            <a:r>
              <a:rPr lang="ru-RU" altLang="ru-RU" sz="1800"/>
              <a:t>, рассмотренное нами ранее. Главное отличие заключается в том, что символы введенного в этом поле текста заменяются на звездочки.</a:t>
            </a:r>
          </a:p>
          <a:p>
            <a:pPr eaLnBrk="1" hangingPunct="1">
              <a:spcBef>
                <a:spcPct val="0"/>
              </a:spcBef>
              <a:buFontTx/>
              <a:buNone/>
            </a:pPr>
            <a:endParaRPr lang="ru-RU" altLang="ru-RU" sz="18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30" y="10049"/>
            <a:ext cx="8856984" cy="4703852"/>
          </a:xfrm>
          <a:prstGeom prst="rect">
            <a:avLst/>
          </a:prstGeom>
          <a:noFill/>
        </p:spPr>
        <p:txBody>
          <a:bodyPr wrap="square" rtlCol="0">
            <a:spAutoFit/>
          </a:bodyPr>
          <a:lstStyle/>
          <a:p>
            <a:r>
              <a:rPr lang="ru-RU" b="1"/>
              <a:t>Объект </a:t>
            </a:r>
            <a:r>
              <a:rPr lang="en-US" b="1" smtClean="0"/>
              <a:t>password</a:t>
            </a:r>
            <a:r>
              <a:rPr lang="ru-RU" b="1" smtClean="0"/>
              <a:t>. </a:t>
            </a:r>
            <a:r>
              <a:rPr lang="ru-RU"/>
              <a:t>&lt;input type = “password”&gt;</a:t>
            </a:r>
            <a:endParaRPr lang="en-US" b="1" smtClean="0"/>
          </a:p>
          <a:p>
            <a:pPr>
              <a:lnSpc>
                <a:spcPts val="2600"/>
              </a:lnSpc>
            </a:pPr>
            <a:r>
              <a:rPr lang="ru-RU" smtClean="0"/>
              <a:t>Объект </a:t>
            </a:r>
            <a:r>
              <a:rPr lang="ru-RU"/>
              <a:t>пароля очень похож на текстовый объект, за исключением того, что </a:t>
            </a:r>
            <a:r>
              <a:rPr lang="ru-RU" i="1"/>
              <a:t>входные данные отображаются не в виде текста, а в виде звездочек или маркеров</a:t>
            </a:r>
            <a:r>
              <a:rPr lang="ru-RU"/>
              <a:t>, в зависимости от браузера</a:t>
            </a:r>
            <a:r>
              <a:rPr lang="ru-RU" smtClean="0"/>
              <a:t>.</a:t>
            </a:r>
            <a:endParaRPr lang="en-US" smtClean="0"/>
          </a:p>
          <a:p>
            <a:pPr>
              <a:lnSpc>
                <a:spcPts val="2600"/>
              </a:lnSpc>
            </a:pPr>
            <a:r>
              <a:rPr lang="ru-RU" smtClean="0"/>
              <a:t> </a:t>
            </a:r>
            <a:r>
              <a:rPr lang="ru-RU"/>
              <a:t>Идея состоит в том, чтобы не дать наблюдателю-наблюдателю увидеть, что вводится в поле, но вряд ли это безопасный или надежный тип пароля. Если вы посмотрите на источник HTML-документа, где бы ни был указан фактический пароль, он отображается в виде обычного текста для средства просмотра источника. </a:t>
            </a:r>
            <a:endParaRPr lang="en-US" smtClean="0"/>
          </a:p>
          <a:p>
            <a:pPr>
              <a:lnSpc>
                <a:spcPts val="2600"/>
              </a:lnSpc>
            </a:pPr>
            <a:r>
              <a:rPr lang="ru-RU" smtClean="0"/>
              <a:t>Чтобы </a:t>
            </a:r>
            <a:r>
              <a:rPr lang="ru-RU"/>
              <a:t>сослаться на текстовое поле из JavaScript, вы идете вниз по дереву документа, начиная с документа, формы, а затем текстового элемента. Например, чтобы получить значение в текстовом поле, вы должны </a:t>
            </a:r>
            <a:r>
              <a:rPr lang="ru-RU" smtClean="0"/>
              <a:t>использовать</a:t>
            </a:r>
            <a:endParaRPr lang="en-US" smtClean="0"/>
          </a:p>
          <a:p>
            <a:pPr algn="ctr">
              <a:lnSpc>
                <a:spcPts val="2600"/>
              </a:lnSpc>
            </a:pPr>
            <a:r>
              <a:rPr lang="ru-RU" smtClean="0"/>
              <a:t> </a:t>
            </a:r>
            <a:r>
              <a:rPr lang="ru-RU" sz="2000" b="1" smtClean="0">
                <a:latin typeface="Courier New" panose="02070309020205020404" pitchFamily="49" charset="0"/>
                <a:cs typeface="Courier New" panose="02070309020205020404" pitchFamily="49" charset="0"/>
              </a:rPr>
              <a:t>document.form1.passwd.value</a:t>
            </a:r>
            <a:r>
              <a:rPr lang="ru-RU" smtClean="0"/>
              <a:t> </a:t>
            </a:r>
            <a:endParaRPr lang="en-US" smtClean="0"/>
          </a:p>
          <a:p>
            <a:pPr>
              <a:lnSpc>
                <a:spcPts val="2600"/>
              </a:lnSpc>
            </a:pPr>
            <a:r>
              <a:rPr lang="ru-RU" smtClean="0"/>
              <a:t>где </a:t>
            </a:r>
            <a:r>
              <a:rPr lang="ru-RU"/>
              <a:t>form1 - это имя формы, а passwd - имя поля пароля. </a:t>
            </a:r>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908" t="33125" r="62969" b="30635"/>
          <a:stretch/>
        </p:blipFill>
        <p:spPr bwMode="auto">
          <a:xfrm>
            <a:off x="6946307" y="4005064"/>
            <a:ext cx="1447180" cy="2651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03591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323850" y="1052513"/>
          <a:ext cx="8496300" cy="1325640"/>
        </p:xfrm>
        <a:graphic>
          <a:graphicData uri="http://schemas.openxmlformats.org/drawingml/2006/table">
            <a:tbl>
              <a:tblPr/>
              <a:tblGrid>
                <a:gridCol w="2068563"/>
                <a:gridCol w="6427737"/>
              </a:tblGrid>
              <a:tr h="331391">
                <a:tc>
                  <a:txBody>
                    <a:bodyPr/>
                    <a:lstStyle/>
                    <a:p>
                      <a:r>
                        <a:rPr lang="ru-RU" sz="1800" b="1"/>
                        <a:t>Свойство</a:t>
                      </a:r>
                    </a:p>
                  </a:txBody>
                  <a:tcPr marL="28573" marR="28573" marT="28545" marB="28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b="1"/>
                        <a:t>Описание</a:t>
                      </a:r>
                    </a:p>
                  </a:txBody>
                  <a:tcPr marL="28573" marR="28573" marT="28545" marB="28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391">
                <a:tc>
                  <a:txBody>
                    <a:bodyPr/>
                    <a:lstStyle/>
                    <a:p>
                      <a:r>
                        <a:rPr lang="en-US" sz="1800"/>
                        <a:t>defaultValue</a:t>
                      </a:r>
                    </a:p>
                  </a:txBody>
                  <a:tcPr marL="28573" marR="28573" marT="28545" marB="28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a:t>Отражает состояние параметра </a:t>
                      </a:r>
                      <a:r>
                        <a:rPr lang="en-US" sz="1800"/>
                        <a:t>VALUE</a:t>
                      </a:r>
                    </a:p>
                  </a:txBody>
                  <a:tcPr marL="28573" marR="28573" marT="28545" marB="28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391">
                <a:tc>
                  <a:txBody>
                    <a:bodyPr/>
                    <a:lstStyle/>
                    <a:p>
                      <a:r>
                        <a:rPr lang="en-US" sz="1800"/>
                        <a:t>name</a:t>
                      </a:r>
                    </a:p>
                  </a:txBody>
                  <a:tcPr marL="28573" marR="28573" marT="28545" marB="28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a:t>Значение параметра </a:t>
                      </a:r>
                      <a:r>
                        <a:rPr lang="en-US" sz="1800"/>
                        <a:t>NAME</a:t>
                      </a:r>
                    </a:p>
                  </a:txBody>
                  <a:tcPr marL="28573" marR="28573" marT="28545" marB="28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391">
                <a:tc>
                  <a:txBody>
                    <a:bodyPr/>
                    <a:lstStyle/>
                    <a:p>
                      <a:r>
                        <a:rPr lang="en-US" sz="1800"/>
                        <a:t>value</a:t>
                      </a:r>
                    </a:p>
                  </a:txBody>
                  <a:tcPr marL="28573" marR="28573" marT="28545" marB="28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a:t>Текущее содержимое поля редактирования</a:t>
                      </a:r>
                    </a:p>
                  </a:txBody>
                  <a:tcPr marL="28573" marR="28573" marT="28545" marB="28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2659" name="Прямоугольник 3"/>
          <p:cNvSpPr>
            <a:spLocks noChangeArrowheads="1"/>
          </p:cNvSpPr>
          <p:nvPr/>
        </p:nvSpPr>
        <p:spPr bwMode="auto">
          <a:xfrm>
            <a:off x="12700" y="107950"/>
            <a:ext cx="9131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FontTx/>
              <a:buNone/>
            </a:pPr>
            <a:r>
              <a:rPr lang="ru-RU" altLang="ru-RU" sz="1800" b="1">
                <a:solidFill>
                  <a:srgbClr val="000000"/>
                </a:solidFill>
                <a:latin typeface="Times New Roman" pitchFamily="18" charset="0"/>
                <a:cs typeface="Times New Roman" pitchFamily="18" charset="0"/>
              </a:rPr>
              <a:t>Свойства объекта password</a:t>
            </a:r>
          </a:p>
          <a:p>
            <a:pPr>
              <a:spcBef>
                <a:spcPct val="0"/>
              </a:spcBef>
              <a:buFontTx/>
              <a:buNone/>
            </a:pPr>
            <a:r>
              <a:rPr lang="ru-RU" altLang="ru-RU" sz="1800">
                <a:solidFill>
                  <a:srgbClr val="000000"/>
                </a:solidFill>
                <a:latin typeface="Times New Roman" pitchFamily="18" charset="0"/>
                <a:cs typeface="Times New Roman" pitchFamily="18" charset="0"/>
              </a:rPr>
              <a:t>Сценариям JavaScript доступны три свойства поля редактирования password</a:t>
            </a:r>
            <a:endParaRPr lang="ru-RU" altLang="ru-RU" sz="1800">
              <a:solidFill>
                <a:srgbClr val="000000"/>
              </a:solidFill>
            </a:endParaRPr>
          </a:p>
        </p:txBody>
      </p:sp>
      <p:sp>
        <p:nvSpPr>
          <p:cNvPr id="112660" name="Прямоугольник 4"/>
          <p:cNvSpPr>
            <a:spLocks noChangeArrowheads="1"/>
          </p:cNvSpPr>
          <p:nvPr/>
        </p:nvSpPr>
        <p:spPr bwMode="auto">
          <a:xfrm>
            <a:off x="0" y="2762250"/>
            <a:ext cx="889317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FontTx/>
              <a:buNone/>
            </a:pPr>
            <a:r>
              <a:rPr lang="ru-RU" altLang="ru-RU" sz="1800">
                <a:solidFill>
                  <a:srgbClr val="000000"/>
                </a:solidFill>
                <a:latin typeface="Times New Roman" pitchFamily="18" charset="0"/>
                <a:cs typeface="Times New Roman" pitchFamily="18" charset="0"/>
              </a:rPr>
              <a:t>Так же, как и для поля text, сразу после отображения поля редактирования свойства </a:t>
            </a:r>
            <a:r>
              <a:rPr lang="ru-RU" altLang="ru-RU" sz="1800" b="1">
                <a:solidFill>
                  <a:srgbClr val="000000"/>
                </a:solidFill>
                <a:latin typeface="Times New Roman" pitchFamily="18" charset="0"/>
                <a:cs typeface="Times New Roman" pitchFamily="18" charset="0"/>
              </a:rPr>
              <a:t>defaultValue</a:t>
            </a:r>
            <a:r>
              <a:rPr lang="ru-RU" altLang="ru-RU" sz="1800">
                <a:solidFill>
                  <a:srgbClr val="000000"/>
                </a:solidFill>
                <a:latin typeface="Times New Roman" pitchFamily="18" charset="0"/>
                <a:cs typeface="Times New Roman" pitchFamily="18" charset="0"/>
              </a:rPr>
              <a:t> и </a:t>
            </a:r>
            <a:r>
              <a:rPr lang="ru-RU" altLang="ru-RU" sz="1800" b="1">
                <a:solidFill>
                  <a:srgbClr val="000000"/>
                </a:solidFill>
                <a:latin typeface="Times New Roman" pitchFamily="18" charset="0"/>
                <a:cs typeface="Times New Roman" pitchFamily="18" charset="0"/>
              </a:rPr>
              <a:t>value</a:t>
            </a:r>
            <a:r>
              <a:rPr lang="ru-RU" altLang="ru-RU" sz="1800">
                <a:solidFill>
                  <a:srgbClr val="000000"/>
                </a:solidFill>
                <a:latin typeface="Times New Roman" pitchFamily="18" charset="0"/>
                <a:cs typeface="Times New Roman" pitchFamily="18" charset="0"/>
              </a:rPr>
              <a:t> хранят одинаковые строки. Когда пользователь редактирует текст, все изменения отражаются в свойстве </a:t>
            </a:r>
            <a:r>
              <a:rPr lang="ru-RU" altLang="ru-RU" sz="1800" b="1">
                <a:solidFill>
                  <a:srgbClr val="000000"/>
                </a:solidFill>
                <a:latin typeface="Times New Roman" pitchFamily="18" charset="0"/>
                <a:cs typeface="Times New Roman" pitchFamily="18" charset="0"/>
              </a:rPr>
              <a:t>value</a:t>
            </a:r>
            <a:r>
              <a:rPr lang="ru-RU" altLang="ru-RU" sz="1800">
                <a:solidFill>
                  <a:srgbClr val="000000"/>
                </a:solidFill>
                <a:latin typeface="Times New Roman" pitchFamily="18" charset="0"/>
                <a:cs typeface="Times New Roman" pitchFamily="18" charset="0"/>
              </a:rPr>
              <a:t>.</a:t>
            </a:r>
            <a:endParaRPr lang="ru-RU" altLang="ru-RU" sz="1800">
              <a:solidFill>
                <a:srgbClr val="000000"/>
              </a:solidFill>
            </a:endParaRPr>
          </a:p>
          <a:p>
            <a:pPr>
              <a:spcBef>
                <a:spcPct val="0"/>
              </a:spcBef>
              <a:buFontTx/>
              <a:buNone/>
            </a:pPr>
            <a:r>
              <a:rPr lang="ru-RU" altLang="ru-RU" sz="1800">
                <a:solidFill>
                  <a:srgbClr val="000000"/>
                </a:solidFill>
                <a:latin typeface="Times New Roman" pitchFamily="18" charset="0"/>
                <a:cs typeface="Times New Roman" pitchFamily="18" charset="0"/>
              </a:rPr>
              <a:t>Изменяя содержимое свойства </a:t>
            </a:r>
            <a:r>
              <a:rPr lang="ru-RU" altLang="ru-RU" sz="1800" b="1">
                <a:solidFill>
                  <a:srgbClr val="000000"/>
                </a:solidFill>
                <a:latin typeface="Times New Roman" pitchFamily="18" charset="0"/>
                <a:cs typeface="Times New Roman" pitchFamily="18" charset="0"/>
              </a:rPr>
              <a:t>value</a:t>
            </a:r>
            <a:r>
              <a:rPr lang="ru-RU" altLang="ru-RU" sz="1800">
                <a:solidFill>
                  <a:srgbClr val="000000"/>
                </a:solidFill>
                <a:latin typeface="Times New Roman" pitchFamily="18" charset="0"/>
                <a:cs typeface="Times New Roman" pitchFamily="18" charset="0"/>
              </a:rPr>
              <a:t>, сценарий может изменить содержимое поля редактирования типа </a:t>
            </a:r>
            <a:r>
              <a:rPr lang="ru-RU" altLang="ru-RU" sz="1800" b="1">
                <a:solidFill>
                  <a:srgbClr val="000000"/>
                </a:solidFill>
                <a:latin typeface="Times New Roman" pitchFamily="18" charset="0"/>
                <a:cs typeface="Times New Roman" pitchFamily="18" charset="0"/>
              </a:rPr>
              <a:t>password</a:t>
            </a:r>
            <a:r>
              <a:rPr lang="ru-RU" altLang="ru-RU" sz="1800">
                <a:solidFill>
                  <a:srgbClr val="000000"/>
                </a:solidFill>
                <a:latin typeface="Times New Roman" pitchFamily="18" charset="0"/>
                <a:cs typeface="Times New Roman" pitchFamily="18" charset="0"/>
              </a:rPr>
              <a:t>.</a:t>
            </a:r>
          </a:p>
          <a:p>
            <a:pPr>
              <a:spcBef>
                <a:spcPct val="0"/>
              </a:spcBef>
              <a:buFontTx/>
              <a:buNone/>
            </a:pPr>
            <a:endParaRPr lang="ru-RU" altLang="ru-RU" sz="1800" b="1">
              <a:solidFill>
                <a:srgbClr val="000000"/>
              </a:solidFill>
              <a:latin typeface="Times New Roman" pitchFamily="18" charset="0"/>
              <a:cs typeface="Times New Roman" pitchFamily="18" charset="0"/>
            </a:endParaRPr>
          </a:p>
          <a:p>
            <a:pPr>
              <a:spcBef>
                <a:spcPct val="0"/>
              </a:spcBef>
              <a:buFontTx/>
              <a:buNone/>
            </a:pPr>
            <a:r>
              <a:rPr lang="ru-RU" altLang="ru-RU" sz="1800" b="1">
                <a:solidFill>
                  <a:srgbClr val="000000"/>
                </a:solidFill>
                <a:latin typeface="Times New Roman" pitchFamily="18" charset="0"/>
                <a:cs typeface="Times New Roman" pitchFamily="18" charset="0"/>
              </a:rPr>
              <a:t>Методы объекта password</a:t>
            </a:r>
          </a:p>
          <a:p>
            <a:pPr>
              <a:spcBef>
                <a:spcPct val="0"/>
              </a:spcBef>
              <a:buFontTx/>
              <a:buNone/>
            </a:pPr>
            <a:r>
              <a:rPr lang="ru-RU" altLang="ru-RU" sz="1800">
                <a:solidFill>
                  <a:srgbClr val="000000"/>
                </a:solidFill>
                <a:latin typeface="Times New Roman" pitchFamily="18" charset="0"/>
                <a:cs typeface="Times New Roman" pitchFamily="18" charset="0"/>
              </a:rPr>
              <a:t>Для объекта </a:t>
            </a:r>
            <a:r>
              <a:rPr lang="ru-RU" altLang="ru-RU" sz="1800" b="1">
                <a:solidFill>
                  <a:srgbClr val="000000"/>
                </a:solidFill>
                <a:latin typeface="Times New Roman" pitchFamily="18" charset="0"/>
                <a:cs typeface="Times New Roman" pitchFamily="18" charset="0"/>
              </a:rPr>
              <a:t>password</a:t>
            </a:r>
            <a:r>
              <a:rPr lang="ru-RU" altLang="ru-RU" sz="1800">
                <a:solidFill>
                  <a:srgbClr val="000000"/>
                </a:solidFill>
                <a:latin typeface="Times New Roman" pitchFamily="18" charset="0"/>
                <a:cs typeface="Times New Roman" pitchFamily="18" charset="0"/>
              </a:rPr>
              <a:t> определены методы </a:t>
            </a:r>
            <a:r>
              <a:rPr lang="ru-RU" altLang="ru-RU" sz="1800" b="1">
                <a:solidFill>
                  <a:srgbClr val="000000"/>
                </a:solidFill>
                <a:latin typeface="Times New Roman" pitchFamily="18" charset="0"/>
                <a:cs typeface="Times New Roman" pitchFamily="18" charset="0"/>
              </a:rPr>
              <a:t>focus</a:t>
            </a:r>
            <a:r>
              <a:rPr lang="ru-RU" altLang="ru-RU" sz="1800">
                <a:solidFill>
                  <a:srgbClr val="000000"/>
                </a:solidFill>
                <a:latin typeface="Times New Roman" pitchFamily="18" charset="0"/>
                <a:cs typeface="Times New Roman" pitchFamily="18" charset="0"/>
              </a:rPr>
              <a:t>, </a:t>
            </a:r>
            <a:r>
              <a:rPr lang="ru-RU" altLang="ru-RU" sz="1800" b="1">
                <a:solidFill>
                  <a:srgbClr val="000000"/>
                </a:solidFill>
                <a:latin typeface="Times New Roman" pitchFamily="18" charset="0"/>
                <a:cs typeface="Times New Roman" pitchFamily="18" charset="0"/>
              </a:rPr>
              <a:t>blur</a:t>
            </a:r>
            <a:r>
              <a:rPr lang="ru-RU" altLang="ru-RU" sz="1800">
                <a:solidFill>
                  <a:srgbClr val="000000"/>
                </a:solidFill>
                <a:latin typeface="Times New Roman" pitchFamily="18" charset="0"/>
                <a:cs typeface="Times New Roman" pitchFamily="18" charset="0"/>
              </a:rPr>
              <a:t> и </a:t>
            </a:r>
            <a:r>
              <a:rPr lang="ru-RU" altLang="ru-RU" sz="1800" b="1">
                <a:solidFill>
                  <a:srgbClr val="000000"/>
                </a:solidFill>
                <a:latin typeface="Times New Roman" pitchFamily="18" charset="0"/>
                <a:cs typeface="Times New Roman" pitchFamily="18" charset="0"/>
              </a:rPr>
              <a:t>select</a:t>
            </a:r>
            <a:r>
              <a:rPr lang="ru-RU" altLang="ru-RU" sz="1800">
                <a:solidFill>
                  <a:srgbClr val="000000"/>
                </a:solidFill>
                <a:latin typeface="Times New Roman" pitchFamily="18" charset="0"/>
                <a:cs typeface="Times New Roman" pitchFamily="18" charset="0"/>
              </a:rPr>
              <a:t>, не имеющие параметров.</a:t>
            </a:r>
            <a:endParaRPr lang="ru-RU" altLang="ru-RU" sz="1800">
              <a:solidFill>
                <a:srgbClr val="000000"/>
              </a:solidFill>
            </a:endParaRPr>
          </a:p>
          <a:p>
            <a:pPr>
              <a:spcBef>
                <a:spcPct val="0"/>
              </a:spcBef>
              <a:buFontTx/>
              <a:buNone/>
            </a:pPr>
            <a:r>
              <a:rPr lang="ru-RU" altLang="ru-RU" sz="1800">
                <a:solidFill>
                  <a:srgbClr val="000000"/>
                </a:solidFill>
                <a:latin typeface="Times New Roman" pitchFamily="18" charset="0"/>
                <a:cs typeface="Times New Roman" pitchFamily="18" charset="0"/>
              </a:rPr>
              <a:t>С помощью метода </a:t>
            </a:r>
            <a:r>
              <a:rPr lang="ru-RU" altLang="ru-RU" sz="1800" b="1">
                <a:solidFill>
                  <a:srgbClr val="000000"/>
                </a:solidFill>
                <a:latin typeface="Times New Roman" pitchFamily="18" charset="0"/>
                <a:cs typeface="Times New Roman" pitchFamily="18" charset="0"/>
              </a:rPr>
              <a:t>focus</a:t>
            </a:r>
            <a:r>
              <a:rPr lang="ru-RU" altLang="ru-RU" sz="1800">
                <a:solidFill>
                  <a:srgbClr val="000000"/>
                </a:solidFill>
                <a:latin typeface="Times New Roman" pitchFamily="18" charset="0"/>
                <a:cs typeface="Times New Roman" pitchFamily="18" charset="0"/>
              </a:rPr>
              <a:t> сценарий JavaScript может передать фокус полю редактирования, а с помощью метода </a:t>
            </a:r>
            <a:r>
              <a:rPr lang="ru-RU" altLang="ru-RU" sz="1800" b="1">
                <a:solidFill>
                  <a:srgbClr val="000000"/>
                </a:solidFill>
                <a:latin typeface="Times New Roman" pitchFamily="18" charset="0"/>
                <a:cs typeface="Times New Roman" pitchFamily="18" charset="0"/>
              </a:rPr>
              <a:t>blur</a:t>
            </a:r>
            <a:r>
              <a:rPr lang="ru-RU" altLang="ru-RU" sz="1800">
                <a:solidFill>
                  <a:srgbClr val="000000"/>
                </a:solidFill>
                <a:latin typeface="Times New Roman" pitchFamily="18" charset="0"/>
                <a:cs typeface="Times New Roman" pitchFamily="18" charset="0"/>
              </a:rPr>
              <a:t> - отобрать фокус у этого поля. Вызов метода </a:t>
            </a:r>
            <a:r>
              <a:rPr lang="ru-RU" altLang="ru-RU" sz="1800" b="1">
                <a:solidFill>
                  <a:srgbClr val="000000"/>
                </a:solidFill>
                <a:latin typeface="Times New Roman" pitchFamily="18" charset="0"/>
                <a:cs typeface="Times New Roman" pitchFamily="18" charset="0"/>
              </a:rPr>
              <a:t>select</a:t>
            </a:r>
            <a:r>
              <a:rPr lang="ru-RU" altLang="ru-RU" sz="1800">
                <a:solidFill>
                  <a:srgbClr val="000000"/>
                </a:solidFill>
                <a:latin typeface="Times New Roman" pitchFamily="18" charset="0"/>
                <a:cs typeface="Times New Roman" pitchFamily="18" charset="0"/>
              </a:rPr>
              <a:t> приводит к выделению содержимого поля редактирования</a:t>
            </a:r>
            <a:endParaRPr lang="ru-RU" altLang="ru-RU" sz="18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Прямоугольник 1"/>
          <p:cNvSpPr>
            <a:spLocks noChangeArrowheads="1"/>
          </p:cNvSpPr>
          <p:nvPr/>
        </p:nvSpPr>
        <p:spPr bwMode="auto">
          <a:xfrm>
            <a:off x="0" y="7938"/>
            <a:ext cx="54356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ru-RU" altLang="ru-RU" sz="1800" b="1"/>
              <a:t>Ввод идентификатора и пароля</a:t>
            </a:r>
          </a:p>
          <a:p>
            <a:pPr eaLnBrk="1" hangingPunct="1">
              <a:spcBef>
                <a:spcPct val="0"/>
              </a:spcBef>
              <a:buFontTx/>
              <a:buNone/>
            </a:pPr>
            <a:r>
              <a:rPr lang="ru-RU" altLang="ru-RU" sz="1800"/>
              <a:t>В качестве практического примера применения сценария JavaScript для обработки информации из полей </a:t>
            </a:r>
            <a:r>
              <a:rPr lang="ru-RU" altLang="ru-RU" sz="1800" b="1"/>
              <a:t>text</a:t>
            </a:r>
            <a:r>
              <a:rPr lang="ru-RU" altLang="ru-RU" sz="1800"/>
              <a:t> и </a:t>
            </a:r>
            <a:r>
              <a:rPr lang="ru-RU" altLang="ru-RU" sz="1800" b="1"/>
              <a:t>password</a:t>
            </a:r>
            <a:r>
              <a:rPr lang="ru-RU" altLang="ru-RU" sz="1800"/>
              <a:t> приведем документ HTML, предназначенный для регистрации пользователей.</a:t>
            </a:r>
          </a:p>
          <a:p>
            <a:pPr eaLnBrk="1" hangingPunct="1">
              <a:spcBef>
                <a:spcPct val="0"/>
              </a:spcBef>
              <a:buFontTx/>
              <a:buNone/>
            </a:pPr>
            <a:r>
              <a:rPr lang="ru-RU" altLang="ru-RU" sz="1800"/>
              <a:t>В форме регистрации новый пользователь должен ввести свой идентификатор, а также задать пароль </a:t>
            </a:r>
          </a:p>
        </p:txBody>
      </p:sp>
      <p:pic>
        <p:nvPicPr>
          <p:cNvPr id="113667" name="Picture 2" descr="http://olddos.narod.ru/doc/comp/bsp/v34/imag3026.jpg"/>
          <p:cNvPicPr>
            <a:picLocks noChangeAspect="1" noChangeArrowheads="1"/>
          </p:cNvPicPr>
          <p:nvPr/>
        </p:nvPicPr>
        <p:blipFill>
          <a:blip r:embed="rId2">
            <a:extLst>
              <a:ext uri="{28A0092B-C50C-407E-A947-70E740481C1C}">
                <a14:useLocalDpi xmlns:a14="http://schemas.microsoft.com/office/drawing/2010/main" val="0"/>
              </a:ext>
            </a:extLst>
          </a:blip>
          <a:srcRect t="25880"/>
          <a:stretch>
            <a:fillRect/>
          </a:stretch>
        </p:blipFill>
        <p:spPr bwMode="auto">
          <a:xfrm>
            <a:off x="5435600" y="23813"/>
            <a:ext cx="32004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8" name="Прямоугольник 2"/>
          <p:cNvSpPr>
            <a:spLocks noChangeArrowheads="1"/>
          </p:cNvSpPr>
          <p:nvPr/>
        </p:nvSpPr>
        <p:spPr bwMode="auto">
          <a:xfrm>
            <a:off x="-9525" y="2600325"/>
            <a:ext cx="544512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ru-RU" altLang="ru-RU" sz="1600"/>
              <a:t>В процессе ввода пароля легко допустить ошибку, поэтому обычно в системах регистрации требуется вводить новый пароль два раза. Если оба раза был введен одинаковый пароль, то он становится активным для данного пользователя.</a:t>
            </a:r>
          </a:p>
          <a:p>
            <a:pPr eaLnBrk="1" hangingPunct="1">
              <a:spcBef>
                <a:spcPct val="0"/>
              </a:spcBef>
              <a:buFontTx/>
              <a:buNone/>
            </a:pPr>
            <a:r>
              <a:rPr lang="ru-RU" altLang="ru-RU" sz="1600"/>
              <a:t>Наш сценарий, обрабатывающий данные из формы, решает две задачи.</a:t>
            </a:r>
          </a:p>
          <a:p>
            <a:pPr eaLnBrk="1" hangingPunct="1">
              <a:spcBef>
                <a:spcPct val="0"/>
              </a:spcBef>
              <a:buFontTx/>
              <a:buNone/>
            </a:pPr>
            <a:r>
              <a:rPr lang="ru-RU" altLang="ru-RU" sz="1600" i="1"/>
              <a:t>Во-первых</a:t>
            </a:r>
            <a:r>
              <a:rPr lang="ru-RU" altLang="ru-RU" sz="1600"/>
              <a:t>, он преобразует символы идентификатора пользователя в прописные. </a:t>
            </a:r>
          </a:p>
          <a:p>
            <a:pPr eaLnBrk="1" hangingPunct="1">
              <a:spcBef>
                <a:spcPct val="0"/>
              </a:spcBef>
              <a:buFontTx/>
              <a:buNone/>
            </a:pPr>
            <a:r>
              <a:rPr lang="ru-RU" altLang="ru-RU" sz="1600" i="1"/>
              <a:t>Во-вторых</a:t>
            </a:r>
            <a:r>
              <a:rPr lang="ru-RU" altLang="ru-RU" sz="1600"/>
              <a:t>, сценарий проверяет идентичность паролей, введенных в полях “Пароль” и “Проверка пароля”.</a:t>
            </a:r>
          </a:p>
          <a:p>
            <a:pPr eaLnBrk="1" hangingPunct="1">
              <a:spcBef>
                <a:spcPct val="0"/>
              </a:spcBef>
              <a:buFontTx/>
              <a:buNone/>
            </a:pPr>
            <a:r>
              <a:rPr lang="ru-RU" altLang="ru-RU" sz="1600"/>
              <a:t>Если введенные пароли идентичны, то после нажатия на кнопку </a:t>
            </a:r>
            <a:r>
              <a:rPr lang="ru-RU" altLang="ru-RU" sz="1600" b="1"/>
              <a:t>Complete</a:t>
            </a:r>
            <a:r>
              <a:rPr lang="ru-RU" altLang="ru-RU" sz="1600"/>
              <a:t> пользователь увидит на экране диалоговую панель с введенным идентификатором и паролем</a:t>
            </a:r>
          </a:p>
        </p:txBody>
      </p:sp>
      <p:pic>
        <p:nvPicPr>
          <p:cNvPr id="113669" name="Picture 4" descr="http://olddos.narod.ru/doc/comp/bsp/v34/imag302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2708275"/>
            <a:ext cx="20478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0" name="Прямоугольник 3"/>
          <p:cNvSpPr>
            <a:spLocks noChangeArrowheads="1"/>
          </p:cNvSpPr>
          <p:nvPr/>
        </p:nvSpPr>
        <p:spPr bwMode="auto">
          <a:xfrm>
            <a:off x="5454650" y="5934075"/>
            <a:ext cx="3697288"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ru-RU" altLang="ru-RU" sz="1600"/>
              <a:t>Если пароли не совпадают, сценарий предлагает пользователю повторить ввод паролей</a:t>
            </a:r>
          </a:p>
        </p:txBody>
      </p:sp>
      <p:pic>
        <p:nvPicPr>
          <p:cNvPr id="113671" name="Picture 6" descr="http://olddos.narod.ru/doc/comp/bsp/v34/imag302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0438" y="4603750"/>
            <a:ext cx="199072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l="5891" t="21690" r="57626" b="40874"/>
          <a:stretch>
            <a:fillRect/>
          </a:stretch>
        </p:blipFill>
        <p:spPr bwMode="auto">
          <a:xfrm>
            <a:off x="3959225" y="3644900"/>
            <a:ext cx="5180013" cy="316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l="5457" t="33640" r="54134" b="14339"/>
          <a:stretch>
            <a:fillRect/>
          </a:stretch>
        </p:blipFill>
        <p:spPr bwMode="auto">
          <a:xfrm>
            <a:off x="0" y="-26988"/>
            <a:ext cx="5073650" cy="3671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
          <p:cNvSpPr>
            <a:spLocks noChangeArrowheads="1"/>
          </p:cNvSpPr>
          <p:nvPr/>
        </p:nvSpPr>
        <p:spPr bwMode="auto">
          <a:xfrm>
            <a:off x="0" y="90488"/>
            <a:ext cx="9036050" cy="671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ts val="600"/>
              </a:spcBef>
              <a:buFontTx/>
              <a:buNone/>
            </a:pPr>
            <a:r>
              <a:rPr lang="ru-RU" altLang="ru-RU" sz="1600">
                <a:solidFill>
                  <a:srgbClr val="000000"/>
                </a:solidFill>
                <a:latin typeface="Times New Roman" pitchFamily="18" charset="0"/>
                <a:cs typeface="Times New Roman" pitchFamily="18" charset="0"/>
              </a:rPr>
              <a:t>Преобразование символов идентификатора пользователя выполняет обработчик события </a:t>
            </a:r>
            <a:r>
              <a:rPr lang="ru-RU" altLang="ru-RU" sz="1600" b="1">
                <a:solidFill>
                  <a:srgbClr val="000000"/>
                </a:solidFill>
                <a:latin typeface="Times New Roman" pitchFamily="18" charset="0"/>
                <a:cs typeface="Times New Roman" pitchFamily="18" charset="0"/>
              </a:rPr>
              <a:t>onChange</a:t>
            </a:r>
            <a:r>
              <a:rPr lang="ru-RU" altLang="ru-RU" sz="1600">
                <a:solidFill>
                  <a:srgbClr val="000000"/>
                </a:solidFill>
                <a:latin typeface="Times New Roman" pitchFamily="18" charset="0"/>
                <a:cs typeface="Times New Roman" pitchFamily="18" charset="0"/>
              </a:rPr>
              <a:t>, определенный для поля </a:t>
            </a:r>
            <a:r>
              <a:rPr lang="ru-RU" altLang="ru-RU" sz="1600" b="1">
                <a:solidFill>
                  <a:srgbClr val="000000"/>
                </a:solidFill>
                <a:latin typeface="Times New Roman" pitchFamily="18" charset="0"/>
                <a:cs typeface="Times New Roman" pitchFamily="18" charset="0"/>
              </a:rPr>
              <a:t>id</a:t>
            </a:r>
            <a:r>
              <a:rPr lang="ru-RU" altLang="ru-RU" sz="1600">
                <a:solidFill>
                  <a:srgbClr val="000000"/>
                </a:solidFill>
                <a:latin typeface="Times New Roman" pitchFamily="18" charset="0"/>
                <a:cs typeface="Times New Roman" pitchFamily="18" charset="0"/>
              </a:rPr>
              <a:t> типа text:</a:t>
            </a:r>
            <a:endParaRPr lang="ru-RU" altLang="ru-RU" sz="1600">
              <a:solidFill>
                <a:srgbClr val="000080"/>
              </a:solidFill>
              <a:latin typeface="Arial Unicode MS" pitchFamily="34" charset="-128"/>
            </a:endParaRPr>
          </a:p>
          <a:p>
            <a:pPr>
              <a:spcBef>
                <a:spcPts val="600"/>
              </a:spcBef>
              <a:buFontTx/>
              <a:buNone/>
            </a:pPr>
            <a:r>
              <a:rPr lang="ru-RU" altLang="ru-RU" sz="1600">
                <a:solidFill>
                  <a:srgbClr val="000080"/>
                </a:solidFill>
                <a:latin typeface="Arial Unicode MS" pitchFamily="34" charset="-128"/>
              </a:rPr>
              <a:t>&lt;INPUT TYPE="text" NAME="id" onChange="this.value=this.value.toUpperCase()" SIZE="20"&gt; </a:t>
            </a:r>
            <a:endParaRPr lang="ru-RU" altLang="ru-RU" sz="1600"/>
          </a:p>
          <a:p>
            <a:pPr>
              <a:spcBef>
                <a:spcPts val="600"/>
              </a:spcBef>
              <a:buFontTx/>
              <a:buNone/>
            </a:pPr>
            <a:r>
              <a:rPr lang="ru-RU" altLang="ru-RU" sz="1600">
                <a:solidFill>
                  <a:srgbClr val="000000"/>
                </a:solidFill>
                <a:latin typeface="Times New Roman" pitchFamily="18" charset="0"/>
                <a:cs typeface="Times New Roman" pitchFamily="18" charset="0"/>
              </a:rPr>
              <a:t>Это преобразование выполняет функция </a:t>
            </a:r>
            <a:r>
              <a:rPr lang="ru-RU" altLang="ru-RU" sz="1600" b="1">
                <a:solidFill>
                  <a:srgbClr val="000000"/>
                </a:solidFill>
                <a:latin typeface="Times New Roman" pitchFamily="18" charset="0"/>
                <a:cs typeface="Times New Roman" pitchFamily="18" charset="0"/>
              </a:rPr>
              <a:t>toUpperCase</a:t>
            </a:r>
            <a:r>
              <a:rPr lang="ru-RU" altLang="ru-RU" sz="1600">
                <a:solidFill>
                  <a:srgbClr val="000000"/>
                </a:solidFill>
                <a:latin typeface="Times New Roman" pitchFamily="18" charset="0"/>
                <a:cs typeface="Times New Roman" pitchFamily="18" charset="0"/>
              </a:rPr>
              <a:t>.</a:t>
            </a:r>
            <a:endParaRPr lang="ru-RU" altLang="ru-RU" sz="1600"/>
          </a:p>
          <a:p>
            <a:pPr>
              <a:spcBef>
                <a:spcPts val="600"/>
              </a:spcBef>
              <a:buFontTx/>
              <a:buNone/>
            </a:pPr>
            <a:r>
              <a:rPr lang="ru-RU" altLang="ru-RU" sz="1600">
                <a:solidFill>
                  <a:srgbClr val="000000"/>
                </a:solidFill>
                <a:latin typeface="Times New Roman" pitchFamily="18" charset="0"/>
                <a:cs typeface="Times New Roman" pitchFamily="18" charset="0"/>
              </a:rPr>
              <a:t>Что же касается проверки пароля, то этим занимается функция </a:t>
            </a:r>
            <a:r>
              <a:rPr lang="ru-RU" altLang="ru-RU" sz="1600" b="1">
                <a:solidFill>
                  <a:srgbClr val="000000"/>
                </a:solidFill>
                <a:latin typeface="Times New Roman" pitchFamily="18" charset="0"/>
                <a:cs typeface="Times New Roman" pitchFamily="18" charset="0"/>
              </a:rPr>
              <a:t>Complete</a:t>
            </a:r>
            <a:r>
              <a:rPr lang="ru-RU" altLang="ru-RU" sz="1600">
                <a:solidFill>
                  <a:srgbClr val="000000"/>
                </a:solidFill>
                <a:latin typeface="Times New Roman" pitchFamily="18" charset="0"/>
                <a:cs typeface="Times New Roman" pitchFamily="18" charset="0"/>
              </a:rPr>
              <a:t>, определенная в качестве обработчика события </a:t>
            </a:r>
            <a:r>
              <a:rPr lang="ru-RU" altLang="ru-RU" sz="1600" b="1">
                <a:solidFill>
                  <a:srgbClr val="000000"/>
                </a:solidFill>
                <a:latin typeface="Times New Roman" pitchFamily="18" charset="0"/>
                <a:cs typeface="Times New Roman" pitchFamily="18" charset="0"/>
              </a:rPr>
              <a:t>onClick</a:t>
            </a:r>
            <a:r>
              <a:rPr lang="ru-RU" altLang="ru-RU" sz="1600">
                <a:solidFill>
                  <a:srgbClr val="000000"/>
                </a:solidFill>
                <a:latin typeface="Times New Roman" pitchFamily="18" charset="0"/>
                <a:cs typeface="Times New Roman" pitchFamily="18" charset="0"/>
              </a:rPr>
              <a:t> для одноименной кнопки, предназначенной для посылки заполненной формы.</a:t>
            </a:r>
            <a:endParaRPr lang="ru-RU" altLang="ru-RU" sz="1600"/>
          </a:p>
          <a:p>
            <a:pPr>
              <a:spcBef>
                <a:spcPts val="600"/>
              </a:spcBef>
              <a:buFontTx/>
              <a:buNone/>
            </a:pPr>
            <a:r>
              <a:rPr lang="ru-RU" altLang="ru-RU" sz="1600">
                <a:solidFill>
                  <a:srgbClr val="000000"/>
                </a:solidFill>
                <a:latin typeface="Times New Roman" pitchFamily="18" charset="0"/>
                <a:cs typeface="Times New Roman" pitchFamily="18" charset="0"/>
              </a:rPr>
              <a:t>Вот исходный текст этой функции:</a:t>
            </a:r>
            <a:endParaRPr lang="ru-RU" altLang="ru-RU" sz="1600">
              <a:solidFill>
                <a:srgbClr val="000080"/>
              </a:solidFill>
              <a:latin typeface="Arial Unicode MS" pitchFamily="34" charset="-128"/>
            </a:endParaRPr>
          </a:p>
          <a:p>
            <a:pPr>
              <a:spcBef>
                <a:spcPct val="0"/>
              </a:spcBef>
              <a:buFontTx/>
              <a:buNone/>
            </a:pPr>
            <a:r>
              <a:rPr lang="ru-RU" altLang="ru-RU" sz="1600">
                <a:solidFill>
                  <a:srgbClr val="000080"/>
                </a:solidFill>
                <a:latin typeface="Arial Unicode MS" pitchFamily="34" charset="-128"/>
              </a:rPr>
              <a:t>function Complete() { </a:t>
            </a:r>
          </a:p>
          <a:p>
            <a:pPr>
              <a:spcBef>
                <a:spcPct val="0"/>
              </a:spcBef>
              <a:buFontTx/>
              <a:buNone/>
            </a:pPr>
            <a:r>
              <a:rPr lang="ru-RU" altLang="ru-RU" sz="1600">
                <a:solidFill>
                  <a:srgbClr val="000080"/>
                </a:solidFill>
                <a:latin typeface="Arial Unicode MS" pitchFamily="34" charset="-128"/>
              </a:rPr>
              <a:t>	</a:t>
            </a:r>
            <a:r>
              <a:rPr lang="en-US" altLang="ru-RU" sz="1600">
                <a:solidFill>
                  <a:srgbClr val="000080"/>
                </a:solidFill>
                <a:latin typeface="Arial Unicode MS" pitchFamily="34" charset="-128"/>
              </a:rPr>
              <a:t>I</a:t>
            </a:r>
            <a:r>
              <a:rPr lang="ru-RU" altLang="ru-RU" sz="1600">
                <a:solidFill>
                  <a:srgbClr val="000080"/>
                </a:solidFill>
                <a:latin typeface="Arial Unicode MS" pitchFamily="34" charset="-128"/>
              </a:rPr>
              <a:t>f (Sel.pwd.value != Sel.pwd1.value) </a:t>
            </a:r>
          </a:p>
          <a:p>
            <a:pPr>
              <a:spcBef>
                <a:spcPct val="0"/>
              </a:spcBef>
              <a:buFontTx/>
              <a:buNone/>
            </a:pPr>
            <a:r>
              <a:rPr lang="ru-RU" altLang="ru-RU" sz="1600">
                <a:solidFill>
                  <a:srgbClr val="000080"/>
                </a:solidFill>
                <a:latin typeface="Arial Unicode MS" pitchFamily="34" charset="-128"/>
              </a:rPr>
              <a:t>	alert("Ошибка при вводе пароля\nПопробуйте еще раз"); </a:t>
            </a:r>
          </a:p>
          <a:p>
            <a:pPr>
              <a:spcBef>
                <a:spcPct val="0"/>
              </a:spcBef>
              <a:buFontTx/>
              <a:buNone/>
            </a:pPr>
            <a:r>
              <a:rPr lang="ru-RU" altLang="ru-RU" sz="1600">
                <a:solidFill>
                  <a:srgbClr val="000080"/>
                </a:solidFill>
                <a:latin typeface="Arial Unicode MS" pitchFamily="34" charset="-128"/>
              </a:rPr>
              <a:t>	else { </a:t>
            </a:r>
          </a:p>
          <a:p>
            <a:pPr>
              <a:spcBef>
                <a:spcPct val="0"/>
              </a:spcBef>
              <a:buFontTx/>
              <a:buNone/>
            </a:pPr>
            <a:r>
              <a:rPr lang="ru-RU" altLang="ru-RU" sz="1600">
                <a:solidFill>
                  <a:srgbClr val="000080"/>
                </a:solidFill>
                <a:latin typeface="Arial Unicode MS" pitchFamily="34" charset="-128"/>
              </a:rPr>
              <a:t>	var szId=""; </a:t>
            </a:r>
          </a:p>
          <a:p>
            <a:pPr>
              <a:spcBef>
                <a:spcPct val="0"/>
              </a:spcBef>
              <a:buFontTx/>
              <a:buNone/>
            </a:pPr>
            <a:r>
              <a:rPr lang="ru-RU" altLang="ru-RU" sz="1600">
                <a:solidFill>
                  <a:srgbClr val="000080"/>
                </a:solidFill>
                <a:latin typeface="Arial Unicode MS" pitchFamily="34" charset="-128"/>
              </a:rPr>
              <a:t>	var szPwd=""; </a:t>
            </a:r>
          </a:p>
          <a:p>
            <a:pPr>
              <a:spcBef>
                <a:spcPct val="0"/>
              </a:spcBef>
              <a:buFontTx/>
              <a:buNone/>
            </a:pPr>
            <a:r>
              <a:rPr lang="ru-RU" altLang="ru-RU" sz="1600">
                <a:solidFill>
                  <a:srgbClr val="000080"/>
                </a:solidFill>
                <a:latin typeface="Arial Unicode MS" pitchFamily="34" charset="-128"/>
              </a:rPr>
              <a:t>	szId = Sel.id.value; </a:t>
            </a:r>
          </a:p>
          <a:p>
            <a:pPr>
              <a:spcBef>
                <a:spcPct val="0"/>
              </a:spcBef>
              <a:buFontTx/>
              <a:buNone/>
            </a:pPr>
            <a:r>
              <a:rPr lang="ru-RU" altLang="ru-RU" sz="1600">
                <a:solidFill>
                  <a:srgbClr val="000080"/>
                </a:solidFill>
                <a:latin typeface="Arial Unicode MS" pitchFamily="34" charset="-128"/>
              </a:rPr>
              <a:t>	szPwd = Sel.pwd.value; </a:t>
            </a:r>
          </a:p>
          <a:p>
            <a:pPr>
              <a:spcBef>
                <a:spcPct val="0"/>
              </a:spcBef>
              <a:buFontTx/>
              <a:buNone/>
            </a:pPr>
            <a:r>
              <a:rPr lang="ru-RU" altLang="ru-RU" sz="1600">
                <a:solidFill>
                  <a:srgbClr val="000080"/>
                </a:solidFill>
                <a:latin typeface="Arial Unicode MS" pitchFamily="34" charset="-128"/>
              </a:rPr>
              <a:t>	alert("Регистрация выполнена:\n" + </a:t>
            </a:r>
          </a:p>
          <a:p>
            <a:pPr>
              <a:spcBef>
                <a:spcPct val="0"/>
              </a:spcBef>
              <a:buFontTx/>
              <a:buNone/>
            </a:pPr>
            <a:r>
              <a:rPr lang="ru-RU" altLang="ru-RU" sz="1600">
                <a:solidFill>
                  <a:srgbClr val="000080"/>
                </a:solidFill>
                <a:latin typeface="Arial Unicode MS" pitchFamily="34" charset="-128"/>
              </a:rPr>
              <a:t>	"ID=" + szId + "\nPassword=" + szPwd); </a:t>
            </a:r>
          </a:p>
          <a:p>
            <a:pPr>
              <a:spcBef>
                <a:spcPct val="0"/>
              </a:spcBef>
              <a:buFontTx/>
              <a:buNone/>
            </a:pPr>
            <a:r>
              <a:rPr lang="ru-RU" altLang="ru-RU" sz="1600">
                <a:solidFill>
                  <a:srgbClr val="000080"/>
                </a:solidFill>
                <a:latin typeface="Arial Unicode MS" pitchFamily="34" charset="-128"/>
              </a:rPr>
              <a:t>}</a:t>
            </a:r>
          </a:p>
          <a:p>
            <a:pPr>
              <a:spcBef>
                <a:spcPct val="0"/>
              </a:spcBef>
              <a:buFontTx/>
              <a:buNone/>
            </a:pPr>
            <a:r>
              <a:rPr lang="ru-RU" altLang="ru-RU" sz="1600">
                <a:solidFill>
                  <a:srgbClr val="000080"/>
                </a:solidFill>
                <a:latin typeface="Arial Unicode MS" pitchFamily="34" charset="-128"/>
              </a:rPr>
              <a:t> } </a:t>
            </a:r>
            <a:endParaRPr lang="ru-RU" altLang="ru-RU" sz="1600"/>
          </a:p>
          <a:p>
            <a:pPr>
              <a:spcBef>
                <a:spcPts val="600"/>
              </a:spcBef>
              <a:buFontTx/>
              <a:buNone/>
            </a:pPr>
            <a:r>
              <a:rPr lang="ru-RU" altLang="ru-RU" sz="1600">
                <a:solidFill>
                  <a:srgbClr val="000000"/>
                </a:solidFill>
                <a:latin typeface="Times New Roman" pitchFamily="18" charset="0"/>
                <a:cs typeface="Times New Roman" pitchFamily="18" charset="0"/>
              </a:rPr>
              <a:t>Если пользователь ввел разные пароли, значения свойств </a:t>
            </a:r>
            <a:r>
              <a:rPr lang="ru-RU" altLang="ru-RU" sz="1600" b="1">
                <a:solidFill>
                  <a:srgbClr val="000000"/>
                </a:solidFill>
                <a:latin typeface="Times New Roman" pitchFamily="18" charset="0"/>
                <a:cs typeface="Times New Roman" pitchFamily="18" charset="0"/>
              </a:rPr>
              <a:t>Sel.pwd.value</a:t>
            </a:r>
            <a:r>
              <a:rPr lang="ru-RU" altLang="ru-RU" sz="1600">
                <a:solidFill>
                  <a:srgbClr val="000000"/>
                </a:solidFill>
                <a:latin typeface="Times New Roman" pitchFamily="18" charset="0"/>
                <a:cs typeface="Times New Roman" pitchFamily="18" charset="0"/>
              </a:rPr>
              <a:t> и </a:t>
            </a:r>
            <a:r>
              <a:rPr lang="ru-RU" altLang="ru-RU" sz="1600" b="1">
                <a:solidFill>
                  <a:srgbClr val="000000"/>
                </a:solidFill>
                <a:latin typeface="Times New Roman" pitchFamily="18" charset="0"/>
                <a:cs typeface="Times New Roman" pitchFamily="18" charset="0"/>
              </a:rPr>
              <a:t>Sel.pwd1.value</a:t>
            </a:r>
            <a:r>
              <a:rPr lang="ru-RU" altLang="ru-RU" sz="1600">
                <a:solidFill>
                  <a:srgbClr val="000000"/>
                </a:solidFill>
                <a:latin typeface="Times New Roman" pitchFamily="18" charset="0"/>
                <a:cs typeface="Times New Roman" pitchFamily="18" charset="0"/>
              </a:rPr>
              <a:t> не совпадают. В этом случае функция </a:t>
            </a:r>
            <a:r>
              <a:rPr lang="ru-RU" altLang="ru-RU" sz="1600" b="1">
                <a:solidFill>
                  <a:srgbClr val="000000"/>
                </a:solidFill>
                <a:latin typeface="Times New Roman" pitchFamily="18" charset="0"/>
                <a:cs typeface="Times New Roman" pitchFamily="18" charset="0"/>
              </a:rPr>
              <a:t>Complete</a:t>
            </a:r>
            <a:r>
              <a:rPr lang="ru-RU" altLang="ru-RU" sz="1600">
                <a:solidFill>
                  <a:srgbClr val="000000"/>
                </a:solidFill>
                <a:latin typeface="Times New Roman" pitchFamily="18" charset="0"/>
                <a:cs typeface="Times New Roman" pitchFamily="18" charset="0"/>
              </a:rPr>
              <a:t> отображает диалоговую панель с сообщением об ошибке.</a:t>
            </a:r>
            <a:endParaRPr lang="ru-RU" altLang="ru-RU" sz="1600"/>
          </a:p>
          <a:p>
            <a:pPr>
              <a:spcBef>
                <a:spcPts val="600"/>
              </a:spcBef>
              <a:buFontTx/>
              <a:buNone/>
            </a:pPr>
            <a:r>
              <a:rPr lang="ru-RU" altLang="ru-RU" sz="1600">
                <a:solidFill>
                  <a:srgbClr val="000000"/>
                </a:solidFill>
                <a:latin typeface="Times New Roman" pitchFamily="18" charset="0"/>
                <a:cs typeface="Times New Roman" pitchFamily="18" charset="0"/>
              </a:rPr>
              <a:t>При совпадении паролей функция </a:t>
            </a:r>
            <a:r>
              <a:rPr lang="ru-RU" altLang="ru-RU" sz="1600" b="1">
                <a:solidFill>
                  <a:srgbClr val="000000"/>
                </a:solidFill>
                <a:latin typeface="Times New Roman" pitchFamily="18" charset="0"/>
                <a:cs typeface="Times New Roman" pitchFamily="18" charset="0"/>
              </a:rPr>
              <a:t>Complete</a:t>
            </a:r>
            <a:r>
              <a:rPr lang="ru-RU" altLang="ru-RU" sz="1600">
                <a:solidFill>
                  <a:srgbClr val="000000"/>
                </a:solidFill>
                <a:latin typeface="Times New Roman" pitchFamily="18" charset="0"/>
                <a:cs typeface="Times New Roman" pitchFamily="18" charset="0"/>
              </a:rPr>
              <a:t> извлекает значения идентификатора пользователя </a:t>
            </a:r>
            <a:r>
              <a:rPr lang="ru-RU" altLang="ru-RU" sz="1600" b="1">
                <a:solidFill>
                  <a:srgbClr val="000000"/>
                </a:solidFill>
                <a:latin typeface="Times New Roman" pitchFamily="18" charset="0"/>
                <a:cs typeface="Times New Roman" pitchFamily="18" charset="0"/>
              </a:rPr>
              <a:t>Sel.id.value</a:t>
            </a:r>
            <a:r>
              <a:rPr lang="ru-RU" altLang="ru-RU" sz="1600">
                <a:solidFill>
                  <a:srgbClr val="000000"/>
                </a:solidFill>
                <a:latin typeface="Times New Roman" pitchFamily="18" charset="0"/>
                <a:cs typeface="Times New Roman" pitchFamily="18" charset="0"/>
              </a:rPr>
              <a:t> и его пароля </a:t>
            </a:r>
            <a:r>
              <a:rPr lang="ru-RU" altLang="ru-RU" sz="1600" b="1">
                <a:solidFill>
                  <a:srgbClr val="000000"/>
                </a:solidFill>
                <a:latin typeface="Times New Roman" pitchFamily="18" charset="0"/>
                <a:cs typeface="Times New Roman" pitchFamily="18" charset="0"/>
              </a:rPr>
              <a:t>Sel.pwd.value</a:t>
            </a:r>
            <a:r>
              <a:rPr lang="ru-RU" altLang="ru-RU" sz="1600">
                <a:solidFill>
                  <a:srgbClr val="000000"/>
                </a:solidFill>
                <a:latin typeface="Times New Roman" pitchFamily="18" charset="0"/>
                <a:cs typeface="Times New Roman" pitchFamily="18" charset="0"/>
              </a:rPr>
              <a:t>, а затем отображает их на экране.</a:t>
            </a:r>
            <a:endParaRPr lang="ru-RU" altLang="ru-RU" sz="1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44823" y="1448780"/>
            <a:ext cx="3310421" cy="3970318"/>
          </a:xfrm>
          <a:prstGeom prst="rect">
            <a:avLst/>
          </a:prstGeom>
          <a:noFill/>
        </p:spPr>
        <p:txBody>
          <a:bodyPr wrap="square" rtlCol="0">
            <a:spAutoFit/>
          </a:bodyPr>
          <a:lstStyle/>
          <a:p>
            <a:r>
              <a:rPr lang="ru-RU" smtClean="0"/>
              <a:t>Эти </a:t>
            </a:r>
            <a:r>
              <a:rPr lang="ru-RU"/>
              <a:t>методы эмулируют обработчики событий с одинаковыми именами</a:t>
            </a:r>
            <a:r>
              <a:rPr lang="ru-RU" smtClean="0"/>
              <a:t>:</a:t>
            </a:r>
            <a:endParaRPr lang="en-US" smtClean="0"/>
          </a:p>
          <a:p>
            <a:pPr marL="285750" indent="-285750">
              <a:buFont typeface="Arial" panose="020B0604020202020204" pitchFamily="34" charset="0"/>
              <a:buChar char="•"/>
            </a:pPr>
            <a:r>
              <a:rPr lang="ru-RU" smtClean="0"/>
              <a:t> </a:t>
            </a:r>
            <a:r>
              <a:rPr lang="ru-RU" b="1"/>
              <a:t>метод submit () </a:t>
            </a:r>
            <a:r>
              <a:rPr lang="ru-RU"/>
              <a:t>отправляет форму так же, как если бы пользователь нажал кнопку отправки, </a:t>
            </a:r>
            <a:endParaRPr lang="en-US" smtClean="0"/>
          </a:p>
          <a:p>
            <a:pPr marL="285750" indent="-285750">
              <a:buFont typeface="Arial" panose="020B0604020202020204" pitchFamily="34" charset="0"/>
              <a:buChar char="•"/>
            </a:pPr>
            <a:r>
              <a:rPr lang="ru-RU" smtClean="0"/>
              <a:t> </a:t>
            </a:r>
            <a:r>
              <a:rPr lang="ru-RU" b="1"/>
              <a:t>метод reset ()</a:t>
            </a:r>
            <a:r>
              <a:rPr lang="ru-RU"/>
              <a:t> сбрасывает элементы формы до значений по умолчанию, как если бы пользователь щелкнул кнопка сброса. </a:t>
            </a:r>
            <a:endParaRPr lang="en-US" smtClean="0"/>
          </a:p>
          <a:p>
            <a:r>
              <a:rPr lang="ru-RU" smtClean="0"/>
              <a:t>.</a:t>
            </a:r>
            <a:endParaRPr lang="en-US"/>
          </a:p>
        </p:txBody>
      </p:sp>
      <p:sp>
        <p:nvSpPr>
          <p:cNvPr id="3" name="TextBox 2"/>
          <p:cNvSpPr txBox="1"/>
          <p:nvPr/>
        </p:nvSpPr>
        <p:spPr>
          <a:xfrm>
            <a:off x="1043608" y="152636"/>
            <a:ext cx="4716524" cy="369332"/>
          </a:xfrm>
          <a:prstGeom prst="rect">
            <a:avLst/>
          </a:prstGeom>
          <a:noFill/>
        </p:spPr>
        <p:txBody>
          <a:bodyPr wrap="square" rtlCol="0">
            <a:spAutoFit/>
          </a:bodyPr>
          <a:lstStyle/>
          <a:p>
            <a:r>
              <a:rPr lang="ru-RU" b="1"/>
              <a:t>Методы submit () и reset </a:t>
            </a:r>
            <a:r>
              <a:rPr lang="ru-RU" b="1" smtClean="0"/>
              <a:t>()</a:t>
            </a:r>
            <a:endParaRPr lang="en-US" b="1"/>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9701" r="55945" b="12138"/>
          <a:stretch/>
        </p:blipFill>
        <p:spPr bwMode="auto">
          <a:xfrm>
            <a:off x="28092" y="764703"/>
            <a:ext cx="5732040" cy="5717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8928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0133" y="26"/>
            <a:ext cx="3483804" cy="7017306"/>
          </a:xfrm>
          <a:prstGeom prst="rect">
            <a:avLst/>
          </a:prstGeom>
          <a:noFill/>
        </p:spPr>
        <p:txBody>
          <a:bodyPr wrap="square" rtlCol="0">
            <a:spAutoFit/>
          </a:bodyPr>
          <a:lstStyle/>
          <a:p>
            <a:r>
              <a:rPr lang="en-US" smtClean="0"/>
              <a:t>1. </a:t>
            </a:r>
            <a:r>
              <a:rPr lang="ru-RU" smtClean="0"/>
              <a:t>Форма </a:t>
            </a:r>
            <a:r>
              <a:rPr lang="ru-RU"/>
              <a:t>под названием </a:t>
            </a:r>
            <a:r>
              <a:rPr lang="ru-RU" b="1" smtClean="0"/>
              <a:t>myForm</a:t>
            </a:r>
            <a:r>
              <a:rPr lang="ru-RU" smtClean="0"/>
              <a:t>. </a:t>
            </a:r>
            <a:r>
              <a:rPr lang="ru-RU"/>
              <a:t>Когда форма отправляется, она отправляется на адрес, назначенный атрибуту </a:t>
            </a:r>
            <a:r>
              <a:rPr lang="en-US" b="1" smtClean="0"/>
              <a:t>action</a:t>
            </a:r>
            <a:r>
              <a:rPr lang="ru-RU" smtClean="0"/>
              <a:t>, </a:t>
            </a:r>
            <a:r>
              <a:rPr lang="ru-RU"/>
              <a:t>а метод - как отправляется форма - является методом </a:t>
            </a:r>
            <a:r>
              <a:rPr lang="ru-RU" b="1"/>
              <a:t>post</a:t>
            </a:r>
            <a:r>
              <a:rPr lang="ru-RU"/>
              <a:t>. </a:t>
            </a:r>
            <a:endParaRPr lang="en-US" smtClean="0"/>
          </a:p>
          <a:p>
            <a:r>
              <a:rPr lang="ru-RU" smtClean="0"/>
              <a:t>2 Когда </a:t>
            </a:r>
            <a:r>
              <a:rPr lang="ru-RU"/>
              <a:t>пользователь щелкает ссылку, вызывается событие </a:t>
            </a:r>
            <a:r>
              <a:rPr lang="ru-RU" b="1"/>
              <a:t>onClick</a:t>
            </a:r>
            <a:r>
              <a:rPr lang="ru-RU"/>
              <a:t>, и вызывается метод JavaScript </a:t>
            </a:r>
            <a:r>
              <a:rPr lang="ru-RU" b="1"/>
              <a:t>submit ()</a:t>
            </a:r>
            <a:r>
              <a:rPr lang="ru-RU"/>
              <a:t> </a:t>
            </a:r>
            <a:r>
              <a:rPr lang="ru-RU" smtClean="0"/>
              <a:t>. Данные </a:t>
            </a:r>
            <a:r>
              <a:rPr lang="ru-RU"/>
              <a:t>формы будут отправлены на URL-адрес, назначенный атрибуту </a:t>
            </a:r>
            <a:r>
              <a:rPr lang="en-US" b="1" smtClean="0"/>
              <a:t>action</a:t>
            </a:r>
            <a:r>
              <a:rPr lang="en-US" smtClean="0"/>
              <a:t> </a:t>
            </a:r>
            <a:r>
              <a:rPr lang="ru-RU" smtClean="0"/>
              <a:t>формы</a:t>
            </a:r>
            <a:r>
              <a:rPr lang="ru-RU"/>
              <a:t>. URL - это CGI-программа, расположенная на локальном сервере. </a:t>
            </a:r>
            <a:endParaRPr lang="en-US" smtClean="0"/>
          </a:p>
          <a:p>
            <a:r>
              <a:rPr lang="en-US"/>
              <a:t>3</a:t>
            </a:r>
            <a:r>
              <a:rPr lang="ru-RU" smtClean="0"/>
              <a:t> </a:t>
            </a:r>
            <a:r>
              <a:rPr lang="ru-RU"/>
              <a:t>Когда пользователь щелкает ссылку, вызывается событие </a:t>
            </a:r>
            <a:r>
              <a:rPr lang="ru-RU" b="1"/>
              <a:t>onClic</a:t>
            </a:r>
            <a:r>
              <a:rPr lang="ru-RU"/>
              <a:t>k, и вызывается метод JavaScript </a:t>
            </a:r>
            <a:r>
              <a:rPr lang="ru-RU" b="1"/>
              <a:t>reset (). </a:t>
            </a:r>
            <a:r>
              <a:rPr lang="ru-RU"/>
              <a:t>Все поля ввода будут очищены и установлены их значения по умолчанию.</a:t>
            </a:r>
            <a:r>
              <a:rPr lang="ru-RU" smtClean="0"/>
              <a:t>.</a:t>
            </a:r>
            <a:endParaRPr lang="en-US"/>
          </a:p>
        </p:txBody>
      </p:sp>
      <p:sp>
        <p:nvSpPr>
          <p:cNvPr id="3" name="TextBox 2"/>
          <p:cNvSpPr txBox="1"/>
          <p:nvPr/>
        </p:nvSpPr>
        <p:spPr>
          <a:xfrm>
            <a:off x="1043608" y="8620"/>
            <a:ext cx="4716524" cy="369332"/>
          </a:xfrm>
          <a:prstGeom prst="rect">
            <a:avLst/>
          </a:prstGeom>
          <a:noFill/>
        </p:spPr>
        <p:txBody>
          <a:bodyPr wrap="square" rtlCol="0">
            <a:spAutoFit/>
          </a:bodyPr>
          <a:lstStyle/>
          <a:p>
            <a:r>
              <a:rPr lang="ru-RU" b="1"/>
              <a:t>Методы submit () и reset </a:t>
            </a:r>
            <a:r>
              <a:rPr lang="ru-RU" b="1" smtClean="0"/>
              <a:t>()</a:t>
            </a:r>
            <a:endParaRPr lang="en-US" b="1"/>
          </a:p>
        </p:txBody>
      </p:sp>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9701" r="55945" b="12138"/>
          <a:stretch/>
        </p:blipFill>
        <p:spPr bwMode="auto">
          <a:xfrm>
            <a:off x="106727" y="296652"/>
            <a:ext cx="5732040" cy="5717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 y="6129300"/>
            <a:ext cx="5760132" cy="646331"/>
          </a:xfrm>
          <a:prstGeom prst="rect">
            <a:avLst/>
          </a:prstGeom>
          <a:noFill/>
        </p:spPr>
        <p:txBody>
          <a:bodyPr wrap="square" rtlCol="0">
            <a:spAutoFit/>
          </a:bodyPr>
          <a:lstStyle/>
          <a:p>
            <a:r>
              <a:rPr lang="en-US" i="1"/>
              <a:t>&lt;a href="#" onClick</a:t>
            </a:r>
            <a:r>
              <a:rPr lang="en-US" i="1" smtClean="0"/>
              <a:t>="myForm.submit</a:t>
            </a:r>
            <a:r>
              <a:rPr lang="en-US" i="1"/>
              <a:t>();" /&gt; Click here to submit this form&lt;/a&gt; </a:t>
            </a:r>
          </a:p>
        </p:txBody>
      </p:sp>
    </p:spTree>
    <p:extLst>
      <p:ext uri="{BB962C8B-B14F-4D97-AF65-F5344CB8AC3E}">
        <p14:creationId xmlns:p14="http://schemas.microsoft.com/office/powerpoint/2010/main" val="1297122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Заголовок 1"/>
          <p:cNvSpPr>
            <a:spLocks noGrp="1"/>
          </p:cNvSpPr>
          <p:nvPr>
            <p:ph type="title"/>
          </p:nvPr>
        </p:nvSpPr>
        <p:spPr>
          <a:xfrm>
            <a:off x="431800" y="260350"/>
            <a:ext cx="8229600" cy="431800"/>
          </a:xfrm>
        </p:spPr>
        <p:txBody>
          <a:bodyPr/>
          <a:lstStyle/>
          <a:p>
            <a:r>
              <a:rPr lang="ru-RU" altLang="ru-RU" sz="2800" b="1" smtClean="0"/>
              <a:t>Элементы формы - это тоже объекты</a:t>
            </a:r>
            <a:endParaRPr lang="ru-RU" altLang="ru-RU" sz="2800" smtClean="0"/>
          </a:p>
        </p:txBody>
      </p:sp>
      <p:sp>
        <p:nvSpPr>
          <p:cNvPr id="74755" name="Объект 2"/>
          <p:cNvSpPr>
            <a:spLocks noGrp="1"/>
          </p:cNvSpPr>
          <p:nvPr>
            <p:ph idx="1"/>
          </p:nvPr>
        </p:nvSpPr>
        <p:spPr>
          <a:xfrm>
            <a:off x="0" y="692150"/>
            <a:ext cx="9144000" cy="6300788"/>
          </a:xfrm>
        </p:spPr>
        <p:txBody>
          <a:bodyPr/>
          <a:lstStyle/>
          <a:p>
            <a:pPr>
              <a:spcBef>
                <a:spcPts val="600"/>
              </a:spcBef>
            </a:pPr>
            <a:r>
              <a:rPr lang="ru-RU" altLang="ru-RU" sz="1800" smtClean="0"/>
              <a:t>В объектных моделях документа всех браузеров представлено три типа элементов HTML, используемых в дескрипторах формы &lt;FORM&gt;, которые управляются в сценарии с помощью объектов. </a:t>
            </a:r>
          </a:p>
          <a:p>
            <a:pPr>
              <a:spcBef>
                <a:spcPts val="600"/>
              </a:spcBef>
              <a:buFontTx/>
              <a:buAutoNum type="arabicPeriod"/>
            </a:pPr>
            <a:r>
              <a:rPr lang="ru-RU" altLang="ru-RU" sz="1800" smtClean="0"/>
              <a:t>Большинство объектов обязаны своим существованием дескрипторам &lt;INPUT&gt; исходного кода страницы. Единственное значение, присвоенное атрибуту TYPE дескриптора &lt;INPUT&gt; определяет, является ли элемент </a:t>
            </a:r>
            <a:r>
              <a:rPr lang="ru-RU" altLang="ru-RU" sz="1800" i="1" smtClean="0"/>
              <a:t>текстовым полем, полем введения пароля, скрытым полем, кнопкой, флажком </a:t>
            </a:r>
            <a:r>
              <a:rPr lang="ru-RU" altLang="ru-RU" sz="1800" smtClean="0"/>
              <a:t>или</a:t>
            </a:r>
            <a:r>
              <a:rPr lang="ru-RU" altLang="ru-RU" sz="1800" i="1" smtClean="0"/>
              <a:t> переключателем</a:t>
            </a:r>
            <a:r>
              <a:rPr lang="ru-RU" altLang="ru-RU" sz="1800" smtClean="0"/>
              <a:t>. </a:t>
            </a:r>
          </a:p>
          <a:p>
            <a:pPr>
              <a:spcBef>
                <a:spcPts val="600"/>
              </a:spcBef>
              <a:buFontTx/>
              <a:buAutoNum type="arabicPeriod"/>
            </a:pPr>
            <a:r>
              <a:rPr lang="ru-RU" altLang="ru-RU" sz="1800" smtClean="0"/>
              <a:t>К другим элементам управления формы относятся &lt;TEXTAREA&gt; и &lt;SELECT&gt;, но они имеют собственные дескрипторы, задающие их в коде.</a:t>
            </a:r>
          </a:p>
          <a:p>
            <a:pPr>
              <a:spcBef>
                <a:spcPts val="600"/>
              </a:spcBef>
              <a:buFontTx/>
              <a:buAutoNum type="arabicPeriod"/>
            </a:pPr>
            <a:r>
              <a:rPr lang="ru-RU" altLang="ru-RU" sz="1800" smtClean="0"/>
              <a:t>В то время как элементы управления имеют несколько </a:t>
            </a:r>
            <a:r>
              <a:rPr lang="ru-RU" altLang="ru-RU" sz="1800" b="1" smtClean="0"/>
              <a:t>свойств</a:t>
            </a:r>
            <a:r>
              <a:rPr lang="ru-RU" altLang="ru-RU" sz="1800" smtClean="0"/>
              <a:t> общего характера (стандартные свойства), некоторые из </a:t>
            </a:r>
            <a:r>
              <a:rPr lang="ru-RU" altLang="ru-RU" sz="1800" i="1" smtClean="0"/>
              <a:t>свойств вводятся для определения специфических характеристик объектов элементов</a:t>
            </a:r>
            <a:r>
              <a:rPr lang="ru-RU" altLang="ru-RU" sz="1800" smtClean="0"/>
              <a:t>. Например, только объект SELECT имеет свойство, указывающее, какой элемент в списке выбран в текущий момент. Флажки и переключатели имеют свойство, которое определяет, включена или выключена соответствующая опция. Точно так же, все текстовые поля используют одинаковые методы для чтения и изменения их содержимого.</a:t>
            </a:r>
          </a:p>
          <a:p>
            <a:pPr>
              <a:spcBef>
                <a:spcPts val="600"/>
              </a:spcBef>
            </a:pPr>
            <a:endParaRPr lang="ru-RU" altLang="ru-RU" sz="18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Заголовок 1"/>
          <p:cNvSpPr>
            <a:spLocks noGrp="1"/>
          </p:cNvSpPr>
          <p:nvPr>
            <p:ph type="title"/>
          </p:nvPr>
        </p:nvSpPr>
        <p:spPr>
          <a:xfrm>
            <a:off x="457200" y="7938"/>
            <a:ext cx="8229600" cy="671512"/>
          </a:xfrm>
        </p:spPr>
        <p:txBody>
          <a:bodyPr/>
          <a:lstStyle/>
          <a:p>
            <a:r>
              <a:rPr lang="ru-RU" altLang="ru-RU" sz="3200" b="1" smtClean="0"/>
              <a:t>Объекты, входящие в состав форм</a:t>
            </a:r>
            <a:endParaRPr lang="ru-RU" altLang="ru-RU" sz="3200" smtClean="0"/>
          </a:p>
        </p:txBody>
      </p:sp>
      <p:sp>
        <p:nvSpPr>
          <p:cNvPr id="75779" name="Объект 2"/>
          <p:cNvSpPr>
            <a:spLocks noGrp="1"/>
          </p:cNvSpPr>
          <p:nvPr>
            <p:ph idx="1"/>
          </p:nvPr>
        </p:nvSpPr>
        <p:spPr>
          <a:xfrm>
            <a:off x="457200" y="692150"/>
            <a:ext cx="8686800" cy="5905500"/>
          </a:xfrm>
        </p:spPr>
        <p:txBody>
          <a:bodyPr/>
          <a:lstStyle/>
          <a:p>
            <a:pPr marL="0" indent="0">
              <a:buFontTx/>
              <a:buNone/>
            </a:pPr>
            <a:r>
              <a:rPr lang="ru-RU" altLang="ru-RU" sz="2000" smtClean="0"/>
              <a:t>Далее будут рассмотрены свойства и методы перечисленных в предыдущем разделе объектов.</a:t>
            </a:r>
          </a:p>
          <a:p>
            <a:pPr marL="0" indent="0" algn="ctr">
              <a:buFontTx/>
              <a:buNone/>
            </a:pPr>
            <a:r>
              <a:rPr lang="ru-RU" altLang="ru-RU" sz="2000" b="1" smtClean="0"/>
              <a:t>Кнопка button</a:t>
            </a:r>
          </a:p>
          <a:p>
            <a:pPr marL="0" indent="0">
              <a:spcBef>
                <a:spcPts val="600"/>
              </a:spcBef>
              <a:buFontTx/>
              <a:buNone/>
            </a:pPr>
            <a:r>
              <a:rPr lang="ru-RU" altLang="ru-RU" sz="2000" smtClean="0"/>
              <a:t>В общем виде кнопка класса </a:t>
            </a:r>
            <a:r>
              <a:rPr lang="ru-RU" altLang="ru-RU" sz="2000" b="1" smtClean="0"/>
              <a:t>button</a:t>
            </a:r>
            <a:r>
              <a:rPr lang="ru-RU" altLang="ru-RU" sz="2000" smtClean="0"/>
              <a:t> определяется в форме с помощью оператора &lt;INPUT&gt; следующим образом:</a:t>
            </a:r>
          </a:p>
          <a:p>
            <a:pPr marL="0" indent="0">
              <a:spcBef>
                <a:spcPts val="600"/>
              </a:spcBef>
              <a:buFontTx/>
              <a:buNone/>
            </a:pPr>
            <a:r>
              <a:rPr lang="ru-RU" altLang="ru-RU" sz="2000" smtClean="0">
                <a:latin typeface="Courier New" pitchFamily="49" charset="0"/>
                <a:cs typeface="Courier New" pitchFamily="49" charset="0"/>
              </a:rPr>
              <a:t>&lt;INPUT TYPE="button" NAME="Имя_кнопки" VALUE="Надпись_на_кнопке" onClick="Обработчик_события"&gt; </a:t>
            </a:r>
          </a:p>
          <a:p>
            <a:pPr marL="0" indent="0">
              <a:spcBef>
                <a:spcPts val="600"/>
              </a:spcBef>
              <a:buFontTx/>
              <a:buNone/>
            </a:pPr>
            <a:r>
              <a:rPr lang="ru-RU" altLang="ru-RU" sz="2000" smtClean="0"/>
              <a:t>Параметр TYPE оператора &lt;INPUT&gt; должен иметь значение </a:t>
            </a:r>
            <a:r>
              <a:rPr lang="ru-RU" altLang="ru-RU" sz="2000" b="1" smtClean="0"/>
              <a:t>button</a:t>
            </a:r>
            <a:r>
              <a:rPr lang="ru-RU" altLang="ru-RU" sz="2000" smtClean="0"/>
              <a:t>, как это показано в примере.</a:t>
            </a:r>
          </a:p>
          <a:p>
            <a:pPr marL="0" indent="0">
              <a:spcBef>
                <a:spcPts val="600"/>
              </a:spcBef>
              <a:buFontTx/>
              <a:buNone/>
            </a:pPr>
            <a:r>
              <a:rPr lang="ru-RU" altLang="ru-RU" sz="2000" smtClean="0"/>
              <a:t>С помощью параметра NAME задается имя объекта, соответствующего кнопке (а не надпись на кнопке). </a:t>
            </a:r>
          </a:p>
          <a:p>
            <a:pPr marL="0" indent="0">
              <a:spcBef>
                <a:spcPts val="600"/>
              </a:spcBef>
              <a:buFontTx/>
              <a:buNone/>
            </a:pPr>
            <a:r>
              <a:rPr lang="ru-RU" altLang="ru-RU" sz="2000" smtClean="0"/>
              <a:t>Надпись на кнопке указывается с помощью параметра VALUE.</a:t>
            </a:r>
          </a:p>
          <a:p>
            <a:pPr marL="0" indent="0">
              <a:spcBef>
                <a:spcPts val="600"/>
              </a:spcBef>
              <a:buFontTx/>
              <a:buNone/>
            </a:pPr>
            <a:r>
              <a:rPr lang="ru-RU" altLang="ru-RU" sz="2000" smtClean="0"/>
              <a:t>Определив обработчик события, вы можете задать сценарий JavaScript, который получит управление после того как пользователь нажмет на кнопку.</a:t>
            </a:r>
          </a:p>
          <a:p>
            <a:pPr marL="0" indent="0">
              <a:buFontTx/>
              <a:buNone/>
            </a:pPr>
            <a:endParaRPr lang="ru-RU" altLang="ru-RU"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970C0F3A94FC44BE2BF45ADF8ED719" ma:contentTypeVersion="13" ma:contentTypeDescription="Create a new document." ma:contentTypeScope="" ma:versionID="bf383eca18ca596308262e1ccce621f9">
  <xsd:schema xmlns:xsd="http://www.w3.org/2001/XMLSchema" xmlns:xs="http://www.w3.org/2001/XMLSchema" xmlns:p="http://schemas.microsoft.com/office/2006/metadata/properties" xmlns:ns2="eeb11b2e-8bfb-4e4a-a2e5-5df3787c7de2" xmlns:ns3="04ebbaf3-e793-4444-b782-392855475ee0" targetNamespace="http://schemas.microsoft.com/office/2006/metadata/properties" ma:root="true" ma:fieldsID="9e0f6a020a6b5a96543293ae680f72d6" ns2:_="" ns3:_="">
    <xsd:import namespace="eeb11b2e-8bfb-4e4a-a2e5-5df3787c7de2"/>
    <xsd:import namespace="04ebbaf3-e793-4444-b782-392855475ee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b11b2e-8bfb-4e4a-a2e5-5df3787c7d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b201aa81-cdab-48a9-a97d-51e43b1a053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bbaf3-e793-4444-b782-392855475e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a84b5a6c-3515-436b-a5aa-2baa4bac24c4}" ma:internalName="TaxCatchAll" ma:showField="CatchAllData" ma:web="04ebbaf3-e793-4444-b782-392855475e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87C43F-EF7C-4BF5-B067-6AFC4DB78E26}"/>
</file>

<file path=customXml/itemProps2.xml><?xml version="1.0" encoding="utf-8"?>
<ds:datastoreItem xmlns:ds="http://schemas.openxmlformats.org/officeDocument/2006/customXml" ds:itemID="{C21B7997-DE4D-407F-B78D-40943547C46E}"/>
</file>

<file path=docProps/app.xml><?xml version="1.0" encoding="utf-8"?>
<Properties xmlns="http://schemas.openxmlformats.org/officeDocument/2006/extended-properties" xmlns:vt="http://schemas.openxmlformats.org/officeDocument/2006/docPropsVTypes">
  <TotalTime>12449</TotalTime>
  <Words>5418</Words>
  <Application>Microsoft Office PowerPoint</Application>
  <PresentationFormat>On-screen Show (4:3)</PresentationFormat>
  <Paragraphs>709</Paragraphs>
  <Slides>58</Slides>
  <Notes>4</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Default Design</vt:lpstr>
      <vt:lpstr> Работа с формами</vt:lpstr>
      <vt:lpstr>PowerPoint Presentation</vt:lpstr>
      <vt:lpstr>PowerPoint Presentation</vt:lpstr>
      <vt:lpstr>PowerPoint Presentation</vt:lpstr>
      <vt:lpstr>PowerPoint Presentation</vt:lpstr>
      <vt:lpstr>PowerPoint Presentation</vt:lpstr>
      <vt:lpstr>PowerPoint Presentation</vt:lpstr>
      <vt:lpstr>Элементы формы - это тоже объекты</vt:lpstr>
      <vt:lpstr>Объекты, входящие в состав форм</vt:lpstr>
      <vt:lpstr>PowerPoint Presentation</vt:lpstr>
      <vt:lpstr>PowerPoint Presentation</vt:lpstr>
      <vt:lpstr>PowerPoint Presentation</vt:lpstr>
      <vt:lpstr>Переключатель checkbox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Переключатель radio</vt:lpstr>
      <vt:lpstr>PowerPoint Presentation</vt:lpstr>
      <vt:lpstr>PowerPoint Presentation</vt:lpstr>
      <vt:lpstr>PowerPoint Presentation</vt:lpstr>
      <vt:lpstr>PowerPoint Presentation</vt:lpstr>
      <vt:lpstr>Объект элемента SELECT (списки)</vt:lpstr>
      <vt:lpstr>Объект элемента SELECT (списки)</vt:lpstr>
      <vt:lpstr>PowerPoint Presentation</vt:lpstr>
      <vt:lpstr>PowerPoint Presentation</vt:lpstr>
      <vt:lpstr>PowerPoint Presentation</vt:lpstr>
      <vt:lpstr>PowerPoint Presentation</vt:lpstr>
      <vt:lpstr>PowerPoint Presentation</vt:lpstr>
      <vt:lpstr>PowerPoint Presentation</vt:lpstr>
      <vt:lpstr>Передача функциям данных форм и элементов</vt:lpstr>
      <vt:lpstr>PowerPoint Presentation</vt:lpstr>
      <vt:lpstr>Однострочное поле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ISIC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это язык сценариев, позволяющих сделать html-страницу интерактивной, т.е. "умеющей общаться" с пользователем.</dc:title>
  <dc:creator>HP1</dc:creator>
  <cp:lastModifiedBy>Windows User</cp:lastModifiedBy>
  <cp:revision>305</cp:revision>
  <dcterms:created xsi:type="dcterms:W3CDTF">2009-11-22T13:55:05Z</dcterms:created>
  <dcterms:modified xsi:type="dcterms:W3CDTF">2019-04-24T14:17:08Z</dcterms:modified>
</cp:coreProperties>
</file>