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86" r:id="rId7"/>
    <p:sldId id="260" r:id="rId8"/>
    <p:sldId id="258" r:id="rId9"/>
    <p:sldId id="287" r:id="rId10"/>
    <p:sldId id="288" r:id="rId11"/>
    <p:sldId id="290"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10/10/2023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earch=Product+demand+prediction+with+machine+learning"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037806" y="2478024"/>
            <a:ext cx="9666513" cy="1243584"/>
          </a:xfrm>
        </p:spPr>
        <p:txBody>
          <a:bodyPr/>
          <a:lstStyle/>
          <a:p>
            <a:r>
              <a:rPr lang="en-US" dirty="0"/>
              <a:t>Applied Data Science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29691" y="4126557"/>
            <a:ext cx="8177349" cy="868680"/>
          </a:xfrm>
        </p:spPr>
        <p:txBody>
          <a:bodyPr>
            <a:normAutofit/>
          </a:bodyPr>
          <a:lstStyle/>
          <a:p>
            <a:pPr marL="0" indent="0">
              <a:buNone/>
            </a:pPr>
            <a:r>
              <a:rPr lang="en-US" sz="2800" b="1" dirty="0"/>
              <a:t>Product Demand Prediction using ML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240280"/>
            <a:ext cx="7781544" cy="859055"/>
          </a:xfrm>
        </p:spPr>
        <p:txBody>
          <a:bodyPr/>
          <a:lstStyle/>
          <a:p>
            <a:r>
              <a:rPr lang="en-IN" dirty="0"/>
              <a:t>Introduction</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3429000"/>
            <a:ext cx="9513933" cy="2031274"/>
          </a:xfrm>
        </p:spPr>
        <p:txBody>
          <a:bodyPr>
            <a:normAutofit/>
          </a:bodyPr>
          <a:lstStyle/>
          <a:p>
            <a:r>
              <a:rPr lang="en-GB" sz="2400" dirty="0" err="1"/>
              <a:t>Preprocessing</a:t>
            </a:r>
            <a:r>
              <a:rPr lang="en-GB" sz="2400" dirty="0"/>
              <a:t> of data is an important step in demand prediction as it helps to identify and handle missing values and outliers in the dataset. This ensures that the model is trained on clean and accurate data, resulting in more accurate predictions.</a:t>
            </a:r>
            <a:endParaRPr lang="en-US" sz="24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3C0497-89D8-7472-05E4-2743D9ADAABF}"/>
              </a:ext>
            </a:extLst>
          </p:cNvPr>
          <p:cNvSpPr>
            <a:spLocks noGrp="1"/>
          </p:cNvSpPr>
          <p:nvPr>
            <p:ph type="body" idx="1"/>
          </p:nvPr>
        </p:nvSpPr>
        <p:spPr>
          <a:xfrm>
            <a:off x="714501" y="2796226"/>
            <a:ext cx="10762997" cy="3058256"/>
          </a:xfrm>
        </p:spPr>
        <p:txBody>
          <a:bodyPr>
            <a:normAutofit fontScale="32500" lnSpcReduction="20000"/>
          </a:bodyPr>
          <a:lstStyle/>
          <a:p>
            <a:r>
              <a:rPr lang="en-US" sz="8600" dirty="0">
                <a:effectLst/>
                <a:latin typeface="Calibri" panose="020F0502020204030204" pitchFamily="34" charset="0"/>
                <a:ea typeface="SimSun" panose="02010600030101010101" pitchFamily="2" charset="-122"/>
                <a:cs typeface="Times New Roman" panose="02020603050405020304" pitchFamily="18" charset="0"/>
              </a:rPr>
              <a:t>Product demand prediction involves leveraging the power of the </a:t>
            </a:r>
            <a:r>
              <a:rPr lang="en-US" sz="86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8600" dirty="0">
                <a:effectLst/>
                <a:latin typeface="Calibri" panose="020F0502020204030204" pitchFamily="34" charset="0"/>
                <a:ea typeface="SimSun" panose="02010600030101010101" pitchFamily="2" charset="-122"/>
                <a:cs typeface="Times New Roman" panose="02020603050405020304" pitchFamily="18" charset="0"/>
              </a:rPr>
              <a:t> algorithm, a state-of-the-art gradient boosting technique, to forecast future demand for products. </a:t>
            </a:r>
            <a:r>
              <a:rPr lang="en-US" sz="86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8600" dirty="0">
                <a:effectLst/>
                <a:latin typeface="Calibri" panose="020F0502020204030204" pitchFamily="34" charset="0"/>
                <a:ea typeface="SimSun" panose="02010600030101010101" pitchFamily="2" charset="-122"/>
                <a:cs typeface="Times New Roman" panose="02020603050405020304" pitchFamily="18" charset="0"/>
              </a:rPr>
              <a:t> excels in handling complex relationships and patterns within the data, making it a top choice for accurate demand predictions. This capability is indispensable for optimizing inventory management and enhancing overall supply chain efficiency.</a:t>
            </a:r>
            <a:endParaRPr lang="en-IN" sz="86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B3174EF2-C7FB-AEB1-B9E4-277014B14EBA}"/>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B700079C-814A-9005-29CF-E0BECDDDEBFA}"/>
              </a:ext>
            </a:extLst>
          </p:cNvPr>
          <p:cNvSpPr>
            <a:spLocks noGrp="1"/>
          </p:cNvSpPr>
          <p:nvPr>
            <p:ph type="title"/>
          </p:nvPr>
        </p:nvSpPr>
        <p:spPr>
          <a:xfrm>
            <a:off x="479407" y="1673592"/>
            <a:ext cx="7781544" cy="859055"/>
          </a:xfrm>
        </p:spPr>
        <p:txBody>
          <a:bodyPr>
            <a:noAutofit/>
          </a:bodyPr>
          <a:lstStyle/>
          <a:p>
            <a:r>
              <a:rPr lang="en-US" sz="6000" dirty="0">
                <a:effectLst/>
                <a:latin typeface="Calibri" panose="020F0502020204030204" pitchFamily="34" charset="0"/>
                <a:ea typeface="SimSun" panose="02010600030101010101" pitchFamily="2" charset="-122"/>
                <a:cs typeface="Times New Roman" panose="02020603050405020304" pitchFamily="18" charset="0"/>
              </a:rPr>
              <a:t>Short Explanation</a:t>
            </a:r>
            <a:endParaRPr lang="en-IN" sz="6000" dirty="0"/>
          </a:p>
        </p:txBody>
      </p:sp>
    </p:spTree>
    <p:extLst>
      <p:ext uri="{BB962C8B-B14F-4D97-AF65-F5344CB8AC3E}">
        <p14:creationId xmlns:p14="http://schemas.microsoft.com/office/powerpoint/2010/main" val="352632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70847" y="1822269"/>
            <a:ext cx="7781544" cy="859055"/>
          </a:xfrm>
        </p:spPr>
        <p:txBody>
          <a:bodyPr>
            <a:normAutofit/>
          </a:bodyPr>
          <a:lstStyle/>
          <a:p>
            <a:r>
              <a:rPr lang="en-IN" dirty="0"/>
              <a:t>Missing Values</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70846" y="3214016"/>
            <a:ext cx="9304673" cy="2429137"/>
          </a:xfrm>
        </p:spPr>
        <p:txBody>
          <a:bodyPr>
            <a:normAutofit/>
          </a:bodyPr>
          <a:lstStyle/>
          <a:p>
            <a:r>
              <a:rPr lang="en-GB" sz="2800" dirty="0">
                <a:effectLst/>
              </a:rPr>
              <a:t>Missing values in the dataset can be handled by either removing the rows or filling in the missing values with appropriate values. Removing rows can lead to loss of valuable data, so filling in the missing values is usually the preferred approach.</a:t>
            </a:r>
            <a:endParaRPr lang="en-GB" sz="28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Dataset details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988265" cy="3286249"/>
          </a:xfrm>
        </p:spPr>
        <p:txBody>
          <a:bodyPr/>
          <a:lstStyle/>
          <a:p>
            <a:r>
              <a:rPr lang="en-US" sz="2400" dirty="0">
                <a:effectLst/>
                <a:latin typeface="Calibri" panose="020F0502020204030204" pitchFamily="34" charset="0"/>
                <a:ea typeface="SimSun" panose="02010600030101010101" pitchFamily="2" charset="-122"/>
                <a:cs typeface="Times New Roman" panose="02020603050405020304" pitchFamily="18" charset="0"/>
              </a:rPr>
              <a:t>Where you got the dataset and its details (</a:t>
            </a:r>
            <a:r>
              <a:rPr lang="en-US" sz="2400" dirty="0">
                <a:effectLst/>
                <a:latin typeface="Calibri" panose="020F0502020204030204" pitchFamily="34" charset="0"/>
                <a:ea typeface="SimSun" panose="02010600030101010101" pitchFamily="2" charset="-122"/>
                <a:cs typeface="Times New Roman" panose="02020603050405020304" pitchFamily="18" charset="0"/>
                <a:hlinkClick r:id="rId2"/>
              </a:rPr>
              <a:t>https://www.kaggle.com/datasets?search=Product+demand+prediction+with+machine+learning</a:t>
            </a:r>
            <a:r>
              <a:rPr lang="en-US" sz="2400" dirty="0">
                <a:effectLst/>
                <a:latin typeface="Calibri" panose="020F0502020204030204" pitchFamily="34" charset="0"/>
                <a:ea typeface="SimSun" panose="02010600030101010101" pitchFamily="2" charset="-122"/>
                <a:cs typeface="Times New Roman" panose="02020603050405020304" pitchFamily="18" charset="0"/>
              </a:rPr>
              <a:t>+):</a:t>
            </a:r>
          </a:p>
          <a:p>
            <a:r>
              <a:rPr lang="en-US" sz="2400" dirty="0">
                <a:effectLst/>
                <a:latin typeface="Calibri" panose="020F0502020204030204" pitchFamily="34" charset="0"/>
                <a:ea typeface="SimSun" panose="02010600030101010101" pitchFamily="2" charset="-122"/>
                <a:cs typeface="Times New Roman" panose="02020603050405020304" pitchFamily="18" charset="0"/>
              </a:rPr>
              <a:t> - Kaggle, a reputable platform for data science and machine learning, hosts a vast repository of datasets, including those tailored for product demand prediction. The link provided directs you to Kaggle's dataset search, where you can explore datasets specifically designed for this task. Kaggle datasets often come with comprehensive documentation, metadata, and user-contributed insights, making them a valuable resource for research and analysis.</a:t>
            </a:r>
          </a:p>
          <a:p>
            <a:pPr marL="0" indent="0">
              <a:buNone/>
            </a:pPr>
            <a:endParaRPr lang="en-US" sz="1800" dirty="0">
              <a:latin typeface="Calibri" panose="020F0502020204030204" pitchFamily="34" charset="0"/>
              <a:ea typeface="SimSun" panose="02010600030101010101" pitchFamily="2" charset="-122"/>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4" name="TextBox 3">
            <a:extLst>
              <a:ext uri="{FF2B5EF4-FFF2-40B4-BE49-F238E27FC236}">
                <a16:creationId xmlns:a16="http://schemas.microsoft.com/office/drawing/2014/main" id="{0184E7D0-AFF9-1B48-53FD-BEF88D16F8CD}"/>
              </a:ext>
            </a:extLst>
          </p:cNvPr>
          <p:cNvSpPr txBox="1"/>
          <p:nvPr/>
        </p:nvSpPr>
        <p:spPr>
          <a:xfrm>
            <a:off x="7968344" y="1867942"/>
            <a:ext cx="3409406" cy="3046988"/>
          </a:xfrm>
          <a:prstGeom prst="rect">
            <a:avLst/>
          </a:prstGeom>
          <a:noFill/>
        </p:spPr>
        <p:txBody>
          <a:bodyPr wrap="square" rtlCol="0">
            <a:spAutoFit/>
          </a:bodyPr>
          <a:lstStyle/>
          <a:p>
            <a:r>
              <a:rPr lang="en-US" sz="2400" dirty="0">
                <a:solidFill>
                  <a:srgbClr val="FFFF00"/>
                </a:solidFill>
                <a:effectLst/>
                <a:latin typeface="Calibri" panose="020F0502020204030204" pitchFamily="34" charset="0"/>
                <a:ea typeface="SimSun" panose="02010600030101010101" pitchFamily="2" charset="-122"/>
                <a:cs typeface="Times New Roman" panose="02020603050405020304" pitchFamily="18" charset="0"/>
              </a:rPr>
              <a:t>Details about columns :</a:t>
            </a:r>
          </a:p>
          <a:p>
            <a:r>
              <a:rPr lang="en-US" sz="2400" dirty="0">
                <a:solidFill>
                  <a:srgbClr val="FFFF00"/>
                </a:solidFill>
                <a:latin typeface="Calibri" panose="020F0502020204030204" pitchFamily="34" charset="0"/>
                <a:ea typeface="SimSun" panose="02010600030101010101" pitchFamily="2" charset="-122"/>
                <a:cs typeface="Times New Roman" panose="02020603050405020304" pitchFamily="18" charset="0"/>
              </a:rPr>
              <a:t>5 columns &amp; 150151 rows</a:t>
            </a:r>
          </a:p>
          <a:p>
            <a:endParaRPr lang="en-GB" sz="2400" dirty="0">
              <a:solidFill>
                <a:srgbClr val="FFFF00"/>
              </a:solidFill>
            </a:endParaRPr>
          </a:p>
          <a:p>
            <a:pPr marL="342900" indent="-342900">
              <a:buFont typeface="+mj-lt"/>
              <a:buAutoNum type="arabicPeriod"/>
            </a:pPr>
            <a:r>
              <a:rPr lang="en-GB" sz="2400" dirty="0">
                <a:solidFill>
                  <a:srgbClr val="FFFF00"/>
                </a:solidFill>
              </a:rPr>
              <a:t>ID</a:t>
            </a:r>
          </a:p>
          <a:p>
            <a:pPr marL="342900" indent="-342900">
              <a:buFont typeface="+mj-lt"/>
              <a:buAutoNum type="arabicPeriod"/>
            </a:pPr>
            <a:r>
              <a:rPr lang="en-GB" sz="2400" dirty="0">
                <a:solidFill>
                  <a:srgbClr val="FFFF00"/>
                </a:solidFill>
              </a:rPr>
              <a:t>Store ID</a:t>
            </a:r>
          </a:p>
          <a:p>
            <a:pPr marL="342900" indent="-342900">
              <a:buFont typeface="+mj-lt"/>
              <a:buAutoNum type="arabicPeriod"/>
            </a:pPr>
            <a:r>
              <a:rPr lang="en-GB" sz="2400" dirty="0">
                <a:solidFill>
                  <a:srgbClr val="FFFF00"/>
                </a:solidFill>
              </a:rPr>
              <a:t>Total price</a:t>
            </a:r>
          </a:p>
          <a:p>
            <a:pPr marL="342900" indent="-342900">
              <a:buFont typeface="+mj-lt"/>
              <a:buAutoNum type="arabicPeriod"/>
            </a:pPr>
            <a:r>
              <a:rPr lang="en-GB" sz="2400" dirty="0">
                <a:solidFill>
                  <a:srgbClr val="FFFF00"/>
                </a:solidFill>
              </a:rPr>
              <a:t>Base price</a:t>
            </a:r>
          </a:p>
          <a:p>
            <a:pPr marL="342900" indent="-342900">
              <a:buFont typeface="+mj-lt"/>
              <a:buAutoNum type="arabicPeriod"/>
            </a:pPr>
            <a:r>
              <a:rPr lang="en-GB" sz="2400" dirty="0">
                <a:solidFill>
                  <a:srgbClr val="FFFF00"/>
                </a:solidFill>
              </a:rPr>
              <a:t>Units sold</a:t>
            </a:r>
            <a:endParaRPr lang="en-IN" sz="2400" dirty="0">
              <a:solidFill>
                <a:srgbClr val="FFFF00"/>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E08F-A3C3-A801-D41F-F45E24AA871B}"/>
              </a:ext>
            </a:extLst>
          </p:cNvPr>
          <p:cNvSpPr>
            <a:spLocks noGrp="1"/>
          </p:cNvSpPr>
          <p:nvPr>
            <p:ph type="title"/>
          </p:nvPr>
        </p:nvSpPr>
        <p:spPr>
          <a:xfrm>
            <a:off x="444500" y="542925"/>
            <a:ext cx="11214100" cy="646331"/>
          </a:xfrm>
        </p:spPr>
        <p:txBody>
          <a:bodyPr/>
          <a:lstStyle/>
          <a:p>
            <a:r>
              <a:rPr lang="en-US" sz="4000" dirty="0">
                <a:effectLst/>
                <a:latin typeface="Calibri" panose="020F0502020204030204" pitchFamily="34" charset="0"/>
                <a:ea typeface="SimSun" panose="02010600030101010101" pitchFamily="2" charset="-122"/>
                <a:cs typeface="Times New Roman" panose="02020603050405020304" pitchFamily="18" charset="0"/>
              </a:rPr>
              <a:t> How to train and test</a:t>
            </a:r>
            <a:endParaRPr lang="en-IN" sz="4000" dirty="0"/>
          </a:p>
        </p:txBody>
      </p:sp>
      <p:sp>
        <p:nvSpPr>
          <p:cNvPr id="3" name="Slide Number Placeholder 2">
            <a:extLst>
              <a:ext uri="{FF2B5EF4-FFF2-40B4-BE49-F238E27FC236}">
                <a16:creationId xmlns:a16="http://schemas.microsoft.com/office/drawing/2014/main" id="{E2548B65-B5D6-72CF-2270-98036C7BFB4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7244F40C-0C3A-ED3C-D56B-213CC285AAFC}"/>
              </a:ext>
            </a:extLst>
          </p:cNvPr>
          <p:cNvSpPr>
            <a:spLocks noGrp="1"/>
          </p:cNvSpPr>
          <p:nvPr>
            <p:ph type="body" sz="quarter" idx="13"/>
          </p:nvPr>
        </p:nvSpPr>
        <p:spPr>
          <a:xfrm>
            <a:off x="444499" y="1533945"/>
            <a:ext cx="11494951" cy="5146255"/>
          </a:xfrm>
        </p:spPr>
        <p:txBody>
          <a:bodyPr/>
          <a:lstStyle/>
          <a:p>
            <a:pPr marL="0" indent="0">
              <a:lnSpc>
                <a:spcPct val="115000"/>
              </a:lnSpc>
              <a:spcAft>
                <a:spcPts val="1000"/>
              </a:spcAft>
              <a:buNone/>
            </a:pP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2400" dirty="0">
                <a:effectLst/>
                <a:latin typeface="Calibri" panose="020F0502020204030204" pitchFamily="34" charset="0"/>
                <a:ea typeface="SimSun" panose="02010600030101010101" pitchFamily="2" charset="-122"/>
                <a:cs typeface="Times New Roman" panose="02020603050405020304" pitchFamily="18" charset="0"/>
              </a:rPr>
              <a:t>Training and testing an </a:t>
            </a:r>
            <a:r>
              <a:rPr lang="en-US" sz="24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2400" dirty="0">
                <a:effectLst/>
                <a:latin typeface="Calibri" panose="020F0502020204030204" pitchFamily="34" charset="0"/>
                <a:ea typeface="SimSun" panose="02010600030101010101" pitchFamily="2" charset="-122"/>
                <a:cs typeface="Times New Roman" panose="02020603050405020304" pitchFamily="18" charset="0"/>
              </a:rPr>
              <a:t>-based model for product demand prediction follows a structured process:</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1. Data Splitting: Divide your dataset into a training set (used for model training) and a testing set (used for evaluation), often employing an 80-20 or 70-30 split.</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2. Model Training: Train the </a:t>
            </a:r>
            <a:r>
              <a:rPr lang="en-US" sz="24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2400" dirty="0">
                <a:effectLst/>
                <a:latin typeface="Calibri" panose="020F0502020204030204" pitchFamily="34" charset="0"/>
                <a:ea typeface="SimSun" panose="02010600030101010101" pitchFamily="2" charset="-122"/>
                <a:cs typeface="Times New Roman" panose="02020603050405020304" pitchFamily="18" charset="0"/>
              </a:rPr>
              <a:t> model on the training data. </a:t>
            </a:r>
            <a:r>
              <a:rPr lang="en-US" sz="24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2400" dirty="0">
                <a:effectLst/>
                <a:latin typeface="Calibri" panose="020F0502020204030204" pitchFamily="34" charset="0"/>
                <a:ea typeface="SimSun" panose="02010600030101010101" pitchFamily="2" charset="-122"/>
                <a:cs typeface="Times New Roman" panose="02020603050405020304" pitchFamily="18" charset="0"/>
              </a:rPr>
              <a:t> excels in capturing intricate relationships within the data through iterative boosting.</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3. Model Testing: Evaluate the model's performance on the testing data. Measure its predictive accuracy and its ability to generalize to unseen demand scenarios.</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17515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163F-612A-B884-EEAE-5335855C4A44}"/>
              </a:ext>
            </a:extLst>
          </p:cNvPr>
          <p:cNvSpPr>
            <a:spLocks noGrp="1"/>
          </p:cNvSpPr>
          <p:nvPr>
            <p:ph type="title"/>
          </p:nvPr>
        </p:nvSpPr>
        <p:spPr>
          <a:xfrm>
            <a:off x="444500" y="542925"/>
            <a:ext cx="11214100" cy="590931"/>
          </a:xfrm>
        </p:spPr>
        <p:txBody>
          <a:bodyPr/>
          <a:lstStyle/>
          <a:p>
            <a:r>
              <a:rPr lang="en-US" sz="3600" dirty="0">
                <a:effectLst/>
                <a:latin typeface="Calibri" panose="020F0502020204030204" pitchFamily="34" charset="0"/>
                <a:ea typeface="SimSun" panose="02010600030101010101" pitchFamily="2" charset="-122"/>
                <a:cs typeface="Times New Roman" panose="02020603050405020304" pitchFamily="18" charset="0"/>
              </a:rPr>
              <a:t>Rest of the explanation</a:t>
            </a:r>
            <a:endParaRPr lang="en-IN" sz="3600" dirty="0"/>
          </a:p>
        </p:txBody>
      </p:sp>
      <p:sp>
        <p:nvSpPr>
          <p:cNvPr id="3" name="Slide Number Placeholder 2">
            <a:extLst>
              <a:ext uri="{FF2B5EF4-FFF2-40B4-BE49-F238E27FC236}">
                <a16:creationId xmlns:a16="http://schemas.microsoft.com/office/drawing/2014/main" id="{8A5CEF66-0A90-7D4A-A13A-18C4594E0612}"/>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99CCCD8B-1D9C-E86D-2AA1-88721A96C335}"/>
              </a:ext>
            </a:extLst>
          </p:cNvPr>
          <p:cNvSpPr>
            <a:spLocks noGrp="1"/>
          </p:cNvSpPr>
          <p:nvPr>
            <p:ph type="body" sz="quarter" idx="13"/>
          </p:nvPr>
        </p:nvSpPr>
        <p:spPr>
          <a:xfrm>
            <a:off x="444499" y="1625385"/>
            <a:ext cx="11214099" cy="4093243"/>
          </a:xfrm>
        </p:spPr>
        <p:txBody>
          <a:bodyPr/>
          <a:lstStyle/>
          <a:p>
            <a:r>
              <a:rPr lang="en-US" sz="2800" dirty="0">
                <a:effectLst/>
                <a:latin typeface="Calibri" panose="020F0502020204030204" pitchFamily="34" charset="0"/>
                <a:ea typeface="SimSun" panose="02010600030101010101" pitchFamily="2" charset="-122"/>
                <a:cs typeface="Times New Roman" panose="02020603050405020304" pitchFamily="18" charset="0"/>
              </a:rPr>
              <a:t>The remaining steps involve critical aspects of the machine learning pipeline, including data preprocessing (handling missing values, feature scaling)</a:t>
            </a:r>
          </a:p>
          <a:p>
            <a:r>
              <a:rPr lang="en-US" sz="2800" dirty="0">
                <a:effectLst/>
                <a:latin typeface="Calibri" panose="020F0502020204030204" pitchFamily="34" charset="0"/>
                <a:ea typeface="SimSun" panose="02010600030101010101" pitchFamily="2" charset="-122"/>
                <a:cs typeface="Times New Roman" panose="02020603050405020304" pitchFamily="18" charset="0"/>
              </a:rPr>
              <a:t> feature engineering (creating meaningful predictors based on domain knowledge)</a:t>
            </a:r>
          </a:p>
          <a:p>
            <a:r>
              <a:rPr lang="en-US" sz="2800" dirty="0">
                <a:effectLst/>
                <a:latin typeface="Calibri" panose="020F0502020204030204" pitchFamily="34" charset="0"/>
                <a:ea typeface="SimSun" panose="02010600030101010101" pitchFamily="2" charset="-122"/>
                <a:cs typeface="Times New Roman" panose="02020603050405020304" pitchFamily="18" charset="0"/>
              </a:rPr>
              <a:t> hyperparameter tuning for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2800" dirty="0">
                <a:effectLst/>
                <a:latin typeface="Calibri" panose="020F0502020204030204" pitchFamily="34" charset="0"/>
                <a:ea typeface="SimSun" panose="02010600030101010101" pitchFamily="2" charset="-122"/>
                <a:cs typeface="Times New Roman" panose="02020603050405020304" pitchFamily="18" charset="0"/>
              </a:rPr>
              <a:t> (optimizing model parameters like learning rate and tree depth) </a:t>
            </a:r>
          </a:p>
          <a:p>
            <a:r>
              <a:rPr lang="en-US" sz="2800" dirty="0">
                <a:effectLst/>
                <a:latin typeface="Calibri" panose="020F0502020204030204" pitchFamily="34" charset="0"/>
                <a:ea typeface="SimSun" panose="02010600030101010101" pitchFamily="2" charset="-122"/>
                <a:cs typeface="Times New Roman" panose="02020603050405020304" pitchFamily="18" charset="0"/>
              </a:rPr>
              <a:t>iterative fine-tuning to achieve the best predictive performance.</a:t>
            </a:r>
            <a:endParaRPr lang="en-IN" sz="2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042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8FB5-FB26-C20F-DFF0-3330FE0EAEE3}"/>
              </a:ext>
            </a:extLst>
          </p:cNvPr>
          <p:cNvSpPr>
            <a:spLocks noGrp="1"/>
          </p:cNvSpPr>
          <p:nvPr>
            <p:ph type="title"/>
          </p:nvPr>
        </p:nvSpPr>
        <p:spPr>
          <a:xfrm>
            <a:off x="444500" y="542925"/>
            <a:ext cx="11214100" cy="590931"/>
          </a:xfrm>
        </p:spPr>
        <p:txBody>
          <a:bodyPr/>
          <a:lstStyle/>
          <a:p>
            <a:r>
              <a:rPr lang="en-US" sz="3600" dirty="0">
                <a:effectLst/>
                <a:latin typeface="Calibri" panose="020F0502020204030204" pitchFamily="34" charset="0"/>
                <a:ea typeface="SimSun" panose="02010600030101010101" pitchFamily="2" charset="-122"/>
                <a:cs typeface="Times New Roman" panose="02020603050405020304" pitchFamily="18" charset="0"/>
              </a:rPr>
              <a:t>What metrics used for the accuracy check</a:t>
            </a:r>
            <a:endParaRPr lang="en-IN" sz="3600" dirty="0"/>
          </a:p>
        </p:txBody>
      </p:sp>
      <p:sp>
        <p:nvSpPr>
          <p:cNvPr id="3" name="Slide Number Placeholder 2">
            <a:extLst>
              <a:ext uri="{FF2B5EF4-FFF2-40B4-BE49-F238E27FC236}">
                <a16:creationId xmlns:a16="http://schemas.microsoft.com/office/drawing/2014/main" id="{9048CEA1-AE7C-51E4-A8E8-97518013F4F4}"/>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868F390F-E56C-AD49-0DE2-A330FCC6EF88}"/>
              </a:ext>
            </a:extLst>
          </p:cNvPr>
          <p:cNvSpPr>
            <a:spLocks noGrp="1"/>
          </p:cNvSpPr>
          <p:nvPr>
            <p:ph type="body" sz="quarter" idx="13"/>
          </p:nvPr>
        </p:nvSpPr>
        <p:spPr>
          <a:xfrm>
            <a:off x="341993" y="1382378"/>
            <a:ext cx="11508014" cy="5297822"/>
          </a:xfrm>
        </p:spPr>
        <p:txBody>
          <a:bodyPr/>
          <a:lstStyle/>
          <a:p>
            <a:pPr>
              <a:lnSpc>
                <a:spcPct val="115000"/>
              </a:lnSpc>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To assess the accuracy of your </a:t>
            </a:r>
            <a:r>
              <a:rPr lang="en-US" sz="20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2000" dirty="0">
                <a:effectLst/>
                <a:latin typeface="Calibri" panose="020F0502020204030204" pitchFamily="34" charset="0"/>
                <a:ea typeface="SimSun" panose="02010600030101010101" pitchFamily="2" charset="-122"/>
                <a:cs typeface="Times New Roman" panose="02020603050405020304" pitchFamily="18" charset="0"/>
              </a:rPr>
              <a:t>-based product demand prediction model, consider employing the following evaluation metrics: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 Mean Absolute Error (MAE): It quantifies the average absolute difference between predicted and actual demand values.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 Mean Squared Error (MSE): This metric calculates the average squared difference between predictions and actual values.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 Root Mean Squared Error (RMSE): RMSE provides a more interpretable measure by taking the square root of the MSE.</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 R-squared (R2): R2 evaluates the proportion of variance in product demand that can be explained by the model's predictions.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110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657BB5-1B92-19EE-3FE1-A457524EFD7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FB06192D-01E2-FED5-821B-B3C0BDCCEECC}"/>
              </a:ext>
            </a:extLst>
          </p:cNvPr>
          <p:cNvSpPr>
            <a:spLocks noGrp="1"/>
          </p:cNvSpPr>
          <p:nvPr>
            <p:ph type="body" sz="quarter" idx="13"/>
          </p:nvPr>
        </p:nvSpPr>
        <p:spPr>
          <a:xfrm>
            <a:off x="204651" y="621937"/>
            <a:ext cx="11782697" cy="5693138"/>
          </a:xfrm>
        </p:spPr>
        <p:txBody>
          <a:bodyPr/>
          <a:lstStyle/>
          <a:p>
            <a:r>
              <a:rPr lang="en-US" sz="3200" dirty="0">
                <a:effectLst/>
                <a:latin typeface="Calibri" panose="020F0502020204030204" pitchFamily="34" charset="0"/>
                <a:ea typeface="SimSun" panose="02010600030101010101" pitchFamily="2" charset="-122"/>
                <a:cs typeface="Times New Roman" panose="02020603050405020304" pitchFamily="18" charset="0"/>
              </a:rPr>
              <a:t>These metrics collectively enable you to gauge the effectiveness and precision of your </a:t>
            </a:r>
            <a:r>
              <a:rPr lang="en-US" sz="3200" dirty="0" err="1">
                <a:effectLst/>
                <a:latin typeface="Calibri" panose="020F0502020204030204" pitchFamily="34" charset="0"/>
                <a:ea typeface="SimSun" panose="02010600030101010101" pitchFamily="2" charset="-122"/>
                <a:cs typeface="Times New Roman" panose="02020603050405020304" pitchFamily="18" charset="0"/>
              </a:rPr>
              <a:t>XGBoost</a:t>
            </a:r>
            <a:r>
              <a:rPr lang="en-US" sz="3200" dirty="0">
                <a:effectLst/>
                <a:latin typeface="Calibri" panose="020F0502020204030204" pitchFamily="34" charset="0"/>
                <a:ea typeface="SimSun" panose="02010600030101010101" pitchFamily="2" charset="-122"/>
                <a:cs typeface="Times New Roman" panose="02020603050405020304" pitchFamily="18" charset="0"/>
              </a:rPr>
              <a:t> model in predicting product demand. Achieving a high level of accuracy in these predictions </a:t>
            </a:r>
            <a:r>
              <a:rPr lang="en-US" sz="3200" dirty="0">
                <a:latin typeface="Calibri" panose="020F0502020204030204" pitchFamily="34" charset="0"/>
                <a:ea typeface="SimSun" panose="02010600030101010101" pitchFamily="2" charset="-122"/>
                <a:cs typeface="Times New Roman" panose="02020603050405020304" pitchFamily="18" charset="0"/>
              </a:rPr>
              <a:t>is vital </a:t>
            </a:r>
            <a:r>
              <a:rPr lang="en-US" sz="3200" dirty="0">
                <a:effectLst/>
                <a:latin typeface="Calibri" panose="020F0502020204030204" pitchFamily="34" charset="0"/>
                <a:ea typeface="SimSun" panose="02010600030101010101" pitchFamily="2" charset="-122"/>
                <a:cs typeface="Times New Roman" panose="02020603050405020304" pitchFamily="18" charset="0"/>
              </a:rPr>
              <a:t>for optimizing inventory management and ensuring customer satisfaction in supply chain operations.</a:t>
            </a:r>
            <a:endParaRPr lang="en-IN" sz="3200" dirty="0"/>
          </a:p>
        </p:txBody>
      </p:sp>
    </p:spTree>
    <p:extLst>
      <p:ext uri="{BB962C8B-B14F-4D97-AF65-F5344CB8AC3E}">
        <p14:creationId xmlns:p14="http://schemas.microsoft.com/office/powerpoint/2010/main" val="284000795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16c05727-aa75-4e4a-9b5f-8a80a1165891"/>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40</TotalTime>
  <Words>638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Trade Gothic LT Pro</vt:lpstr>
      <vt:lpstr>Trebuchet MS</vt:lpstr>
      <vt:lpstr>Office Theme</vt:lpstr>
      <vt:lpstr>Applied Data Science</vt:lpstr>
      <vt:lpstr>Introduction</vt:lpstr>
      <vt:lpstr>Short Explanation</vt:lpstr>
      <vt:lpstr>Missing Values</vt:lpstr>
      <vt:lpstr>Dataset details</vt:lpstr>
      <vt:lpstr> How to train and test</vt:lpstr>
      <vt:lpstr>Rest of the explanation</vt:lpstr>
      <vt:lpstr>What metrics used for the accuracy check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mohanraj mohanraj</dc:creator>
  <cp:lastModifiedBy>mohanraj mohanraj</cp:lastModifiedBy>
  <cp:revision>2</cp:revision>
  <dcterms:created xsi:type="dcterms:W3CDTF">2023-10-10T05:27:05Z</dcterms:created>
  <dcterms:modified xsi:type="dcterms:W3CDTF">2023-10-10T06:07:20Z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