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uli"/>
      <p:regular r:id="rId17"/>
      <p:bold r:id="rId18"/>
      <p:italic r:id="rId19"/>
      <p:boldItalic r:id="rId20"/>
    </p:embeddedFont>
    <p:embeddedFont>
      <p:font typeface="Nixie One"/>
      <p:regular r:id="rId21"/>
    </p:embeddedFont>
    <p:embeddedFont>
      <p:font typeface="Helvetica Neu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uli-boldItalic.fntdata"/><Relationship Id="rId22" Type="http://schemas.openxmlformats.org/officeDocument/2006/relationships/font" Target="fonts/HelveticaNeue-regular.fntdata"/><Relationship Id="rId21" Type="http://schemas.openxmlformats.org/officeDocument/2006/relationships/font" Target="fonts/NixieOne-regular.fntdata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uli-regular.fntdata"/><Relationship Id="rId16" Type="http://schemas.openxmlformats.org/officeDocument/2006/relationships/slide" Target="slides/slide11.xml"/><Relationship Id="rId19" Type="http://schemas.openxmlformats.org/officeDocument/2006/relationships/font" Target="fonts/Muli-italic.fntdata"/><Relationship Id="rId18" Type="http://schemas.openxmlformats.org/officeDocument/2006/relationships/font" Target="fonts/Muli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6f860d12ae_1_4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6f860d12ae_1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65413ae3f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65413ae3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6f860d12ae_1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6f860d12ae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6bce372ae8_0_5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6bce372ae8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62301a0244_6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62301a0244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7bcbe14fcf_5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7bcbe14fcf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7bcbe14fcf_5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7bcbe14fc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9" name="Google Shape;339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0" name="Google Shape;3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3" name="Google Shape;34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6" name="Google Shape;34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7" name="Google Shape;3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0" name="Google Shape;350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1" name="Google Shape;351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2" name="Google Shape;35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5" name="Google Shape;35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8" name="Google Shape;358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9" name="Google Shape;35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2" name="Google Shape;36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6" name="Google Shape;366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7" name="Google Shape;367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8" name="Google Shape;36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71" name="Google Shape;37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4" name="Google Shape;374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5" name="Google Shape;37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_1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3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23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1" name="Google Shape;381;p23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2" name="Google Shape;382;p23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3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3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3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23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387" name="Google Shape;387;p2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9" name="Google Shape;389;p23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0" name="Google Shape;390;p23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391" name="Google Shape;391;p2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23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400" name="Google Shape;400;p2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4" name="Google Shape;404;p23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3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3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3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3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9" name="Google Shape;409;p23"/>
          <p:cNvGrpSpPr/>
          <p:nvPr/>
        </p:nvGrpSpPr>
        <p:grpSpPr>
          <a:xfrm>
            <a:off x="5772008" y="4056440"/>
            <a:ext cx="573943" cy="550550"/>
            <a:chOff x="5241175" y="4959100"/>
            <a:chExt cx="539775" cy="517775"/>
          </a:xfrm>
        </p:grpSpPr>
        <p:sp>
          <p:nvSpPr>
            <p:cNvPr id="410" name="Google Shape;410;p2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6" name="Google Shape;416;p23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_1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4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9" name="Google Shape;419;p24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0" name="Google Shape;420;p24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1" name="Google Shape;421;p24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24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4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4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4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6" name="Google Shape;426;p24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427" name="Google Shape;427;p2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9" name="Google Shape;429;p24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0" name="Google Shape;430;p24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431" name="Google Shape;431;p2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24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440" name="Google Shape;440;p2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4" name="Google Shape;444;p24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4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4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4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4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9" name="Google Shape;449;p24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450" name="Google Shape;450;p2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24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5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9" name="Google Shape;459;p25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0" name="Google Shape;460;p25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160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160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160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160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160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160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160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 rtl="0">
              <a:spcBef>
                <a:spcPts val="1600"/>
              </a:spcBef>
              <a:spcAft>
                <a:spcPts val="160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461" name="Google Shape;461;p25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5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5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5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5" name="Google Shape;465;p25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466" name="Google Shape;466;p2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8" name="Google Shape;468;p25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9" name="Google Shape;469;p25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470" name="Google Shape;470;p2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25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479" name="Google Shape;479;p2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3" name="Google Shape;483;p25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5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5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5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5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8" name="Google Shape;488;p25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489" name="Google Shape;489;p2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5" name="Google Shape;495;p25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5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97" name="Google Shape;497;p2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2" name="Google Shape;92;p4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4" name="Google Shape;134;p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6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7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5" name="Google Shape;245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85" name="Google Shape;285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0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0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0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0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0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0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5" name="Google Shape;33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6" name="Google Shape;33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jpg"/><Relationship Id="rId9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6.png"/><Relationship Id="rId7" Type="http://schemas.openxmlformats.org/officeDocument/2006/relationships/image" Target="../media/image15.png"/><Relationship Id="rId8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13.jpg"/><Relationship Id="rId6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4.jpg"/><Relationship Id="rId5" Type="http://schemas.openxmlformats.org/officeDocument/2006/relationships/image" Target="../media/image20.jpg"/><Relationship Id="rId6" Type="http://schemas.openxmlformats.org/officeDocument/2006/relationships/image" Target="../media/image12.png"/><Relationship Id="rId7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6"/>
          <p:cNvSpPr txBox="1"/>
          <p:nvPr>
            <p:ph type="ctrTitle"/>
          </p:nvPr>
        </p:nvSpPr>
        <p:spPr>
          <a:xfrm>
            <a:off x="1400250" y="23967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Theme : Emergency Services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6"/>
          <p:cNvSpPr txBox="1"/>
          <p:nvPr/>
        </p:nvSpPr>
        <p:spPr>
          <a:xfrm>
            <a:off x="194325" y="278900"/>
            <a:ext cx="3237300" cy="17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uli"/>
                <a:ea typeface="Muli"/>
                <a:cs typeface="Muli"/>
                <a:sym typeface="Muli"/>
              </a:rPr>
              <a:t>Team - Avocado</a:t>
            </a:r>
            <a:endParaRPr b="1" sz="22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5"/>
          <p:cNvSpPr txBox="1"/>
          <p:nvPr>
            <p:ph idx="1" type="body"/>
          </p:nvPr>
        </p:nvSpPr>
        <p:spPr>
          <a:xfrm>
            <a:off x="3030550" y="-54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Tech Stack</a:t>
            </a:r>
            <a:endParaRPr sz="4800">
              <a:solidFill>
                <a:srgbClr val="00E1C6"/>
              </a:solidFill>
            </a:endParaRPr>
          </a:p>
        </p:txBody>
      </p:sp>
      <p:sp>
        <p:nvSpPr>
          <p:cNvPr id="584" name="Google Shape;584;p3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5" name="Google Shape;585;p35"/>
          <p:cNvPicPr preferRelativeResize="0"/>
          <p:nvPr/>
        </p:nvPicPr>
        <p:blipFill rotWithShape="1">
          <a:blip r:embed="rId3">
            <a:alphaModFix/>
          </a:blip>
          <a:srcRect b="0" l="0" r="20540" t="0"/>
          <a:stretch/>
        </p:blipFill>
        <p:spPr>
          <a:xfrm>
            <a:off x="1809000" y="816775"/>
            <a:ext cx="1591551" cy="125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5525" y="682323"/>
            <a:ext cx="1337776" cy="133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8975" y="3627732"/>
            <a:ext cx="2863475" cy="1515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3287" y="816763"/>
            <a:ext cx="1067775" cy="173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20188" y="816763"/>
            <a:ext cx="1295276" cy="1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83978" y="2715597"/>
            <a:ext cx="1178750" cy="1178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flask python&quot;" id="591" name="Google Shape;591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36425" y="2715600"/>
            <a:ext cx="1789150" cy="1000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35"/>
          <p:cNvSpPr txBox="1"/>
          <p:nvPr/>
        </p:nvSpPr>
        <p:spPr>
          <a:xfrm>
            <a:off x="2271625" y="2056263"/>
            <a:ext cx="15915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Dialogflow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93" name="Google Shape;593;p35"/>
          <p:cNvSpPr txBox="1"/>
          <p:nvPr/>
        </p:nvSpPr>
        <p:spPr>
          <a:xfrm>
            <a:off x="4152438" y="1978725"/>
            <a:ext cx="14115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Flutter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94" name="Google Shape;594;p35"/>
          <p:cNvSpPr txBox="1"/>
          <p:nvPr/>
        </p:nvSpPr>
        <p:spPr>
          <a:xfrm>
            <a:off x="5908650" y="2058175"/>
            <a:ext cx="13377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Firebase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95" name="Google Shape;595;p35"/>
          <p:cNvSpPr txBox="1"/>
          <p:nvPr/>
        </p:nvSpPr>
        <p:spPr>
          <a:xfrm>
            <a:off x="7420200" y="2112050"/>
            <a:ext cx="1506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Android Studio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96" name="Google Shape;596;p35"/>
          <p:cNvSpPr txBox="1"/>
          <p:nvPr/>
        </p:nvSpPr>
        <p:spPr>
          <a:xfrm>
            <a:off x="7838600" y="3894350"/>
            <a:ext cx="16545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Twilio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97" name="Google Shape;597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09888" y="2670786"/>
            <a:ext cx="1337775" cy="1337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35"/>
          <p:cNvSpPr txBox="1"/>
          <p:nvPr/>
        </p:nvSpPr>
        <p:spPr>
          <a:xfrm>
            <a:off x="6346275" y="3816700"/>
            <a:ext cx="13377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Apify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99" name="Google Shape;599;p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366950" y="4411875"/>
            <a:ext cx="2020874" cy="6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6"/>
          <p:cNvSpPr txBox="1"/>
          <p:nvPr>
            <p:ph idx="1" type="body"/>
          </p:nvPr>
        </p:nvSpPr>
        <p:spPr>
          <a:xfrm>
            <a:off x="2930300" y="2063025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THANK YOU</a:t>
            </a:r>
            <a:endParaRPr sz="4800">
              <a:solidFill>
                <a:srgbClr val="00E1C6"/>
              </a:solidFill>
            </a:endParaRPr>
          </a:p>
        </p:txBody>
      </p:sp>
      <p:sp>
        <p:nvSpPr>
          <p:cNvPr id="605" name="Google Shape;605;p3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7"/>
          <p:cNvSpPr txBox="1"/>
          <p:nvPr>
            <p:ph idx="4294967295" type="ctrTitle"/>
          </p:nvPr>
        </p:nvSpPr>
        <p:spPr>
          <a:xfrm>
            <a:off x="1053650" y="606975"/>
            <a:ext cx="3080700" cy="8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Women Safety</a:t>
            </a:r>
            <a:endParaRPr b="1" sz="2400">
              <a:solidFill>
                <a:srgbClr val="000000"/>
              </a:solidFill>
            </a:endParaRPr>
          </a:p>
        </p:txBody>
      </p:sp>
      <p:sp>
        <p:nvSpPr>
          <p:cNvPr id="509" name="Google Shape;509;p27"/>
          <p:cNvSpPr txBox="1"/>
          <p:nvPr>
            <p:ph idx="4294967295" type="body"/>
          </p:nvPr>
        </p:nvSpPr>
        <p:spPr>
          <a:xfrm>
            <a:off x="4285663" y="791200"/>
            <a:ext cx="3497700" cy="8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Nixie One"/>
                <a:ea typeface="Nixie One"/>
                <a:cs typeface="Nixie One"/>
                <a:sym typeface="Nixie One"/>
              </a:rPr>
              <a:t>Car Crash Savior</a:t>
            </a:r>
            <a:endParaRPr b="1" sz="2400">
              <a:solidFill>
                <a:srgbClr val="000000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10" name="Google Shape;510;p2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1" name="Google Shape;5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499" y="1646200"/>
            <a:ext cx="2533525" cy="2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4350" y="1646200"/>
            <a:ext cx="3800313" cy="253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8"/>
          <p:cNvSpPr/>
          <p:nvPr/>
        </p:nvSpPr>
        <p:spPr>
          <a:xfrm>
            <a:off x="5537935" y="8346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8"/>
          <p:cNvSpPr/>
          <p:nvPr/>
        </p:nvSpPr>
        <p:spPr>
          <a:xfrm>
            <a:off x="764399" y="480277"/>
            <a:ext cx="204520" cy="354335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0" name="Google Shape;520;p28"/>
          <p:cNvSpPr/>
          <p:nvPr/>
        </p:nvSpPr>
        <p:spPr>
          <a:xfrm>
            <a:off x="2071385" y="8346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1" name="Google Shape;521;p28"/>
          <p:cNvPicPr preferRelativeResize="0"/>
          <p:nvPr/>
        </p:nvPicPr>
        <p:blipFill rotWithShape="1">
          <a:blip r:embed="rId3">
            <a:alphaModFix/>
          </a:blip>
          <a:srcRect b="9520" l="20077" r="20593" t="17974"/>
          <a:stretch/>
        </p:blipFill>
        <p:spPr>
          <a:xfrm>
            <a:off x="2163050" y="2097775"/>
            <a:ext cx="1891776" cy="12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28"/>
          <p:cNvSpPr/>
          <p:nvPr/>
        </p:nvSpPr>
        <p:spPr>
          <a:xfrm>
            <a:off x="4468863" y="2521600"/>
            <a:ext cx="789900" cy="789900"/>
          </a:xfrm>
          <a:prstGeom prst="mathPlus">
            <a:avLst>
              <a:gd fmla="val 23520" name="adj1"/>
            </a:avLst>
          </a:prstGeom>
          <a:solidFill>
            <a:srgbClr val="18476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93C"/>
              </a:solidFill>
              <a:highlight>
                <a:srgbClr val="0E293C"/>
              </a:highlight>
            </a:endParaRPr>
          </a:p>
        </p:txBody>
      </p:sp>
      <p:sp>
        <p:nvSpPr>
          <p:cNvPr id="523" name="Google Shape;523;p28"/>
          <p:cNvSpPr txBox="1"/>
          <p:nvPr/>
        </p:nvSpPr>
        <p:spPr>
          <a:xfrm>
            <a:off x="179576" y="1856450"/>
            <a:ext cx="18918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Power of VOICE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4" name="Google Shape;524;p28"/>
          <p:cNvSpPr txBox="1"/>
          <p:nvPr/>
        </p:nvSpPr>
        <p:spPr>
          <a:xfrm>
            <a:off x="5853400" y="266700"/>
            <a:ext cx="38973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Nearest Police Stations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5" name="Google Shape;525;p28"/>
          <p:cNvSpPr txBox="1"/>
          <p:nvPr>
            <p:ph idx="4294967295" type="ctrTitle"/>
          </p:nvPr>
        </p:nvSpPr>
        <p:spPr>
          <a:xfrm>
            <a:off x="2508700" y="-391650"/>
            <a:ext cx="3897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   Women Safety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26" name="Google Shape;52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5350" y="2051275"/>
            <a:ext cx="1773774" cy="177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9"/>
          <p:cNvSpPr txBox="1"/>
          <p:nvPr/>
        </p:nvSpPr>
        <p:spPr>
          <a:xfrm>
            <a:off x="-353950" y="153995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532" name="Google Shape;5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000" y="642925"/>
            <a:ext cx="1404725" cy="1404725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29"/>
          <p:cNvSpPr/>
          <p:nvPr/>
        </p:nvSpPr>
        <p:spPr>
          <a:xfrm>
            <a:off x="4867788" y="2047647"/>
            <a:ext cx="674700" cy="6210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4" name="Google Shape;53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0450" y="514050"/>
            <a:ext cx="2296760" cy="177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4450" y="2998750"/>
            <a:ext cx="2693749" cy="19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29"/>
          <p:cNvSpPr txBox="1"/>
          <p:nvPr/>
        </p:nvSpPr>
        <p:spPr>
          <a:xfrm>
            <a:off x="2789825" y="2131475"/>
            <a:ext cx="13608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7" name="Google Shape;537;p29"/>
          <p:cNvSpPr txBox="1"/>
          <p:nvPr/>
        </p:nvSpPr>
        <p:spPr>
          <a:xfrm>
            <a:off x="3045225" y="2047650"/>
            <a:ext cx="1209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uli"/>
                <a:ea typeface="Muli"/>
                <a:cs typeface="Muli"/>
                <a:sym typeface="Muli"/>
              </a:rPr>
              <a:t>Siren</a:t>
            </a:r>
            <a:endParaRPr b="1"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8" name="Google Shape;538;p29"/>
          <p:cNvSpPr txBox="1"/>
          <p:nvPr/>
        </p:nvSpPr>
        <p:spPr>
          <a:xfrm>
            <a:off x="3423525" y="2394825"/>
            <a:ext cx="47403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39" name="Google Shape;53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29600" y="3056700"/>
            <a:ext cx="2596276" cy="162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5" name="Google Shape;5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30"/>
          <p:cNvSpPr txBox="1"/>
          <p:nvPr/>
        </p:nvSpPr>
        <p:spPr>
          <a:xfrm>
            <a:off x="5634600" y="116325"/>
            <a:ext cx="749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UML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2" name="Google Shape;552;p31"/>
          <p:cNvSpPr txBox="1"/>
          <p:nvPr/>
        </p:nvSpPr>
        <p:spPr>
          <a:xfrm>
            <a:off x="2454100" y="208875"/>
            <a:ext cx="39234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393E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 Crash Savior</a:t>
            </a:r>
            <a:endParaRPr b="1" sz="3600">
              <a:solidFill>
                <a:srgbClr val="3393E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3" name="Google Shape;553;p31"/>
          <p:cNvSpPr txBox="1"/>
          <p:nvPr/>
        </p:nvSpPr>
        <p:spPr>
          <a:xfrm>
            <a:off x="2281025" y="1239475"/>
            <a:ext cx="6144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</a:pPr>
            <a:r>
              <a:rPr lang="en" sz="1800">
                <a:latin typeface="Muli"/>
                <a:ea typeface="Muli"/>
                <a:cs typeface="Muli"/>
                <a:sym typeface="Muli"/>
              </a:rPr>
              <a:t>Around </a:t>
            </a:r>
            <a:r>
              <a:rPr b="1" lang="en" sz="1800">
                <a:latin typeface="Muli"/>
                <a:ea typeface="Muli"/>
                <a:cs typeface="Muli"/>
                <a:sym typeface="Muli"/>
              </a:rPr>
              <a:t>3 Lakh</a:t>
            </a:r>
            <a:r>
              <a:rPr lang="en" sz="1800">
                <a:latin typeface="Muli"/>
                <a:ea typeface="Muli"/>
                <a:cs typeface="Muli"/>
                <a:sym typeface="Muli"/>
              </a:rPr>
              <a:t> car accident victims die every year because of the </a:t>
            </a:r>
            <a:r>
              <a:rPr b="1" lang="en" sz="1800">
                <a:latin typeface="Muli"/>
                <a:ea typeface="Muli"/>
                <a:cs typeface="Muli"/>
                <a:sym typeface="Muli"/>
              </a:rPr>
              <a:t>late response in getting medical attention.</a:t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</a:pPr>
            <a:r>
              <a:rPr lang="en" sz="1800">
                <a:latin typeface="Muli"/>
                <a:ea typeface="Muli"/>
                <a:cs typeface="Muli"/>
                <a:sym typeface="Muli"/>
              </a:rPr>
              <a:t>Every </a:t>
            </a:r>
            <a:r>
              <a:rPr b="1" lang="en" sz="1800">
                <a:latin typeface="Muli"/>
                <a:ea typeface="Muli"/>
                <a:cs typeface="Muli"/>
                <a:sym typeface="Muli"/>
              </a:rPr>
              <a:t>1 minute</a:t>
            </a:r>
            <a:r>
              <a:rPr lang="en" sz="1800">
                <a:latin typeface="Muli"/>
                <a:ea typeface="Muli"/>
                <a:cs typeface="Muli"/>
                <a:sym typeface="Muli"/>
              </a:rPr>
              <a:t> delay in response time correlates to a </a:t>
            </a:r>
            <a:r>
              <a:rPr b="1" lang="en" sz="1800">
                <a:latin typeface="Muli"/>
                <a:ea typeface="Muli"/>
                <a:cs typeface="Muli"/>
                <a:sym typeface="Muli"/>
              </a:rPr>
              <a:t>six percent difference</a:t>
            </a:r>
            <a:r>
              <a:rPr lang="en" sz="1800">
                <a:latin typeface="Muli"/>
                <a:ea typeface="Muli"/>
                <a:cs typeface="Muli"/>
                <a:sym typeface="Muli"/>
              </a:rPr>
              <a:t> in number of lives saved.</a:t>
            </a:r>
            <a:endParaRPr sz="18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9" name="Google Shape;5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115" y="2369550"/>
            <a:ext cx="4979886" cy="277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4600" y="53563"/>
            <a:ext cx="2317026" cy="154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4075" y="70225"/>
            <a:ext cx="2440350" cy="17069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2" name="Google Shape;562;p32"/>
          <p:cNvCxnSpPr/>
          <p:nvPr/>
        </p:nvCxnSpPr>
        <p:spPr>
          <a:xfrm>
            <a:off x="4471200" y="916813"/>
            <a:ext cx="873300" cy="13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3" name="Google Shape;563;p32"/>
          <p:cNvCxnSpPr/>
          <p:nvPr/>
        </p:nvCxnSpPr>
        <p:spPr>
          <a:xfrm>
            <a:off x="3881200" y="1762500"/>
            <a:ext cx="27600" cy="442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64" name="Google Shape;564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71200" y="151369"/>
            <a:ext cx="936475" cy="93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81850" y="1087851"/>
            <a:ext cx="1252025" cy="11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3"/>
          <p:cNvSpPr txBox="1"/>
          <p:nvPr>
            <p:ph idx="1" type="body"/>
          </p:nvPr>
        </p:nvSpPr>
        <p:spPr>
          <a:xfrm>
            <a:off x="2513950" y="1774875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34343"/>
                </a:solidFill>
              </a:rPr>
              <a:t>Market Viability:</a:t>
            </a:r>
            <a:endParaRPr b="1" sz="3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</a:rPr>
              <a:t>Crowd </a:t>
            </a:r>
            <a:r>
              <a:rPr b="1" lang="en" sz="4800">
                <a:solidFill>
                  <a:srgbClr val="000000"/>
                </a:solidFill>
              </a:rPr>
              <a:t>Insights</a:t>
            </a:r>
            <a:endParaRPr b="1" sz="4800">
              <a:solidFill>
                <a:srgbClr val="000000"/>
              </a:solidFill>
            </a:endParaRPr>
          </a:p>
        </p:txBody>
      </p:sp>
      <p:sp>
        <p:nvSpPr>
          <p:cNvPr id="571" name="Google Shape;571;p3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4"/>
          <p:cNvSpPr txBox="1"/>
          <p:nvPr>
            <p:ph idx="1" type="body"/>
          </p:nvPr>
        </p:nvSpPr>
        <p:spPr>
          <a:xfrm>
            <a:off x="2387475" y="284275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292E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Crowd Insights Advantages</a:t>
            </a:r>
            <a:endParaRPr b="1" sz="3600">
              <a:solidFill>
                <a:srgbClr val="3292E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7" name="Google Shape;577;p3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8" name="Google Shape;578;p34"/>
          <p:cNvSpPr txBox="1"/>
          <p:nvPr/>
        </p:nvSpPr>
        <p:spPr>
          <a:xfrm>
            <a:off x="2387475" y="1104175"/>
            <a:ext cx="57930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Understanding how many </a:t>
            </a: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people pass by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 given location at a given time helps </a:t>
            </a: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urban planners 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to better understand and meet 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people's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’ needs: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Helps the business know the popularity of a particular place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Allows them to know the insights of a place through which they can know about the needs of the crowd in that particular region.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Helps them understand </a:t>
            </a:r>
            <a:r>
              <a:rPr b="1" lang="en" sz="160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crowd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flow at </a:t>
            </a:r>
            <a:r>
              <a:rPr b="1" lang="en" sz="160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large-scale 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events and where to position different amenities like food stalls, parking in case of large gathering events.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