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Advent Pro SemiBold"/>
      <p:regular r:id="rId18"/>
      <p:bold r:id="rId19"/>
    </p:embeddedFont>
    <p:embeddedFont>
      <p:font typeface="Roboto"/>
      <p:regular r:id="rId20"/>
      <p:bold r:id="rId21"/>
      <p:italic r:id="rId22"/>
      <p:boldItalic r:id="rId23"/>
    </p:embeddedFont>
    <p:embeddedFont>
      <p:font typeface="Amatic SC"/>
      <p:regular r:id="rId24"/>
      <p:bold r:id="rId25"/>
    </p:embeddedFont>
    <p:embeddedFont>
      <p:font typeface="Advent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6D505A-2042-43DD-877B-DE8A8DE2F712}">
  <a:tblStyle styleId="{476D505A-2042-43DD-877B-DE8A8DE2F7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maticSC-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dventPro-regular.fntdata"/><Relationship Id="rId25" Type="http://schemas.openxmlformats.org/officeDocument/2006/relationships/font" Target="fonts/AmaticSC-bold.fntdata"/><Relationship Id="rId27" Type="http://schemas.openxmlformats.org/officeDocument/2006/relationships/font" Target="fonts/AdventPr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c20a457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ac20a457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ac20a4573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8ac20a4573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386ff5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386ff5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c20a4573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8ac20a4573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a386ff58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a386ff58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386ff5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386ff5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ac20a4573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8ac20a4573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ac20a4573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8ac20a4573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a386ff58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a386ff58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a386ff58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a386ff58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nyPPT.com" type="tx">
  <p:cSld name="TITLE_AND_BODY">
    <p:spTree>
      <p:nvGrpSpPr>
        <p:cNvPr id="125" name="Shape 125"/>
        <p:cNvGrpSpPr/>
        <p:nvPr/>
      </p:nvGrpSpPr>
      <p:grpSpPr>
        <a:xfrm>
          <a:off x="0" y="0"/>
          <a:ext cx="0" cy="0"/>
          <a:chOff x="0" y="0"/>
          <a:chExt cx="0" cy="0"/>
        </a:xfrm>
      </p:grpSpPr>
      <p:sp>
        <p:nvSpPr>
          <p:cNvPr id="126" name="Google Shape;126;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rgbClr val="888888"/>
                </a:solidFill>
              </a:defRPr>
            </a:lvl1pPr>
            <a:lvl2pPr indent="0" lvl="1" marL="0" algn="r">
              <a:spcBef>
                <a:spcPts val="0"/>
              </a:spcBef>
              <a:buNone/>
              <a:defRPr sz="900">
                <a:solidFill>
                  <a:srgbClr val="888888"/>
                </a:solidFill>
              </a:defRPr>
            </a:lvl2pPr>
            <a:lvl3pPr indent="0" lvl="2" marL="0" algn="r">
              <a:spcBef>
                <a:spcPts val="0"/>
              </a:spcBef>
              <a:buNone/>
              <a:defRPr sz="900">
                <a:solidFill>
                  <a:srgbClr val="888888"/>
                </a:solidFill>
              </a:defRPr>
            </a:lvl3pPr>
            <a:lvl4pPr indent="0" lvl="3" marL="0" algn="r">
              <a:spcBef>
                <a:spcPts val="0"/>
              </a:spcBef>
              <a:buNone/>
              <a:defRPr sz="900">
                <a:solidFill>
                  <a:srgbClr val="888888"/>
                </a:solidFill>
              </a:defRPr>
            </a:lvl4pPr>
            <a:lvl5pPr indent="0" lvl="4" marL="0" algn="r">
              <a:spcBef>
                <a:spcPts val="0"/>
              </a:spcBef>
              <a:buNone/>
              <a:defRPr sz="900">
                <a:solidFill>
                  <a:srgbClr val="888888"/>
                </a:solidFill>
              </a:defRPr>
            </a:lvl5pPr>
            <a:lvl6pPr indent="0" lvl="5" marL="0" algn="r">
              <a:spcBef>
                <a:spcPts val="0"/>
              </a:spcBef>
              <a:buNone/>
              <a:defRPr sz="900">
                <a:solidFill>
                  <a:srgbClr val="888888"/>
                </a:solidFill>
              </a:defRPr>
            </a:lvl6pPr>
            <a:lvl7pPr indent="0" lvl="6" marL="0" algn="r">
              <a:spcBef>
                <a:spcPts val="0"/>
              </a:spcBef>
              <a:buNone/>
              <a:defRPr sz="900">
                <a:solidFill>
                  <a:srgbClr val="888888"/>
                </a:solidFill>
              </a:defRPr>
            </a:lvl7pPr>
            <a:lvl8pPr indent="0" lvl="7" marL="0" algn="r">
              <a:spcBef>
                <a:spcPts val="0"/>
              </a:spcBef>
              <a:buNone/>
              <a:defRPr sz="900">
                <a:solidFill>
                  <a:srgbClr val="888888"/>
                </a:solidFill>
              </a:defRPr>
            </a:lvl8pPr>
            <a:lvl9pPr indent="0" lvl="8" marL="0"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www.youtube.com/watch?v=8d0DvOy_o6c" TargetMode="External"/><Relationship Id="rId4" Type="http://schemas.openxmlformats.org/officeDocument/2006/relationships/image" Target="../media/image5.jp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8.png"/><Relationship Id="rId9"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8.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261477" y="2900508"/>
            <a:ext cx="6858000" cy="9573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100"/>
              <a:buFont typeface="Calibri"/>
              <a:buNone/>
            </a:pPr>
            <a:r>
              <a:rPr lang="en" sz="2100"/>
              <a:t>Team Name – </a:t>
            </a:r>
            <a:r>
              <a:rPr b="1" lang="en" sz="5000">
                <a:solidFill>
                  <a:srgbClr val="85200C"/>
                </a:solidFill>
                <a:latin typeface="Amatic SC"/>
                <a:ea typeface="Amatic SC"/>
                <a:cs typeface="Amatic SC"/>
                <a:sym typeface="Amatic SC"/>
              </a:rPr>
              <a:t>Bug</a:t>
            </a:r>
            <a:endParaRPr b="1" sz="5000">
              <a:solidFill>
                <a:srgbClr val="85200C"/>
              </a:solidFill>
              <a:latin typeface="Amatic SC"/>
              <a:ea typeface="Amatic SC"/>
              <a:cs typeface="Amatic SC"/>
              <a:sym typeface="Amatic SC"/>
            </a:endParaRPr>
          </a:p>
        </p:txBody>
      </p:sp>
      <p:sp>
        <p:nvSpPr>
          <p:cNvPr id="132" name="Google Shape;132;p26"/>
          <p:cNvSpPr txBox="1"/>
          <p:nvPr/>
        </p:nvSpPr>
        <p:spPr>
          <a:xfrm>
            <a:off x="1261818" y="4016400"/>
            <a:ext cx="4857300" cy="761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2100" u="none" cap="none" strike="noStrike">
                <a:solidFill>
                  <a:schemeClr val="dk1"/>
                </a:solidFill>
                <a:latin typeface="Calibri"/>
                <a:ea typeface="Calibri"/>
                <a:cs typeface="Calibri"/>
                <a:sym typeface="Calibri"/>
              </a:rPr>
              <a:t>T</a:t>
            </a:r>
            <a:r>
              <a:rPr lang="en" sz="2100">
                <a:solidFill>
                  <a:schemeClr val="dk1"/>
                </a:solidFill>
                <a:latin typeface="Calibri"/>
                <a:ea typeface="Calibri"/>
                <a:cs typeface="Calibri"/>
                <a:sym typeface="Calibri"/>
              </a:rPr>
              <a:t>heme</a:t>
            </a:r>
            <a:r>
              <a:rPr b="0" i="0" lang="en" sz="2100" u="none" cap="none" strike="noStrike">
                <a:solidFill>
                  <a:schemeClr val="dk1"/>
                </a:solidFill>
                <a:latin typeface="Calibri"/>
                <a:ea typeface="Calibri"/>
                <a:cs typeface="Calibri"/>
                <a:sym typeface="Calibri"/>
              </a:rPr>
              <a:t> - </a:t>
            </a:r>
            <a:r>
              <a:rPr b="1" i="0" lang="en" sz="4500" u="none" cap="none" strike="noStrike">
                <a:solidFill>
                  <a:srgbClr val="A61C00"/>
                </a:solidFill>
                <a:latin typeface="Amatic SC"/>
                <a:ea typeface="Amatic SC"/>
                <a:cs typeface="Amatic SC"/>
                <a:sym typeface="Amatic SC"/>
              </a:rPr>
              <a:t>T</a:t>
            </a:r>
            <a:r>
              <a:rPr b="1" lang="en" sz="4500">
                <a:solidFill>
                  <a:srgbClr val="A61C00"/>
                </a:solidFill>
                <a:latin typeface="Amatic SC"/>
                <a:ea typeface="Amatic SC"/>
                <a:cs typeface="Amatic SC"/>
                <a:sym typeface="Amatic SC"/>
              </a:rPr>
              <a:t>rack A bed</a:t>
            </a:r>
            <a:endParaRPr b="1" i="0" sz="2100" u="none" cap="none" strike="noStrike">
              <a:solidFill>
                <a:srgbClr val="A61C00"/>
              </a:solidFill>
              <a:latin typeface="Amatic SC"/>
              <a:ea typeface="Amatic SC"/>
              <a:cs typeface="Amatic SC"/>
              <a:sym typeface="Amatic SC"/>
            </a:endParaRPr>
          </a:p>
        </p:txBody>
      </p:sp>
      <p:pic>
        <p:nvPicPr>
          <p:cNvPr id="133" name="Google Shape;133;p26"/>
          <p:cNvPicPr preferRelativeResize="0"/>
          <p:nvPr/>
        </p:nvPicPr>
        <p:blipFill>
          <a:blip r:embed="rId3">
            <a:alphaModFix/>
          </a:blip>
          <a:stretch>
            <a:fillRect/>
          </a:stretch>
        </p:blipFill>
        <p:spPr>
          <a:xfrm>
            <a:off x="516150" y="152400"/>
            <a:ext cx="1543050" cy="600075"/>
          </a:xfrm>
          <a:prstGeom prst="rect">
            <a:avLst/>
          </a:prstGeom>
          <a:noFill/>
          <a:ln>
            <a:noFill/>
          </a:ln>
        </p:spPr>
      </p:pic>
      <p:pic>
        <p:nvPicPr>
          <p:cNvPr id="134" name="Google Shape;134;p26"/>
          <p:cNvPicPr preferRelativeResize="0"/>
          <p:nvPr/>
        </p:nvPicPr>
        <p:blipFill>
          <a:blip r:embed="rId4">
            <a:alphaModFix/>
          </a:blip>
          <a:stretch>
            <a:fillRect/>
          </a:stretch>
        </p:blipFill>
        <p:spPr>
          <a:xfrm>
            <a:off x="44725" y="608175"/>
            <a:ext cx="2724150" cy="533400"/>
          </a:xfrm>
          <a:prstGeom prst="rect">
            <a:avLst/>
          </a:prstGeom>
          <a:noFill/>
          <a:ln>
            <a:noFill/>
          </a:ln>
        </p:spPr>
      </p:pic>
      <p:sp>
        <p:nvSpPr>
          <p:cNvPr id="135" name="Google Shape;135;p26"/>
          <p:cNvSpPr txBox="1"/>
          <p:nvPr/>
        </p:nvSpPr>
        <p:spPr>
          <a:xfrm>
            <a:off x="3399925" y="312075"/>
            <a:ext cx="5376300" cy="8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A61C00"/>
                </a:solidFill>
                <a:latin typeface="Amatic SC"/>
                <a:ea typeface="Amatic SC"/>
                <a:cs typeface="Amatic SC"/>
                <a:sym typeface="Amatic SC"/>
              </a:rPr>
              <a:t>Programmer’s Date</a:t>
            </a:r>
            <a:endParaRPr b="1" sz="5600">
              <a:solidFill>
                <a:srgbClr val="A61C00"/>
              </a:solidFill>
              <a:latin typeface="Amatic SC"/>
              <a:ea typeface="Amatic SC"/>
              <a:cs typeface="Amatic SC"/>
              <a:sym typeface="Amatic SC"/>
            </a:endParaRPr>
          </a:p>
        </p:txBody>
      </p:sp>
      <p:sp>
        <p:nvSpPr>
          <p:cNvPr id="136" name="Google Shape;136;p26"/>
          <p:cNvSpPr txBox="1"/>
          <p:nvPr/>
        </p:nvSpPr>
        <p:spPr>
          <a:xfrm>
            <a:off x="1449700" y="1791775"/>
            <a:ext cx="49398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A61C00"/>
                </a:solidFill>
                <a:latin typeface="Amatic SC"/>
                <a:ea typeface="Amatic SC"/>
                <a:cs typeface="Amatic SC"/>
                <a:sym typeface="Amatic SC"/>
              </a:rPr>
              <a:t>Organised by - </a:t>
            </a:r>
            <a:endParaRPr sz="5600">
              <a:solidFill>
                <a:srgbClr val="A61C00"/>
              </a:solidFill>
              <a:latin typeface="Amatic SC"/>
              <a:ea typeface="Amatic SC"/>
              <a:cs typeface="Amatic SC"/>
              <a:sym typeface="Amatic SC"/>
            </a:endParaRPr>
          </a:p>
        </p:txBody>
      </p:sp>
      <p:pic>
        <p:nvPicPr>
          <p:cNvPr id="137" name="Google Shape;137;p26"/>
          <p:cNvPicPr preferRelativeResize="0"/>
          <p:nvPr/>
        </p:nvPicPr>
        <p:blipFill>
          <a:blip r:embed="rId5">
            <a:alphaModFix/>
          </a:blip>
          <a:stretch>
            <a:fillRect/>
          </a:stretch>
        </p:blipFill>
        <p:spPr>
          <a:xfrm>
            <a:off x="4199736" y="1725496"/>
            <a:ext cx="1742710" cy="846254"/>
          </a:xfrm>
          <a:prstGeom prst="rect">
            <a:avLst/>
          </a:prstGeom>
          <a:noFill/>
          <a:ln>
            <a:noFill/>
          </a:ln>
        </p:spPr>
      </p:pic>
      <p:pic>
        <p:nvPicPr>
          <p:cNvPr id="138" name="Google Shape;138;p26"/>
          <p:cNvPicPr preferRelativeResize="0"/>
          <p:nvPr/>
        </p:nvPicPr>
        <p:blipFill>
          <a:blip r:embed="rId6">
            <a:alphaModFix/>
          </a:blip>
          <a:stretch>
            <a:fillRect/>
          </a:stretch>
        </p:blipFill>
        <p:spPr>
          <a:xfrm>
            <a:off x="5942448" y="2371675"/>
            <a:ext cx="3056574" cy="2710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5"/>
          <p:cNvSpPr txBox="1"/>
          <p:nvPr/>
        </p:nvSpPr>
        <p:spPr>
          <a:xfrm>
            <a:off x="5143500" y="936350"/>
            <a:ext cx="4000500" cy="75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5C65CF"/>
                </a:solidFill>
                <a:latin typeface="Advent Pro"/>
                <a:ea typeface="Advent Pro"/>
                <a:cs typeface="Advent Pro"/>
                <a:sym typeface="Advent Pro"/>
              </a:rPr>
              <a:t>Thank You!</a:t>
            </a:r>
            <a:endParaRPr b="1" sz="6000">
              <a:solidFill>
                <a:srgbClr val="5C65CF"/>
              </a:solidFill>
              <a:latin typeface="Advent Pro"/>
              <a:ea typeface="Advent Pro"/>
              <a:cs typeface="Advent Pro"/>
              <a:sym typeface="Advent Pro"/>
            </a:endParaRPr>
          </a:p>
        </p:txBody>
      </p:sp>
      <p:sp>
        <p:nvSpPr>
          <p:cNvPr id="323" name="Google Shape;323;p35"/>
          <p:cNvSpPr txBox="1"/>
          <p:nvPr/>
        </p:nvSpPr>
        <p:spPr>
          <a:xfrm>
            <a:off x="5143500" y="2377050"/>
            <a:ext cx="4000500" cy="11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434343"/>
                </a:solidFill>
                <a:latin typeface="Roboto"/>
                <a:ea typeface="Roboto"/>
                <a:cs typeface="Roboto"/>
                <a:sym typeface="Roboto"/>
              </a:rPr>
              <a:t>We are open for any queries and suggestions.</a:t>
            </a:r>
            <a:endParaRPr sz="16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p:txBody>
      </p:sp>
      <p:sp>
        <p:nvSpPr>
          <p:cNvPr id="324" name="Google Shape;324;p35"/>
          <p:cNvSpPr txBox="1"/>
          <p:nvPr/>
        </p:nvSpPr>
        <p:spPr>
          <a:xfrm>
            <a:off x="5143500" y="4060675"/>
            <a:ext cx="4000500" cy="352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rgbClr val="5C65CF"/>
                </a:solidFill>
                <a:latin typeface="Roboto"/>
                <a:ea typeface="Roboto"/>
                <a:cs typeface="Roboto"/>
                <a:sym typeface="Roboto"/>
              </a:rPr>
              <a:t>Programmer’s date</a:t>
            </a:r>
            <a:endParaRPr b="1" sz="1000">
              <a:solidFill>
                <a:srgbClr val="5C65CF"/>
              </a:solidFill>
              <a:latin typeface="Roboto"/>
              <a:ea typeface="Roboto"/>
              <a:cs typeface="Roboto"/>
              <a:sym typeface="Roboto"/>
            </a:endParaRPr>
          </a:p>
        </p:txBody>
      </p:sp>
      <p:pic>
        <p:nvPicPr>
          <p:cNvPr id="325" name="Google Shape;325;p35"/>
          <p:cNvPicPr preferRelativeResize="0"/>
          <p:nvPr/>
        </p:nvPicPr>
        <p:blipFill>
          <a:blip r:embed="rId3">
            <a:alphaModFix/>
          </a:blip>
          <a:stretch>
            <a:fillRect/>
          </a:stretch>
        </p:blipFill>
        <p:spPr>
          <a:xfrm>
            <a:off x="304800" y="581650"/>
            <a:ext cx="4838700" cy="41808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nvSpPr>
        <p:spPr>
          <a:xfrm>
            <a:off x="5227875" y="977650"/>
            <a:ext cx="3898500" cy="9663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b="1" lang="en" sz="3600">
                <a:solidFill>
                  <a:srgbClr val="5C65CF"/>
                </a:solidFill>
                <a:latin typeface="Advent Pro"/>
                <a:ea typeface="Advent Pro"/>
                <a:cs typeface="Advent Pro"/>
                <a:sym typeface="Advent Pro"/>
              </a:rPr>
              <a:t>Problem Statement</a:t>
            </a:r>
            <a:endParaRPr b="1" sz="3600">
              <a:solidFill>
                <a:srgbClr val="5C65CF"/>
              </a:solidFill>
              <a:latin typeface="Advent Pro"/>
              <a:ea typeface="Advent Pro"/>
              <a:cs typeface="Advent Pro"/>
              <a:sym typeface="Advent Pro"/>
            </a:endParaRPr>
          </a:p>
        </p:txBody>
      </p:sp>
      <p:sp>
        <p:nvSpPr>
          <p:cNvPr id="144" name="Google Shape;144;p27"/>
          <p:cNvSpPr txBox="1"/>
          <p:nvPr/>
        </p:nvSpPr>
        <p:spPr>
          <a:xfrm>
            <a:off x="5311425" y="1943950"/>
            <a:ext cx="3731400" cy="296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434343"/>
                </a:solidFill>
                <a:highlight>
                  <a:srgbClr val="FFFFFF"/>
                </a:highlight>
                <a:latin typeface="Advent Pro SemiBold"/>
                <a:ea typeface="Advent Pro SemiBold"/>
                <a:cs typeface="Advent Pro SemiBold"/>
                <a:sym typeface="Advent Pro SemiBold"/>
              </a:rPr>
              <a:t>There is a lack of a unified platform to link the existing data of hospitals in our area so that we can overpass the hastle of finding the hospital with free beds and facilities available, so as to reduce the risk of getting infected and avoiding crowd at hospitals. </a:t>
            </a:r>
            <a:endParaRPr sz="1500">
              <a:solidFill>
                <a:srgbClr val="434343"/>
              </a:solidFill>
              <a:highlight>
                <a:srgbClr val="FFFFFF"/>
              </a:highlight>
              <a:latin typeface="Advent Pro SemiBold"/>
              <a:ea typeface="Advent Pro SemiBold"/>
              <a:cs typeface="Advent Pro SemiBold"/>
              <a:sym typeface="Advent Pro SemiBold"/>
            </a:endParaRPr>
          </a:p>
          <a:p>
            <a:pPr indent="0" lvl="0" marL="0" rtl="0" algn="just">
              <a:spcBef>
                <a:spcPts val="0"/>
              </a:spcBef>
              <a:spcAft>
                <a:spcPts val="0"/>
              </a:spcAft>
              <a:buNone/>
            </a:pPr>
            <a:r>
              <a:t/>
            </a:r>
            <a:endParaRPr sz="1500">
              <a:solidFill>
                <a:srgbClr val="434343"/>
              </a:solidFill>
              <a:highlight>
                <a:srgbClr val="FFFFFF"/>
              </a:highlight>
              <a:latin typeface="Advent Pro SemiBold"/>
              <a:ea typeface="Advent Pro SemiBold"/>
              <a:cs typeface="Advent Pro SemiBold"/>
              <a:sym typeface="Advent Pro SemiBold"/>
            </a:endParaRPr>
          </a:p>
          <a:p>
            <a:pPr indent="0" lvl="0" marL="0" rtl="0" algn="just">
              <a:spcBef>
                <a:spcPts val="0"/>
              </a:spcBef>
              <a:spcAft>
                <a:spcPts val="0"/>
              </a:spcAft>
              <a:buNone/>
            </a:pPr>
            <a:r>
              <a:rPr lang="en" sz="1500">
                <a:solidFill>
                  <a:srgbClr val="434343"/>
                </a:solidFill>
                <a:highlight>
                  <a:srgbClr val="FFFFFF"/>
                </a:highlight>
                <a:latin typeface="Advent Pro SemiBold"/>
                <a:ea typeface="Advent Pro SemiBold"/>
                <a:cs typeface="Advent Pro SemiBold"/>
                <a:sym typeface="Advent Pro SemiBold"/>
              </a:rPr>
              <a:t>This covid pandemic has came as a health emergency for our healthcare system so such an platform is extremely needed to inform the patients of the data related to Hospital. The existing solutions lack transparency and do no cope up the need of the patients end.</a:t>
            </a:r>
            <a:endParaRPr sz="2300">
              <a:solidFill>
                <a:srgbClr val="434343"/>
              </a:solidFill>
              <a:latin typeface="Advent Pro SemiBold"/>
              <a:ea typeface="Advent Pro SemiBold"/>
              <a:cs typeface="Advent Pro SemiBold"/>
              <a:sym typeface="Advent Pro SemiBold"/>
            </a:endParaRPr>
          </a:p>
        </p:txBody>
      </p:sp>
      <p:sp>
        <p:nvSpPr>
          <p:cNvPr id="145" name="Google Shape;145;p27"/>
          <p:cNvSpPr txBox="1"/>
          <p:nvPr/>
        </p:nvSpPr>
        <p:spPr>
          <a:xfrm>
            <a:off x="5311425" y="185050"/>
            <a:ext cx="1913700" cy="79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200">
                <a:solidFill>
                  <a:srgbClr val="5C65CF"/>
                </a:solidFill>
                <a:latin typeface="Advent Pro"/>
                <a:ea typeface="Advent Pro"/>
                <a:cs typeface="Advent Pro"/>
                <a:sym typeface="Advent Pro"/>
              </a:rPr>
              <a:t>01</a:t>
            </a:r>
            <a:endParaRPr b="1" sz="7200">
              <a:solidFill>
                <a:srgbClr val="5C65CF"/>
              </a:solidFill>
              <a:latin typeface="Advent Pro"/>
              <a:ea typeface="Advent Pro"/>
              <a:cs typeface="Advent Pro"/>
              <a:sym typeface="Advent Pro"/>
            </a:endParaRPr>
          </a:p>
        </p:txBody>
      </p:sp>
      <p:pic>
        <p:nvPicPr>
          <p:cNvPr id="146" name="Google Shape;146;p27"/>
          <p:cNvPicPr preferRelativeResize="0"/>
          <p:nvPr/>
        </p:nvPicPr>
        <p:blipFill>
          <a:blip r:embed="rId3">
            <a:alphaModFix/>
          </a:blip>
          <a:stretch>
            <a:fillRect/>
          </a:stretch>
        </p:blipFill>
        <p:spPr>
          <a:xfrm>
            <a:off x="239700" y="185050"/>
            <a:ext cx="4545715"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0" name="Shape 150"/>
        <p:cNvGrpSpPr/>
        <p:nvPr/>
      </p:nvGrpSpPr>
      <p:grpSpPr>
        <a:xfrm>
          <a:off x="0" y="0"/>
          <a:ext cx="0" cy="0"/>
          <a:chOff x="0" y="0"/>
          <a:chExt cx="0" cy="0"/>
        </a:xfrm>
      </p:grpSpPr>
      <p:sp>
        <p:nvSpPr>
          <p:cNvPr id="151" name="Google Shape;151;p28"/>
          <p:cNvSpPr txBox="1"/>
          <p:nvPr/>
        </p:nvSpPr>
        <p:spPr>
          <a:xfrm>
            <a:off x="0" y="-101000"/>
            <a:ext cx="4382700" cy="75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5C65CF"/>
                </a:solidFill>
                <a:latin typeface="Advent Pro"/>
                <a:ea typeface="Advent Pro"/>
                <a:cs typeface="Advent Pro"/>
                <a:sym typeface="Advent Pro"/>
              </a:rPr>
              <a:t>Solution</a:t>
            </a:r>
            <a:endParaRPr b="1" sz="3000">
              <a:solidFill>
                <a:srgbClr val="5C65CF"/>
              </a:solidFill>
              <a:latin typeface="Advent Pro"/>
              <a:ea typeface="Advent Pro"/>
              <a:cs typeface="Advent Pro"/>
              <a:sym typeface="Advent Pro"/>
            </a:endParaRPr>
          </a:p>
        </p:txBody>
      </p:sp>
      <p:sp>
        <p:nvSpPr>
          <p:cNvPr id="152" name="Google Shape;152;p28"/>
          <p:cNvSpPr txBox="1"/>
          <p:nvPr/>
        </p:nvSpPr>
        <p:spPr>
          <a:xfrm>
            <a:off x="150000" y="504675"/>
            <a:ext cx="4422000" cy="42852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Clr>
                <a:schemeClr val="dk1"/>
              </a:buClr>
              <a:buSzPts val="1100"/>
              <a:buFont typeface="Arial"/>
              <a:buNone/>
            </a:pPr>
            <a:r>
              <a:rPr lang="en" sz="1200">
                <a:solidFill>
                  <a:srgbClr val="575553"/>
                </a:solidFill>
                <a:highlight>
                  <a:srgbClr val="FFFFFF"/>
                </a:highlight>
              </a:rPr>
              <a:t>Our solution is a two-way system between a user and health provider.</a:t>
            </a:r>
            <a:r>
              <a:rPr lang="en" sz="1200">
                <a:solidFill>
                  <a:srgbClr val="575553"/>
                </a:solidFill>
              </a:rPr>
              <a:t>The solution that we’ll develop is a web application named </a:t>
            </a:r>
            <a:r>
              <a:rPr b="1" lang="en" sz="1200">
                <a:solidFill>
                  <a:srgbClr val="1155CC"/>
                </a:solidFill>
              </a:rPr>
              <a:t>Sewak App</a:t>
            </a:r>
            <a:r>
              <a:rPr lang="en" sz="1200">
                <a:solidFill>
                  <a:srgbClr val="575553"/>
                </a:solidFill>
              </a:rPr>
              <a:t>, which leverages information from a patient questionnaire</a:t>
            </a:r>
            <a:r>
              <a:rPr lang="en" sz="1200">
                <a:solidFill>
                  <a:srgbClr val="575553"/>
                </a:solidFill>
                <a:highlight>
                  <a:srgbClr val="FFFFFF"/>
                </a:highlight>
              </a:rPr>
              <a:t> regarding COVID-19-related symptoms </a:t>
            </a:r>
            <a:r>
              <a:rPr lang="en" sz="1200">
                <a:solidFill>
                  <a:srgbClr val="575553"/>
                </a:solidFill>
              </a:rPr>
              <a:t>and up-to-date information from medical centers to provide optimized medical center suggestions to patients for their needs.</a:t>
            </a:r>
            <a:endParaRPr sz="1200">
              <a:solidFill>
                <a:srgbClr val="575553"/>
              </a:solidFill>
            </a:endParaRPr>
          </a:p>
          <a:p>
            <a:pPr indent="0" lvl="0" marL="0" rtl="0" algn="just">
              <a:lnSpc>
                <a:spcPct val="140000"/>
              </a:lnSpc>
              <a:spcBef>
                <a:spcPts val="1500"/>
              </a:spcBef>
              <a:spcAft>
                <a:spcPts val="0"/>
              </a:spcAft>
              <a:buClr>
                <a:schemeClr val="dk1"/>
              </a:buClr>
              <a:buSzPts val="1100"/>
              <a:buFont typeface="Arial"/>
              <a:buNone/>
            </a:pPr>
            <a:r>
              <a:rPr lang="en" sz="1200">
                <a:solidFill>
                  <a:srgbClr val="575553"/>
                </a:solidFill>
              </a:rPr>
              <a:t>Our platform can provide support by medical centers around the country, they will be able to provide critical up-to-date information such as: </a:t>
            </a:r>
            <a:r>
              <a:rPr lang="en" sz="1200">
                <a:solidFill>
                  <a:srgbClr val="003E54"/>
                </a:solidFill>
              </a:rPr>
              <a:t>number of COVID-19 tests, number of available ventilators, PPE status, number of COVID-19 patients, type of medical facility(full care, testing only, non-COVID only)</a:t>
            </a:r>
            <a:r>
              <a:rPr lang="en" sz="1200">
                <a:solidFill>
                  <a:srgbClr val="575553"/>
                </a:solidFill>
              </a:rPr>
              <a:t> to help further guide our algorithm on matching patients with the correct hospitals. Furthermore, we hope to make this data accessible to all medical institutions accessing our database.</a:t>
            </a:r>
            <a:endParaRPr sz="1200">
              <a:solidFill>
                <a:srgbClr val="575553"/>
              </a:solidFill>
            </a:endParaRPr>
          </a:p>
          <a:p>
            <a:pPr indent="0" lvl="0" marL="0" rtl="0" algn="just">
              <a:lnSpc>
                <a:spcPct val="140000"/>
              </a:lnSpc>
              <a:spcBef>
                <a:spcPts val="1500"/>
              </a:spcBef>
              <a:spcAft>
                <a:spcPts val="1500"/>
              </a:spcAft>
              <a:buClr>
                <a:schemeClr val="dk1"/>
              </a:buClr>
              <a:buSzPts val="1100"/>
              <a:buFont typeface="Arial"/>
              <a:buNone/>
            </a:pPr>
            <a:r>
              <a:t/>
            </a:r>
            <a:endParaRPr sz="1200">
              <a:solidFill>
                <a:srgbClr val="575553"/>
              </a:solidFill>
            </a:endParaRPr>
          </a:p>
        </p:txBody>
      </p:sp>
      <p:pic>
        <p:nvPicPr>
          <p:cNvPr id="153" name="Google Shape;153;p28"/>
          <p:cNvPicPr preferRelativeResize="0"/>
          <p:nvPr/>
        </p:nvPicPr>
        <p:blipFill rotWithShape="1">
          <a:blip r:embed="rId3">
            <a:alphaModFix/>
          </a:blip>
          <a:srcRect b="-16130" l="0" r="-15114" t="0"/>
          <a:stretch/>
        </p:blipFill>
        <p:spPr>
          <a:xfrm>
            <a:off x="4382575" y="996550"/>
            <a:ext cx="5644151" cy="379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nvSpPr>
        <p:spPr>
          <a:xfrm>
            <a:off x="623404" y="961338"/>
            <a:ext cx="3618000" cy="2052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b="1" lang="en" sz="4700">
                <a:solidFill>
                  <a:srgbClr val="5C65CF"/>
                </a:solidFill>
                <a:latin typeface="Advent Pro"/>
                <a:ea typeface="Advent Pro"/>
                <a:cs typeface="Advent Pro"/>
                <a:sym typeface="Advent Pro"/>
              </a:rPr>
              <a:t>ENABLING TECHNOLOGY TO FULFILL THE NEEDS</a:t>
            </a:r>
            <a:endParaRPr b="1" sz="4700">
              <a:solidFill>
                <a:srgbClr val="5C65CF"/>
              </a:solidFill>
              <a:latin typeface="Advent Pro"/>
              <a:ea typeface="Advent Pro"/>
              <a:cs typeface="Advent Pro"/>
              <a:sym typeface="Advent Pro"/>
            </a:endParaRPr>
          </a:p>
        </p:txBody>
      </p:sp>
      <p:sp>
        <p:nvSpPr>
          <p:cNvPr id="159" name="Google Shape;159;p29"/>
          <p:cNvSpPr txBox="1"/>
          <p:nvPr/>
        </p:nvSpPr>
        <p:spPr>
          <a:xfrm>
            <a:off x="623400" y="3175363"/>
            <a:ext cx="38451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900">
                <a:solidFill>
                  <a:srgbClr val="FF9900"/>
                </a:solidFill>
                <a:latin typeface="Advent Pro"/>
                <a:ea typeface="Advent Pro"/>
                <a:cs typeface="Advent Pro"/>
                <a:sym typeface="Advent Pro"/>
              </a:rPr>
              <a:t>SEWAK</a:t>
            </a:r>
            <a:endParaRPr sz="4300">
              <a:solidFill>
                <a:srgbClr val="FF9900"/>
              </a:solidFill>
              <a:latin typeface="Roboto"/>
              <a:ea typeface="Roboto"/>
              <a:cs typeface="Roboto"/>
              <a:sym typeface="Roboto"/>
            </a:endParaRPr>
          </a:p>
        </p:txBody>
      </p:sp>
      <p:cxnSp>
        <p:nvCxnSpPr>
          <p:cNvPr id="160" name="Google Shape;160;p29"/>
          <p:cNvCxnSpPr/>
          <p:nvPr/>
        </p:nvCxnSpPr>
        <p:spPr>
          <a:xfrm>
            <a:off x="788000" y="3175363"/>
            <a:ext cx="524400" cy="0"/>
          </a:xfrm>
          <a:prstGeom prst="straightConnector1">
            <a:avLst/>
          </a:prstGeom>
          <a:noFill/>
          <a:ln cap="flat" cmpd="sng" w="38100">
            <a:solidFill>
              <a:srgbClr val="5C65CF"/>
            </a:solidFill>
            <a:prstDash val="solid"/>
            <a:round/>
            <a:headEnd len="med" w="med" type="none"/>
            <a:tailEnd len="med" w="med" type="none"/>
          </a:ln>
        </p:spPr>
      </p:cxnSp>
      <p:pic>
        <p:nvPicPr>
          <p:cNvPr id="161" name="Google Shape;161;p29"/>
          <p:cNvPicPr preferRelativeResize="0"/>
          <p:nvPr/>
        </p:nvPicPr>
        <p:blipFill>
          <a:blip r:embed="rId3">
            <a:alphaModFix/>
          </a:blip>
          <a:stretch>
            <a:fillRect/>
          </a:stretch>
        </p:blipFill>
        <p:spPr>
          <a:xfrm>
            <a:off x="4359000" y="516175"/>
            <a:ext cx="4370699" cy="37764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nvSpPr>
        <p:spPr>
          <a:xfrm>
            <a:off x="439213" y="157450"/>
            <a:ext cx="7551900" cy="75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5C65CF"/>
                </a:solidFill>
                <a:latin typeface="Advent Pro"/>
                <a:ea typeface="Advent Pro"/>
                <a:cs typeface="Advent Pro"/>
                <a:sym typeface="Advent Pro"/>
              </a:rPr>
              <a:t>Positive and Unique Features</a:t>
            </a:r>
            <a:endParaRPr b="1" sz="3000">
              <a:solidFill>
                <a:srgbClr val="5C65CF"/>
              </a:solidFill>
              <a:latin typeface="Advent Pro"/>
              <a:ea typeface="Advent Pro"/>
              <a:cs typeface="Advent Pro"/>
              <a:sym typeface="Advent Pro"/>
            </a:endParaRPr>
          </a:p>
        </p:txBody>
      </p:sp>
      <p:sp>
        <p:nvSpPr>
          <p:cNvPr id="167" name="Google Shape;167;p30"/>
          <p:cNvSpPr txBox="1"/>
          <p:nvPr/>
        </p:nvSpPr>
        <p:spPr>
          <a:xfrm>
            <a:off x="5852688" y="1007825"/>
            <a:ext cx="36918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5C65CF"/>
                </a:solidFill>
                <a:latin typeface="Advent Pro"/>
                <a:ea typeface="Advent Pro"/>
                <a:cs typeface="Advent Pro"/>
                <a:sym typeface="Advent Pro"/>
              </a:rPr>
              <a:t>Detailed Information by Hospital</a:t>
            </a:r>
            <a:endParaRPr b="1" sz="1900">
              <a:solidFill>
                <a:srgbClr val="5C65CF"/>
              </a:solidFill>
              <a:latin typeface="Advent Pro"/>
              <a:ea typeface="Advent Pro"/>
              <a:cs typeface="Advent Pro"/>
              <a:sym typeface="Advent Pro"/>
            </a:endParaRPr>
          </a:p>
        </p:txBody>
      </p:sp>
      <p:sp>
        <p:nvSpPr>
          <p:cNvPr id="168" name="Google Shape;168;p30"/>
          <p:cNvSpPr txBox="1"/>
          <p:nvPr/>
        </p:nvSpPr>
        <p:spPr>
          <a:xfrm>
            <a:off x="5852688" y="1399204"/>
            <a:ext cx="2315100" cy="9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rgbClr val="434343"/>
              </a:solidFill>
              <a:latin typeface="Roboto"/>
              <a:ea typeface="Roboto"/>
              <a:cs typeface="Roboto"/>
              <a:sym typeface="Roboto"/>
            </a:endParaRPr>
          </a:p>
        </p:txBody>
      </p:sp>
      <p:sp>
        <p:nvSpPr>
          <p:cNvPr id="169" name="Google Shape;169;p30"/>
          <p:cNvSpPr txBox="1"/>
          <p:nvPr/>
        </p:nvSpPr>
        <p:spPr>
          <a:xfrm>
            <a:off x="5700288" y="2246250"/>
            <a:ext cx="35901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900">
                <a:solidFill>
                  <a:srgbClr val="5C65CF"/>
                </a:solidFill>
                <a:latin typeface="Advent Pro"/>
                <a:ea typeface="Advent Pro"/>
                <a:cs typeface="Advent Pro"/>
                <a:sym typeface="Advent Pro"/>
              </a:rPr>
              <a:t>Real-time data by Crowd Sourcing</a:t>
            </a:r>
            <a:endParaRPr b="1" sz="1900">
              <a:solidFill>
                <a:srgbClr val="5C65CF"/>
              </a:solidFill>
              <a:latin typeface="Advent Pro"/>
              <a:ea typeface="Advent Pro"/>
              <a:cs typeface="Advent Pro"/>
              <a:sym typeface="Advent Pro"/>
            </a:endParaRPr>
          </a:p>
          <a:p>
            <a:pPr indent="0" lvl="0" marL="0" rtl="0" algn="l">
              <a:spcBef>
                <a:spcPts val="0"/>
              </a:spcBef>
              <a:spcAft>
                <a:spcPts val="0"/>
              </a:spcAft>
              <a:buNone/>
            </a:pPr>
            <a:r>
              <a:t/>
            </a:r>
            <a:endParaRPr b="1" sz="1900">
              <a:solidFill>
                <a:srgbClr val="5C65CF"/>
              </a:solidFill>
              <a:latin typeface="Advent Pro"/>
              <a:ea typeface="Advent Pro"/>
              <a:cs typeface="Advent Pro"/>
              <a:sym typeface="Advent Pro"/>
            </a:endParaRPr>
          </a:p>
        </p:txBody>
      </p:sp>
      <p:sp>
        <p:nvSpPr>
          <p:cNvPr id="170" name="Google Shape;170;p30"/>
          <p:cNvSpPr txBox="1"/>
          <p:nvPr/>
        </p:nvSpPr>
        <p:spPr>
          <a:xfrm>
            <a:off x="5790313" y="2657450"/>
            <a:ext cx="27930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rgbClr val="434343"/>
              </a:solidFill>
              <a:latin typeface="Roboto"/>
              <a:ea typeface="Roboto"/>
              <a:cs typeface="Roboto"/>
              <a:sym typeface="Roboto"/>
            </a:endParaRPr>
          </a:p>
        </p:txBody>
      </p:sp>
      <p:sp>
        <p:nvSpPr>
          <p:cNvPr id="171" name="Google Shape;171;p30"/>
          <p:cNvSpPr txBox="1"/>
          <p:nvPr/>
        </p:nvSpPr>
        <p:spPr>
          <a:xfrm>
            <a:off x="-152987" y="1007825"/>
            <a:ext cx="2793000" cy="56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900">
                <a:solidFill>
                  <a:srgbClr val="5C65CF"/>
                </a:solidFill>
                <a:latin typeface="Advent Pro"/>
                <a:ea typeface="Advent Pro"/>
                <a:cs typeface="Advent Pro"/>
                <a:sym typeface="Advent Pro"/>
              </a:rPr>
              <a:t>Single Platform for all Health related queries</a:t>
            </a:r>
            <a:endParaRPr b="1" sz="1900">
              <a:solidFill>
                <a:srgbClr val="5C65CF"/>
              </a:solidFill>
              <a:latin typeface="Advent Pro"/>
              <a:ea typeface="Advent Pro"/>
              <a:cs typeface="Advent Pro"/>
              <a:sym typeface="Advent Pro"/>
            </a:endParaRPr>
          </a:p>
        </p:txBody>
      </p:sp>
      <p:sp>
        <p:nvSpPr>
          <p:cNvPr id="172" name="Google Shape;172;p30"/>
          <p:cNvSpPr txBox="1"/>
          <p:nvPr/>
        </p:nvSpPr>
        <p:spPr>
          <a:xfrm>
            <a:off x="-356687" y="1399200"/>
            <a:ext cx="2996700" cy="126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t/>
            </a:r>
            <a:endParaRPr sz="1200">
              <a:solidFill>
                <a:srgbClr val="434343"/>
              </a:solidFill>
              <a:latin typeface="Roboto"/>
              <a:ea typeface="Roboto"/>
              <a:cs typeface="Roboto"/>
              <a:sym typeface="Roboto"/>
            </a:endParaRPr>
          </a:p>
        </p:txBody>
      </p:sp>
      <p:sp>
        <p:nvSpPr>
          <p:cNvPr id="173" name="Google Shape;173;p30"/>
          <p:cNvSpPr txBox="1"/>
          <p:nvPr/>
        </p:nvSpPr>
        <p:spPr>
          <a:xfrm>
            <a:off x="-400487" y="2246250"/>
            <a:ext cx="3084300" cy="56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900">
                <a:solidFill>
                  <a:srgbClr val="5C65CF"/>
                </a:solidFill>
                <a:latin typeface="Advent Pro"/>
                <a:ea typeface="Advent Pro"/>
                <a:cs typeface="Advent Pro"/>
                <a:sym typeface="Advent Pro"/>
              </a:rPr>
              <a:t>Link between patients and </a:t>
            </a:r>
            <a:endParaRPr b="1" sz="1900">
              <a:solidFill>
                <a:srgbClr val="5C65CF"/>
              </a:solidFill>
              <a:latin typeface="Advent Pro"/>
              <a:ea typeface="Advent Pro"/>
              <a:cs typeface="Advent Pro"/>
              <a:sym typeface="Advent Pro"/>
            </a:endParaRPr>
          </a:p>
          <a:p>
            <a:pPr indent="0" lvl="0" marL="0" rtl="0" algn="r">
              <a:spcBef>
                <a:spcPts val="0"/>
              </a:spcBef>
              <a:spcAft>
                <a:spcPts val="0"/>
              </a:spcAft>
              <a:buNone/>
            </a:pPr>
            <a:r>
              <a:rPr b="1" lang="en" sz="1900">
                <a:solidFill>
                  <a:srgbClr val="5C65CF"/>
                </a:solidFill>
                <a:latin typeface="Advent Pro"/>
                <a:ea typeface="Advent Pro"/>
                <a:cs typeface="Advent Pro"/>
                <a:sym typeface="Advent Pro"/>
              </a:rPr>
              <a:t>volunteers</a:t>
            </a:r>
            <a:endParaRPr b="1" sz="1900">
              <a:solidFill>
                <a:srgbClr val="5C65CF"/>
              </a:solidFill>
              <a:latin typeface="Advent Pro"/>
              <a:ea typeface="Advent Pro"/>
              <a:cs typeface="Advent Pro"/>
              <a:sym typeface="Advent Pro"/>
            </a:endParaRPr>
          </a:p>
        </p:txBody>
      </p:sp>
      <p:sp>
        <p:nvSpPr>
          <p:cNvPr id="174" name="Google Shape;174;p30"/>
          <p:cNvSpPr txBox="1"/>
          <p:nvPr/>
        </p:nvSpPr>
        <p:spPr>
          <a:xfrm>
            <a:off x="-356687" y="2657450"/>
            <a:ext cx="2996700" cy="126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t/>
            </a:r>
            <a:endParaRPr sz="1200">
              <a:solidFill>
                <a:srgbClr val="434343"/>
              </a:solidFill>
              <a:latin typeface="Roboto"/>
              <a:ea typeface="Roboto"/>
              <a:cs typeface="Roboto"/>
              <a:sym typeface="Roboto"/>
            </a:endParaRPr>
          </a:p>
        </p:txBody>
      </p:sp>
      <p:grpSp>
        <p:nvGrpSpPr>
          <p:cNvPr id="175" name="Google Shape;175;p30"/>
          <p:cNvGrpSpPr/>
          <p:nvPr/>
        </p:nvGrpSpPr>
        <p:grpSpPr>
          <a:xfrm>
            <a:off x="3026041" y="1289977"/>
            <a:ext cx="2378258" cy="2959957"/>
            <a:chOff x="3382878" y="1614602"/>
            <a:chExt cx="2378258" cy="2959957"/>
          </a:xfrm>
        </p:grpSpPr>
        <p:grpSp>
          <p:nvGrpSpPr>
            <p:cNvPr id="176" name="Google Shape;176;p30"/>
            <p:cNvGrpSpPr/>
            <p:nvPr/>
          </p:nvGrpSpPr>
          <p:grpSpPr>
            <a:xfrm>
              <a:off x="3721712" y="1614602"/>
              <a:ext cx="1524959" cy="2959957"/>
              <a:chOff x="3721712" y="1614602"/>
              <a:chExt cx="1524959" cy="2959957"/>
            </a:xfrm>
          </p:grpSpPr>
          <p:sp>
            <p:nvSpPr>
              <p:cNvPr id="177" name="Google Shape;177;p30"/>
              <p:cNvSpPr/>
              <p:nvPr/>
            </p:nvSpPr>
            <p:spPr>
              <a:xfrm>
                <a:off x="3759774" y="1758041"/>
                <a:ext cx="1433586" cy="2816518"/>
              </a:xfrm>
              <a:custGeom>
                <a:rect b="b" l="l" r="r" t="t"/>
                <a:pathLst>
                  <a:path extrusionOk="0" h="206679" w="105198">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3721712" y="1758041"/>
                <a:ext cx="1433586" cy="2816518"/>
              </a:xfrm>
              <a:custGeom>
                <a:rect b="b" l="l" r="r" t="t"/>
                <a:pathLst>
                  <a:path extrusionOk="0" h="206679" w="105198">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3775691" y="1888224"/>
                <a:ext cx="1325629" cy="2580585"/>
              </a:xfrm>
              <a:custGeom>
                <a:rect b="b" l="l" r="r" t="t"/>
                <a:pathLst>
                  <a:path extrusionOk="0" h="189366" w="97276">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4548479" y="1841400"/>
                <a:ext cx="55423" cy="53338"/>
              </a:xfrm>
              <a:custGeom>
                <a:rect b="b" l="l" r="r" t="t"/>
                <a:pathLst>
                  <a:path extrusionOk="0" h="3914" w="4067">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4277810" y="1854728"/>
                <a:ext cx="231531" cy="26683"/>
              </a:xfrm>
              <a:custGeom>
                <a:rect b="b" l="l" r="r" t="t"/>
                <a:pathLst>
                  <a:path extrusionOk="0" h="1958" w="1699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4739729" y="1614602"/>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3734360" y="3150625"/>
                <a:ext cx="506957" cy="506957"/>
              </a:xfrm>
              <a:custGeom>
                <a:rect b="b" l="l" r="r" t="t"/>
                <a:pathLst>
                  <a:path extrusionOk="0" h="37201" w="37201">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4110280" y="2439164"/>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4509341" y="3726083"/>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0"/>
              <p:cNvGrpSpPr/>
              <p:nvPr/>
            </p:nvGrpSpPr>
            <p:grpSpPr>
              <a:xfrm>
                <a:off x="4210921" y="2513393"/>
                <a:ext cx="303554" cy="377859"/>
                <a:chOff x="4202847" y="2562502"/>
                <a:chExt cx="492462" cy="613010"/>
              </a:xfrm>
            </p:grpSpPr>
            <p:sp>
              <p:nvSpPr>
                <p:cNvPr id="187" name="Google Shape;187;p30"/>
                <p:cNvSpPr/>
                <p:nvPr/>
              </p:nvSpPr>
              <p:spPr>
                <a:xfrm>
                  <a:off x="4430352" y="2562502"/>
                  <a:ext cx="36402" cy="470764"/>
                </a:xfrm>
                <a:custGeom>
                  <a:rect b="b" l="l" r="r" t="t"/>
                  <a:pathLst>
                    <a:path extrusionOk="0" h="22412" w="1733">
                      <a:moveTo>
                        <a:pt x="1711" y="1"/>
                      </a:moveTo>
                      <a:lnTo>
                        <a:pt x="1" y="2"/>
                      </a:lnTo>
                      <a:lnTo>
                        <a:pt x="22" y="22411"/>
                      </a:lnTo>
                      <a:lnTo>
                        <a:pt x="1733" y="22410"/>
                      </a:lnTo>
                      <a:lnTo>
                        <a:pt x="171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4449193" y="2562502"/>
                  <a:ext cx="17560" cy="470722"/>
                </a:xfrm>
                <a:custGeom>
                  <a:rect b="b" l="l" r="r" t="t"/>
                  <a:pathLst>
                    <a:path extrusionOk="0" h="22410" w="836">
                      <a:moveTo>
                        <a:pt x="1" y="1"/>
                      </a:moveTo>
                      <a:lnTo>
                        <a:pt x="1" y="22410"/>
                      </a:lnTo>
                      <a:lnTo>
                        <a:pt x="836" y="22410"/>
                      </a:lnTo>
                      <a:lnTo>
                        <a:pt x="81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4313228" y="2567901"/>
                  <a:ext cx="151698" cy="464925"/>
                </a:xfrm>
                <a:custGeom>
                  <a:rect b="b" l="l" r="r" t="t"/>
                  <a:pathLst>
                    <a:path extrusionOk="0" h="22134" w="7222">
                      <a:moveTo>
                        <a:pt x="1658" y="0"/>
                      </a:moveTo>
                      <a:lnTo>
                        <a:pt x="1" y="425"/>
                      </a:lnTo>
                      <a:lnTo>
                        <a:pt x="5565" y="22134"/>
                      </a:lnTo>
                      <a:lnTo>
                        <a:pt x="7222" y="21709"/>
                      </a:lnTo>
                      <a:lnTo>
                        <a:pt x="1658"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4261031" y="2721762"/>
                  <a:ext cx="375485" cy="164028"/>
                </a:xfrm>
                <a:custGeom>
                  <a:rect b="b" l="l" r="r" t="t"/>
                  <a:pathLst>
                    <a:path extrusionOk="0" h="7809" w="17876">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4449193" y="2721762"/>
                  <a:ext cx="187344" cy="163986"/>
                </a:xfrm>
                <a:custGeom>
                  <a:rect b="b" l="l" r="r" t="t"/>
                  <a:pathLst>
                    <a:path extrusionOk="0" h="7807" w="8919">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4202847" y="2876569"/>
                  <a:ext cx="492462" cy="298943"/>
                </a:xfrm>
                <a:custGeom>
                  <a:rect b="b" l="l" r="r" t="t"/>
                  <a:pathLst>
                    <a:path extrusionOk="0" h="14232" w="23445">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4449193" y="2876569"/>
                  <a:ext cx="246074" cy="298943"/>
                </a:xfrm>
                <a:custGeom>
                  <a:rect b="b" l="l" r="r" t="t"/>
                  <a:pathLst>
                    <a:path extrusionOk="0" h="14232" w="11715">
                      <a:moveTo>
                        <a:pt x="1" y="1"/>
                      </a:moveTo>
                      <a:lnTo>
                        <a:pt x="1" y="14232"/>
                      </a:lnTo>
                      <a:lnTo>
                        <a:pt x="6182" y="14232"/>
                      </a:lnTo>
                      <a:lnTo>
                        <a:pt x="8268" y="2965"/>
                      </a:lnTo>
                      <a:lnTo>
                        <a:pt x="10173" y="6945"/>
                      </a:lnTo>
                      <a:lnTo>
                        <a:pt x="11715" y="6205"/>
                      </a:lnTo>
                      <a:lnTo>
                        <a:pt x="8746"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4394076" y="2971155"/>
                  <a:ext cx="106201" cy="102189"/>
                </a:xfrm>
                <a:custGeom>
                  <a:rect b="b" l="l" r="r" t="t"/>
                  <a:pathLst>
                    <a:path extrusionOk="0" h="4865" w="5056">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4449193" y="2971155"/>
                  <a:ext cx="51084" cy="102189"/>
                </a:xfrm>
                <a:custGeom>
                  <a:rect b="b" l="l" r="r" t="t"/>
                  <a:pathLst>
                    <a:path extrusionOk="0" h="4865" w="2432">
                      <a:moveTo>
                        <a:pt x="1" y="1"/>
                      </a:moveTo>
                      <a:lnTo>
                        <a:pt x="1" y="4865"/>
                      </a:lnTo>
                      <a:cubicBezTo>
                        <a:pt x="1343" y="4865"/>
                        <a:pt x="2431" y="3776"/>
                        <a:pt x="2431" y="2433"/>
                      </a:cubicBezTo>
                      <a:cubicBezTo>
                        <a:pt x="2431" y="1089"/>
                        <a:pt x="1343" y="1"/>
                        <a:pt x="1"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4380150" y="2953195"/>
                  <a:ext cx="138087" cy="138108"/>
                </a:xfrm>
                <a:custGeom>
                  <a:rect b="b" l="l" r="r" t="t"/>
                  <a:pathLst>
                    <a:path extrusionOk="0" h="6575" w="6574">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4449193" y="2953195"/>
                  <a:ext cx="69043" cy="138108"/>
                </a:xfrm>
                <a:custGeom>
                  <a:rect b="b" l="l" r="r" t="t"/>
                  <a:pathLst>
                    <a:path extrusionOk="0" h="6575" w="3287">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4373764" y="2784420"/>
                  <a:ext cx="35919" cy="35919"/>
                </a:xfrm>
                <a:custGeom>
                  <a:rect b="b" l="l" r="r" t="t"/>
                  <a:pathLst>
                    <a:path extrusionOk="0" h="1710" w="1710">
                      <a:moveTo>
                        <a:pt x="0" y="0"/>
                      </a:moveTo>
                      <a:lnTo>
                        <a:pt x="0" y="1709"/>
                      </a:lnTo>
                      <a:lnTo>
                        <a:pt x="1709" y="1709"/>
                      </a:lnTo>
                      <a:lnTo>
                        <a:pt x="1709"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4488683" y="2807547"/>
                  <a:ext cx="35940" cy="35919"/>
                </a:xfrm>
                <a:custGeom>
                  <a:rect b="b" l="l" r="r" t="t"/>
                  <a:pathLst>
                    <a:path extrusionOk="0" h="1710" w="1711">
                      <a:moveTo>
                        <a:pt x="1" y="1"/>
                      </a:moveTo>
                      <a:lnTo>
                        <a:pt x="1" y="1710"/>
                      </a:lnTo>
                      <a:lnTo>
                        <a:pt x="1711" y="1710"/>
                      </a:lnTo>
                      <a:lnTo>
                        <a:pt x="1711"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30"/>
              <p:cNvGrpSpPr/>
              <p:nvPr/>
            </p:nvGrpSpPr>
            <p:grpSpPr>
              <a:xfrm>
                <a:off x="4611869" y="3787725"/>
                <a:ext cx="311180" cy="377872"/>
                <a:chOff x="4794873" y="2567901"/>
                <a:chExt cx="504834" cy="613031"/>
              </a:xfrm>
            </p:grpSpPr>
            <p:sp>
              <p:nvSpPr>
                <p:cNvPr id="201" name="Google Shape;201;p30"/>
                <p:cNvSpPr/>
                <p:nvPr/>
              </p:nvSpPr>
              <p:spPr>
                <a:xfrm>
                  <a:off x="4926868" y="2567901"/>
                  <a:ext cx="152433" cy="418840"/>
                </a:xfrm>
                <a:custGeom>
                  <a:rect b="b" l="l" r="r" t="t"/>
                  <a:pathLst>
                    <a:path extrusionOk="0" h="19940" w="7257">
                      <a:moveTo>
                        <a:pt x="5863" y="0"/>
                      </a:moveTo>
                      <a:lnTo>
                        <a:pt x="1" y="419"/>
                      </a:lnTo>
                      <a:lnTo>
                        <a:pt x="1393" y="19939"/>
                      </a:lnTo>
                      <a:lnTo>
                        <a:pt x="7256" y="19521"/>
                      </a:lnTo>
                      <a:lnTo>
                        <a:pt x="5863" y="0"/>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4986942" y="2567922"/>
                  <a:ext cx="92359" cy="414471"/>
                </a:xfrm>
                <a:custGeom>
                  <a:rect b="b" l="l" r="r" t="t"/>
                  <a:pathLst>
                    <a:path extrusionOk="0" h="19732" w="4397">
                      <a:moveTo>
                        <a:pt x="3002" y="1"/>
                      </a:moveTo>
                      <a:lnTo>
                        <a:pt x="0" y="214"/>
                      </a:lnTo>
                      <a:lnTo>
                        <a:pt x="1412" y="19731"/>
                      </a:lnTo>
                      <a:lnTo>
                        <a:pt x="4396" y="19518"/>
                      </a:lnTo>
                      <a:lnTo>
                        <a:pt x="3002"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985346" y="2642574"/>
                  <a:ext cx="165582" cy="421696"/>
                </a:xfrm>
                <a:custGeom>
                  <a:rect b="b" l="l" r="r" t="t"/>
                  <a:pathLst>
                    <a:path extrusionOk="0" h="20076" w="7883">
                      <a:moveTo>
                        <a:pt x="2037" y="1"/>
                      </a:moveTo>
                      <a:lnTo>
                        <a:pt x="1" y="19464"/>
                      </a:lnTo>
                      <a:lnTo>
                        <a:pt x="5846" y="20076"/>
                      </a:lnTo>
                      <a:lnTo>
                        <a:pt x="7883" y="612"/>
                      </a:lnTo>
                      <a:lnTo>
                        <a:pt x="2037"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5044475" y="2649022"/>
                  <a:ext cx="106432" cy="415227"/>
                </a:xfrm>
                <a:custGeom>
                  <a:rect b="b" l="l" r="r" t="t"/>
                  <a:pathLst>
                    <a:path extrusionOk="0" h="19768" w="5067">
                      <a:moveTo>
                        <a:pt x="2147" y="1"/>
                      </a:moveTo>
                      <a:lnTo>
                        <a:pt x="1" y="19452"/>
                      </a:lnTo>
                      <a:lnTo>
                        <a:pt x="3030" y="19767"/>
                      </a:lnTo>
                      <a:lnTo>
                        <a:pt x="5066" y="307"/>
                      </a:lnTo>
                      <a:lnTo>
                        <a:pt x="2147"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4794873" y="2636419"/>
                  <a:ext cx="236747" cy="429174"/>
                </a:xfrm>
                <a:custGeom>
                  <a:rect b="b" l="l" r="r" t="t"/>
                  <a:pathLst>
                    <a:path extrusionOk="0" h="20432" w="11271">
                      <a:moveTo>
                        <a:pt x="5628" y="1"/>
                      </a:moveTo>
                      <a:lnTo>
                        <a:pt x="0" y="1695"/>
                      </a:lnTo>
                      <a:lnTo>
                        <a:pt x="5644" y="20431"/>
                      </a:lnTo>
                      <a:lnTo>
                        <a:pt x="11270" y="18737"/>
                      </a:lnTo>
                      <a:lnTo>
                        <a:pt x="5628"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855346" y="2636419"/>
                  <a:ext cx="176274" cy="410417"/>
                </a:xfrm>
                <a:custGeom>
                  <a:rect b="b" l="l" r="r" t="t"/>
                  <a:pathLst>
                    <a:path extrusionOk="0" h="19539" w="8392">
                      <a:moveTo>
                        <a:pt x="2749" y="1"/>
                      </a:moveTo>
                      <a:lnTo>
                        <a:pt x="1" y="829"/>
                      </a:lnTo>
                      <a:lnTo>
                        <a:pt x="5733" y="19538"/>
                      </a:lnTo>
                      <a:lnTo>
                        <a:pt x="8391" y="18738"/>
                      </a:lnTo>
                      <a:lnTo>
                        <a:pt x="2749"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5062959" y="2636419"/>
                  <a:ext cx="236747" cy="429174"/>
                </a:xfrm>
                <a:custGeom>
                  <a:rect b="b" l="l" r="r" t="t"/>
                  <a:pathLst>
                    <a:path extrusionOk="0" h="20432" w="11271">
                      <a:moveTo>
                        <a:pt x="5644" y="1"/>
                      </a:moveTo>
                      <a:lnTo>
                        <a:pt x="0" y="18737"/>
                      </a:lnTo>
                      <a:lnTo>
                        <a:pt x="5627" y="20431"/>
                      </a:lnTo>
                      <a:lnTo>
                        <a:pt x="11271" y="1695"/>
                      </a:lnTo>
                      <a:lnTo>
                        <a:pt x="5644"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5062959" y="2636419"/>
                  <a:ext cx="176253" cy="410417"/>
                </a:xfrm>
                <a:custGeom>
                  <a:rect b="b" l="l" r="r" t="t"/>
                  <a:pathLst>
                    <a:path extrusionOk="0" h="19539" w="8391">
                      <a:moveTo>
                        <a:pt x="5643" y="1"/>
                      </a:moveTo>
                      <a:lnTo>
                        <a:pt x="0" y="18738"/>
                      </a:lnTo>
                      <a:lnTo>
                        <a:pt x="2658" y="19538"/>
                      </a:lnTo>
                      <a:lnTo>
                        <a:pt x="8391" y="829"/>
                      </a:lnTo>
                      <a:lnTo>
                        <a:pt x="5643"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4837009" y="2813155"/>
                  <a:ext cx="420541" cy="367756"/>
                </a:xfrm>
                <a:custGeom>
                  <a:rect b="b" l="l" r="r" t="t"/>
                  <a:pathLst>
                    <a:path extrusionOk="0" h="17508" w="20021">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5047269" y="2813155"/>
                  <a:ext cx="210302" cy="367777"/>
                </a:xfrm>
                <a:custGeom>
                  <a:rect b="b" l="l" r="r" t="t"/>
                  <a:pathLst>
                    <a:path extrusionOk="0" h="17509" w="10012">
                      <a:moveTo>
                        <a:pt x="3875" y="1"/>
                      </a:moveTo>
                      <a:lnTo>
                        <a:pt x="3694" y="611"/>
                      </a:lnTo>
                      <a:cubicBezTo>
                        <a:pt x="3214" y="2224"/>
                        <a:pt x="1704" y="3349"/>
                        <a:pt x="23" y="3349"/>
                      </a:cubicBezTo>
                      <a:lnTo>
                        <a:pt x="1" y="3349"/>
                      </a:lnTo>
                      <a:lnTo>
                        <a:pt x="1" y="17509"/>
                      </a:lnTo>
                      <a:lnTo>
                        <a:pt x="8156" y="17509"/>
                      </a:lnTo>
                      <a:lnTo>
                        <a:pt x="10012"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4983981" y="2971743"/>
                  <a:ext cx="126618" cy="98471"/>
                </a:xfrm>
                <a:custGeom>
                  <a:rect b="b" l="l" r="r" t="t"/>
                  <a:pathLst>
                    <a:path extrusionOk="0" h="4688" w="6028">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5047269" y="2971743"/>
                  <a:ext cx="63330" cy="98471"/>
                </a:xfrm>
                <a:custGeom>
                  <a:rect b="b" l="l" r="r" t="t"/>
                  <a:pathLst>
                    <a:path extrusionOk="0" h="4688" w="3015">
                      <a:moveTo>
                        <a:pt x="1" y="0"/>
                      </a:moveTo>
                      <a:lnTo>
                        <a:pt x="1" y="4688"/>
                      </a:lnTo>
                      <a:cubicBezTo>
                        <a:pt x="1665" y="4688"/>
                        <a:pt x="3014" y="3638"/>
                        <a:pt x="3014" y="2344"/>
                      </a:cubicBezTo>
                      <a:cubicBezTo>
                        <a:pt x="3014" y="1050"/>
                        <a:pt x="1665" y="0"/>
                        <a:pt x="1" y="0"/>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4966021" y="2953784"/>
                  <a:ext cx="162537" cy="134390"/>
                </a:xfrm>
                <a:custGeom>
                  <a:rect b="b" l="l" r="r" t="t"/>
                  <a:pathLst>
                    <a:path extrusionOk="0" h="6398" w="7738">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047269" y="2953784"/>
                  <a:ext cx="81289" cy="134390"/>
                </a:xfrm>
                <a:custGeom>
                  <a:rect b="b" l="l" r="r" t="t"/>
                  <a:pathLst>
                    <a:path extrusionOk="0" h="6398" w="387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0"/>
              <p:cNvSpPr/>
              <p:nvPr/>
            </p:nvSpPr>
            <p:spPr>
              <a:xfrm>
                <a:off x="4857160" y="1675375"/>
                <a:ext cx="108992" cy="89286"/>
              </a:xfrm>
              <a:custGeom>
                <a:rect b="b" l="l" r="r" t="t"/>
                <a:pathLst>
                  <a:path extrusionOk="0" h="6896" w="8418">
                    <a:moveTo>
                      <a:pt x="1" y="1"/>
                    </a:moveTo>
                    <a:lnTo>
                      <a:pt x="1" y="1709"/>
                    </a:lnTo>
                    <a:lnTo>
                      <a:pt x="5947" y="1709"/>
                    </a:lnTo>
                    <a:lnTo>
                      <a:pt x="6691" y="6895"/>
                    </a:lnTo>
                    <a:lnTo>
                      <a:pt x="8417" y="6895"/>
                    </a:lnTo>
                    <a:lnTo>
                      <a:pt x="7430" y="1"/>
                    </a:ln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5003532" y="1687908"/>
                <a:ext cx="148094" cy="148119"/>
              </a:xfrm>
              <a:custGeom>
                <a:rect b="b" l="l" r="r" t="t"/>
                <a:pathLst>
                  <a:path extrusionOk="0" h="11440" w="11438">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5077565" y="1687908"/>
                <a:ext cx="74060" cy="148119"/>
              </a:xfrm>
              <a:custGeom>
                <a:rect b="b" l="l" r="r" t="t"/>
                <a:pathLst>
                  <a:path extrusionOk="0" h="11440" w="5720">
                    <a:moveTo>
                      <a:pt x="1" y="1"/>
                    </a:moveTo>
                    <a:lnTo>
                      <a:pt x="1" y="11439"/>
                    </a:lnTo>
                    <a:cubicBezTo>
                      <a:pt x="3154" y="11439"/>
                      <a:pt x="5720" y="8874"/>
                      <a:pt x="5720" y="5720"/>
                    </a:cubicBezTo>
                    <a:cubicBezTo>
                      <a:pt x="5720" y="2568"/>
                      <a:pt x="3154" y="1"/>
                      <a:pt x="1" y="1"/>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893543" y="1755559"/>
                <a:ext cx="194860" cy="297676"/>
              </a:xfrm>
              <a:custGeom>
                <a:rect b="b" l="l" r="r" t="t"/>
                <a:pathLst>
                  <a:path extrusionOk="0" h="22991" w="1505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5064527" y="1743867"/>
                <a:ext cx="33715" cy="33715"/>
              </a:xfrm>
              <a:custGeom>
                <a:rect b="b" l="l" r="r" t="t"/>
                <a:pathLst>
                  <a:path extrusionOk="0" h="2604" w="2604">
                    <a:moveTo>
                      <a:pt x="0" y="1"/>
                    </a:moveTo>
                    <a:lnTo>
                      <a:pt x="0" y="2604"/>
                    </a:lnTo>
                    <a:lnTo>
                      <a:pt x="2603" y="2604"/>
                    </a:lnTo>
                    <a:lnTo>
                      <a:pt x="2603" y="895"/>
                    </a:lnTo>
                    <a:lnTo>
                      <a:pt x="1710" y="895"/>
                    </a:lnTo>
                    <a:lnTo>
                      <a:pt x="1710" y="1"/>
                    </a:ln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4990986" y="1755559"/>
                <a:ext cx="97417" cy="297676"/>
              </a:xfrm>
              <a:custGeom>
                <a:rect b="b" l="l" r="r" t="t"/>
                <a:pathLst>
                  <a:path extrusionOk="0" h="22991" w="7524">
                    <a:moveTo>
                      <a:pt x="0" y="1"/>
                    </a:moveTo>
                    <a:lnTo>
                      <a:pt x="0" y="22991"/>
                    </a:lnTo>
                    <a:lnTo>
                      <a:pt x="5440" y="22991"/>
                    </a:lnTo>
                    <a:lnTo>
                      <a:pt x="5440" y="21215"/>
                    </a:lnTo>
                    <a:cubicBezTo>
                      <a:pt x="5440" y="20028"/>
                      <a:pt x="4883" y="19019"/>
                      <a:pt x="4548" y="18519"/>
                    </a:cubicBezTo>
                    <a:lnTo>
                      <a:pt x="752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4906516" y="1836261"/>
                <a:ext cx="168939" cy="193345"/>
              </a:xfrm>
              <a:custGeom>
                <a:rect b="b" l="l" r="r" t="t"/>
                <a:pathLst>
                  <a:path extrusionOk="0" h="14933" w="13048">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4990986" y="1836261"/>
                <a:ext cx="84457" cy="193345"/>
              </a:xfrm>
              <a:custGeom>
                <a:rect b="b" l="l" r="r" t="t"/>
                <a:pathLst>
                  <a:path extrusionOk="0" h="14933" w="6523">
                    <a:moveTo>
                      <a:pt x="0" y="0"/>
                    </a:moveTo>
                    <a:lnTo>
                      <a:pt x="0" y="14933"/>
                    </a:lnTo>
                    <a:lnTo>
                      <a:pt x="5440" y="14933"/>
                    </a:lnTo>
                    <a:cubicBezTo>
                      <a:pt x="5425" y="13768"/>
                      <a:pt x="4880" y="12779"/>
                      <a:pt x="4550" y="12286"/>
                    </a:cubicBezTo>
                    <a:lnTo>
                      <a:pt x="6522" y="0"/>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30"/>
              <p:cNvGrpSpPr/>
              <p:nvPr/>
            </p:nvGrpSpPr>
            <p:grpSpPr>
              <a:xfrm>
                <a:off x="3878747" y="3219364"/>
                <a:ext cx="195326" cy="377859"/>
                <a:chOff x="4135484" y="3435344"/>
                <a:chExt cx="316881" cy="613010"/>
              </a:xfrm>
            </p:grpSpPr>
            <p:sp>
              <p:nvSpPr>
                <p:cNvPr id="224" name="Google Shape;224;p30"/>
                <p:cNvSpPr/>
                <p:nvPr/>
              </p:nvSpPr>
              <p:spPr>
                <a:xfrm>
                  <a:off x="4135484" y="3513147"/>
                  <a:ext cx="118531" cy="457384"/>
                </a:xfrm>
                <a:custGeom>
                  <a:rect b="b" l="l" r="r" t="t"/>
                  <a:pathLst>
                    <a:path extrusionOk="0" h="21775" w="5643">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4333813" y="3513147"/>
                  <a:ext cx="118552" cy="457384"/>
                </a:xfrm>
                <a:custGeom>
                  <a:rect b="b" l="l" r="r" t="t"/>
                  <a:pathLst>
                    <a:path extrusionOk="0" h="21775" w="5644">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4218348" y="3435344"/>
                  <a:ext cx="151131" cy="613010"/>
                </a:xfrm>
                <a:custGeom>
                  <a:rect b="b" l="l" r="r" t="t"/>
                  <a:pathLst>
                    <a:path extrusionOk="0" h="29184" w="7195">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4293903" y="3435344"/>
                  <a:ext cx="75576" cy="613010"/>
                </a:xfrm>
                <a:custGeom>
                  <a:rect b="b" l="l" r="r" t="t"/>
                  <a:pathLst>
                    <a:path extrusionOk="0" h="29184" w="3598">
                      <a:moveTo>
                        <a:pt x="1" y="0"/>
                      </a:moveTo>
                      <a:lnTo>
                        <a:pt x="1" y="29183"/>
                      </a:lnTo>
                      <a:cubicBezTo>
                        <a:pt x="1983" y="29183"/>
                        <a:pt x="3598" y="27570"/>
                        <a:pt x="3598" y="25586"/>
                      </a:cubicBezTo>
                      <a:lnTo>
                        <a:pt x="3598" y="3598"/>
                      </a:lnTo>
                      <a:cubicBezTo>
                        <a:pt x="3598" y="1615"/>
                        <a:pt x="1985" y="0"/>
                        <a:pt x="1"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4255611" y="3554464"/>
                  <a:ext cx="76647" cy="81037"/>
                </a:xfrm>
                <a:custGeom>
                  <a:rect b="b" l="l" r="r" t="t"/>
                  <a:pathLst>
                    <a:path extrusionOk="0" h="3858" w="3649">
                      <a:moveTo>
                        <a:pt x="3648" y="1"/>
                      </a:moveTo>
                      <a:lnTo>
                        <a:pt x="0" y="1925"/>
                      </a:lnTo>
                      <a:lnTo>
                        <a:pt x="0" y="3857"/>
                      </a:lnTo>
                      <a:lnTo>
                        <a:pt x="3648" y="1934"/>
                      </a:lnTo>
                      <a:lnTo>
                        <a:pt x="3648" y="1"/>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4255611" y="3701331"/>
                  <a:ext cx="76647" cy="81037"/>
                </a:xfrm>
                <a:custGeom>
                  <a:rect b="b" l="l" r="r" t="t"/>
                  <a:pathLst>
                    <a:path extrusionOk="0" h="3858"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4255611" y="3848198"/>
                  <a:ext cx="76647" cy="81016"/>
                </a:xfrm>
                <a:custGeom>
                  <a:rect b="b" l="l" r="r" t="t"/>
                  <a:pathLst>
                    <a:path extrusionOk="0" h="3857"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4293903" y="3554464"/>
                  <a:ext cx="38355" cy="60851"/>
                </a:xfrm>
                <a:custGeom>
                  <a:rect b="b" l="l" r="r" t="t"/>
                  <a:pathLst>
                    <a:path extrusionOk="0" h="2897" w="1826">
                      <a:moveTo>
                        <a:pt x="1825" y="1"/>
                      </a:moveTo>
                      <a:lnTo>
                        <a:pt x="1" y="963"/>
                      </a:lnTo>
                      <a:lnTo>
                        <a:pt x="1" y="2897"/>
                      </a:lnTo>
                      <a:lnTo>
                        <a:pt x="1825" y="1934"/>
                      </a:lnTo>
                      <a:lnTo>
                        <a:pt x="1825"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4293903" y="3701331"/>
                  <a:ext cx="38355" cy="60809"/>
                </a:xfrm>
                <a:custGeom>
                  <a:rect b="b" l="l" r="r" t="t"/>
                  <a:pathLst>
                    <a:path extrusionOk="0" h="2895" w="1826">
                      <a:moveTo>
                        <a:pt x="1825" y="0"/>
                      </a:moveTo>
                      <a:lnTo>
                        <a:pt x="1" y="963"/>
                      </a:lnTo>
                      <a:lnTo>
                        <a:pt x="1" y="2895"/>
                      </a:lnTo>
                      <a:lnTo>
                        <a:pt x="1825" y="1934"/>
                      </a:lnTo>
                      <a:lnTo>
                        <a:pt x="1825"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4293903" y="3848198"/>
                  <a:ext cx="38355" cy="60809"/>
                </a:xfrm>
                <a:custGeom>
                  <a:rect b="b" l="l" r="r" t="t"/>
                  <a:pathLst>
                    <a:path extrusionOk="0" h="2895" w="1826">
                      <a:moveTo>
                        <a:pt x="1825" y="0"/>
                      </a:moveTo>
                      <a:lnTo>
                        <a:pt x="1" y="963"/>
                      </a:lnTo>
                      <a:lnTo>
                        <a:pt x="1" y="2895"/>
                      </a:lnTo>
                      <a:lnTo>
                        <a:pt x="1825" y="1934"/>
                      </a:lnTo>
                      <a:lnTo>
                        <a:pt x="1825"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4255611" y="3574691"/>
                  <a:ext cx="38313" cy="60809"/>
                </a:xfrm>
                <a:custGeom>
                  <a:rect b="b" l="l" r="r" t="t"/>
                  <a:pathLst>
                    <a:path extrusionOk="0" h="2895" w="1824">
                      <a:moveTo>
                        <a:pt x="1824" y="0"/>
                      </a:moveTo>
                      <a:lnTo>
                        <a:pt x="0" y="962"/>
                      </a:lnTo>
                      <a:lnTo>
                        <a:pt x="0" y="2894"/>
                      </a:lnTo>
                      <a:lnTo>
                        <a:pt x="1824" y="1932"/>
                      </a:lnTo>
                      <a:lnTo>
                        <a:pt x="1824" y="0"/>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4255611" y="3721537"/>
                  <a:ext cx="38313" cy="60830"/>
                </a:xfrm>
                <a:custGeom>
                  <a:rect b="b" l="l" r="r" t="t"/>
                  <a:pathLst>
                    <a:path extrusionOk="0" h="2896" w="1824">
                      <a:moveTo>
                        <a:pt x="1824" y="1"/>
                      </a:moveTo>
                      <a:lnTo>
                        <a:pt x="0" y="962"/>
                      </a:lnTo>
                      <a:lnTo>
                        <a:pt x="0" y="2895"/>
                      </a:lnTo>
                      <a:lnTo>
                        <a:pt x="1824" y="1934"/>
                      </a:lnTo>
                      <a:lnTo>
                        <a:pt x="182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4255611" y="3868404"/>
                  <a:ext cx="38313" cy="60809"/>
                </a:xfrm>
                <a:custGeom>
                  <a:rect b="b" l="l" r="r" t="t"/>
                  <a:pathLst>
                    <a:path extrusionOk="0" h="2895" w="1824">
                      <a:moveTo>
                        <a:pt x="1824" y="1"/>
                      </a:moveTo>
                      <a:lnTo>
                        <a:pt x="0" y="962"/>
                      </a:lnTo>
                      <a:lnTo>
                        <a:pt x="0" y="2895"/>
                      </a:lnTo>
                      <a:lnTo>
                        <a:pt x="1824" y="1933"/>
                      </a:lnTo>
                      <a:lnTo>
                        <a:pt x="1824" y="1"/>
                      </a:ln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 name="Google Shape;237;p30"/>
            <p:cNvGrpSpPr/>
            <p:nvPr/>
          </p:nvGrpSpPr>
          <p:grpSpPr>
            <a:xfrm>
              <a:off x="5001130" y="2415731"/>
              <a:ext cx="760006" cy="2158828"/>
              <a:chOff x="5001130" y="2415731"/>
              <a:chExt cx="760006" cy="2158828"/>
            </a:xfrm>
          </p:grpSpPr>
          <p:sp>
            <p:nvSpPr>
              <p:cNvPr id="238" name="Google Shape;238;p30"/>
              <p:cNvSpPr/>
              <p:nvPr/>
            </p:nvSpPr>
            <p:spPr>
              <a:xfrm>
                <a:off x="5504271" y="2773126"/>
                <a:ext cx="256865" cy="541203"/>
              </a:xfrm>
              <a:custGeom>
                <a:rect b="b" l="l" r="r" t="t"/>
                <a:pathLst>
                  <a:path extrusionOk="0" h="39714" w="18849">
                    <a:moveTo>
                      <a:pt x="10761" y="0"/>
                    </a:moveTo>
                    <a:lnTo>
                      <a:pt x="1" y="39713"/>
                    </a:lnTo>
                    <a:cubicBezTo>
                      <a:pt x="1" y="39713"/>
                      <a:pt x="11600" y="38124"/>
                      <a:pt x="15224" y="30296"/>
                    </a:cubicBezTo>
                    <a:cubicBezTo>
                      <a:pt x="18848" y="22467"/>
                      <a:pt x="13460" y="2401"/>
                      <a:pt x="10761"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5417328" y="3339703"/>
                <a:ext cx="225644" cy="1156225"/>
              </a:xfrm>
              <a:custGeom>
                <a:rect b="b" l="l" r="r" t="t"/>
                <a:pathLst>
                  <a:path extrusionOk="0" h="84845" w="16558">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5390386" y="4429467"/>
                <a:ext cx="146318" cy="145092"/>
              </a:xfrm>
              <a:custGeom>
                <a:rect b="b" l="l" r="r" t="t"/>
                <a:pathLst>
                  <a:path extrusionOk="0" h="10647" w="10737">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5339937" y="3381812"/>
                <a:ext cx="314318" cy="588040"/>
              </a:xfrm>
              <a:custGeom>
                <a:rect b="b" l="l" r="r" t="t"/>
                <a:pathLst>
                  <a:path extrusionOk="0" h="43151" w="23065">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rgbClr val="F3C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5126708" y="3319943"/>
                <a:ext cx="412232" cy="1172728"/>
              </a:xfrm>
              <a:custGeom>
                <a:rect b="b" l="l" r="r" t="t"/>
                <a:pathLst>
                  <a:path extrusionOk="0" h="86056" w="3025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5001130" y="4431565"/>
                <a:ext cx="212712" cy="142993"/>
              </a:xfrm>
              <a:custGeom>
                <a:rect b="b" l="l" r="r" t="t"/>
                <a:pathLst>
                  <a:path extrusionOk="0" h="10493" w="15609">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5170288" y="3333203"/>
                <a:ext cx="368651" cy="634306"/>
              </a:xfrm>
              <a:custGeom>
                <a:rect b="b" l="l" r="r" t="t"/>
                <a:pathLst>
                  <a:path extrusionOk="0" h="46546" w="27052">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5350335" y="2564571"/>
                <a:ext cx="51294" cy="21368"/>
              </a:xfrm>
              <a:custGeom>
                <a:rect b="b" l="l" r="r" t="t"/>
                <a:pathLst>
                  <a:path extrusionOk="0" h="1568" w="3764">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348373" y="2444635"/>
                <a:ext cx="184639" cy="230455"/>
              </a:xfrm>
              <a:custGeom>
                <a:rect b="b" l="l" r="r" t="t"/>
                <a:pathLst>
                  <a:path extrusionOk="0" h="16911" w="13549">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389201" y="2592357"/>
                <a:ext cx="122184" cy="83618"/>
              </a:xfrm>
              <a:custGeom>
                <a:rect b="b" l="l" r="r" t="t"/>
                <a:pathLst>
                  <a:path extrusionOk="0" h="6136" w="8966">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5422547" y="2621125"/>
                <a:ext cx="94098" cy="139382"/>
              </a:xfrm>
              <a:custGeom>
                <a:rect b="b" l="l" r="r" t="t"/>
                <a:pathLst>
                  <a:path extrusionOk="0" h="10228" w="6905">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5353524" y="2428636"/>
                <a:ext cx="248961" cy="207315"/>
              </a:xfrm>
              <a:custGeom>
                <a:rect b="b" l="l" r="r" t="t"/>
                <a:pathLst>
                  <a:path extrusionOk="0" h="15213" w="18269">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113516" y="2716626"/>
                <a:ext cx="590275" cy="752306"/>
              </a:xfrm>
              <a:custGeom>
                <a:rect b="b" l="l" r="r" t="t"/>
                <a:pathLst>
                  <a:path extrusionOk="0" h="55205" w="43315">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rgbClr val="66B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174704" y="2982690"/>
                <a:ext cx="2140" cy="2971"/>
              </a:xfrm>
              <a:custGeom>
                <a:rect b="b" l="l" r="r" t="t"/>
                <a:pathLst>
                  <a:path extrusionOk="0" h="218" w="157">
                    <a:moveTo>
                      <a:pt x="132" y="0"/>
                    </a:moveTo>
                    <a:lnTo>
                      <a:pt x="1" y="218"/>
                    </a:lnTo>
                    <a:cubicBezTo>
                      <a:pt x="49" y="142"/>
                      <a:pt x="100" y="69"/>
                      <a:pt x="157" y="0"/>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5297215" y="2448519"/>
                <a:ext cx="179774" cy="69528"/>
              </a:xfrm>
              <a:custGeom>
                <a:rect b="b" l="l" r="r" t="t"/>
                <a:pathLst>
                  <a:path extrusionOk="0" h="5102" w="13192">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5367601" y="2415731"/>
                <a:ext cx="218081" cy="148812"/>
              </a:xfrm>
              <a:custGeom>
                <a:rect b="b" l="l" r="r" t="t"/>
                <a:pathLst>
                  <a:path extrusionOk="0" h="10920" w="16003">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5370095" y="2675485"/>
                <a:ext cx="328450" cy="179147"/>
              </a:xfrm>
              <a:custGeom>
                <a:rect b="b" l="l" r="r" t="t"/>
                <a:pathLst>
                  <a:path extrusionOk="0" h="13146" w="24102">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5029189" y="2771027"/>
                <a:ext cx="331026" cy="556779"/>
              </a:xfrm>
              <a:custGeom>
                <a:rect b="b" l="l" r="r" t="t"/>
                <a:pathLst>
                  <a:path extrusionOk="0" h="40857" w="24291">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0"/>
            <p:cNvGrpSpPr/>
            <p:nvPr/>
          </p:nvGrpSpPr>
          <p:grpSpPr>
            <a:xfrm>
              <a:off x="3382878" y="2622174"/>
              <a:ext cx="862266" cy="1952385"/>
              <a:chOff x="3382878" y="2622174"/>
              <a:chExt cx="862266" cy="1952385"/>
            </a:xfrm>
          </p:grpSpPr>
          <p:sp>
            <p:nvSpPr>
              <p:cNvPr id="257" name="Google Shape;257;p30"/>
              <p:cNvSpPr/>
              <p:nvPr/>
            </p:nvSpPr>
            <p:spPr>
              <a:xfrm>
                <a:off x="3387075" y="3704130"/>
                <a:ext cx="75047" cy="103951"/>
              </a:xfrm>
              <a:custGeom>
                <a:rect b="b" l="l" r="r" t="t"/>
                <a:pathLst>
                  <a:path extrusionOk="0" h="7628" w="5507">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3420163" y="3708340"/>
                <a:ext cx="50653" cy="65330"/>
              </a:xfrm>
              <a:custGeom>
                <a:rect b="b" l="l" r="r" t="t"/>
                <a:pathLst>
                  <a:path extrusionOk="0" h="4794" w="3717">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3382878" y="2944369"/>
                <a:ext cx="123969" cy="781714"/>
              </a:xfrm>
              <a:custGeom>
                <a:rect b="b" l="l" r="r" t="t"/>
                <a:pathLst>
                  <a:path extrusionOk="0" h="57363" w="9097">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3659285" y="3488093"/>
                <a:ext cx="400662" cy="1086466"/>
              </a:xfrm>
              <a:custGeom>
                <a:rect b="b" l="l" r="r" t="t"/>
                <a:pathLst>
                  <a:path extrusionOk="0" h="79726" w="29401">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3465461" y="3604008"/>
                <a:ext cx="192420" cy="955915"/>
              </a:xfrm>
              <a:custGeom>
                <a:rect b="b" l="l" r="r" t="t"/>
                <a:pathLst>
                  <a:path extrusionOk="0" h="70146" w="1412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3445265" y="3314301"/>
                <a:ext cx="329363" cy="1085308"/>
              </a:xfrm>
              <a:custGeom>
                <a:rect b="b" l="l" r="r" t="t"/>
                <a:pathLst>
                  <a:path extrusionOk="0" h="79641" w="24169">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3419059" y="2655657"/>
                <a:ext cx="268503" cy="230768"/>
              </a:xfrm>
              <a:custGeom>
                <a:rect b="b" l="l" r="r" t="t"/>
                <a:pathLst>
                  <a:path extrusionOk="0" h="16934" w="19703">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3506834" y="2826532"/>
                <a:ext cx="122797" cy="133100"/>
              </a:xfrm>
              <a:custGeom>
                <a:rect b="b" l="l" r="r" t="t"/>
                <a:pathLst>
                  <a:path extrusionOk="0" h="9767" w="9011">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3572369" y="4467937"/>
                <a:ext cx="94248" cy="106622"/>
              </a:xfrm>
              <a:custGeom>
                <a:rect b="b" l="l" r="r" t="t"/>
                <a:pathLst>
                  <a:path extrusionOk="0" h="7824" w="6916">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3569098" y="4519885"/>
                <a:ext cx="97328" cy="54674"/>
              </a:xfrm>
              <a:custGeom>
                <a:rect b="b" l="l" r="r" t="t"/>
                <a:pathLst>
                  <a:path extrusionOk="0" h="4012" w="7142">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3536119" y="3314301"/>
                <a:ext cx="419945" cy="1076872"/>
              </a:xfrm>
              <a:custGeom>
                <a:rect b="b" l="l" r="r" t="t"/>
                <a:pathLst>
                  <a:path extrusionOk="0" h="79022" w="30816">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3901159" y="4465130"/>
                <a:ext cx="173355" cy="109429"/>
              </a:xfrm>
              <a:custGeom>
                <a:rect b="b" l="l" r="r" t="t"/>
                <a:pathLst>
                  <a:path extrusionOk="0" h="8030" w="12721">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3387961" y="2904754"/>
                <a:ext cx="466524" cy="431188"/>
              </a:xfrm>
              <a:custGeom>
                <a:rect b="b" l="l" r="r" t="t"/>
                <a:pathLst>
                  <a:path extrusionOk="0" h="31641" w="34234">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3392717" y="2899030"/>
                <a:ext cx="403796" cy="718946"/>
              </a:xfrm>
              <a:custGeom>
                <a:rect b="b" l="l" r="r" t="t"/>
                <a:pathLst>
                  <a:path extrusionOk="0" h="52757" w="29631">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3638871" y="2903528"/>
                <a:ext cx="524223" cy="251605"/>
              </a:xfrm>
              <a:custGeom>
                <a:rect b="b" l="l" r="r" t="t"/>
                <a:pathLst>
                  <a:path extrusionOk="0" h="18463" w="38468">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rgbClr val="D96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3389174" y="2622174"/>
                <a:ext cx="309140" cy="528461"/>
              </a:xfrm>
              <a:custGeom>
                <a:rect b="b" l="l" r="r" t="t"/>
                <a:pathLst>
                  <a:path extrusionOk="0" h="38779" w="22685">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rgbClr val="5C6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4144083" y="2905708"/>
                <a:ext cx="101062" cy="81152"/>
              </a:xfrm>
              <a:custGeom>
                <a:rect b="b" l="l" r="r" t="t"/>
                <a:pathLst>
                  <a:path extrusionOk="0" h="5955" w="7416">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rgbClr val="F5D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4" name="Google Shape;274;p30"/>
          <p:cNvSpPr txBox="1"/>
          <p:nvPr/>
        </p:nvSpPr>
        <p:spPr>
          <a:xfrm>
            <a:off x="-356687" y="3408475"/>
            <a:ext cx="2973300" cy="46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900">
                <a:solidFill>
                  <a:srgbClr val="5C65CF"/>
                </a:solidFill>
                <a:latin typeface="Advent Pro"/>
                <a:ea typeface="Advent Pro"/>
                <a:cs typeface="Advent Pro"/>
                <a:sym typeface="Advent Pro"/>
              </a:rPr>
              <a:t>Voting System</a:t>
            </a:r>
            <a:endParaRPr/>
          </a:p>
        </p:txBody>
      </p:sp>
      <p:sp>
        <p:nvSpPr>
          <p:cNvPr id="275" name="Google Shape;275;p30"/>
          <p:cNvSpPr txBox="1"/>
          <p:nvPr/>
        </p:nvSpPr>
        <p:spPr>
          <a:xfrm>
            <a:off x="5790313" y="3408475"/>
            <a:ext cx="34923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5C65CF"/>
                </a:solidFill>
                <a:latin typeface="Advent Pro"/>
                <a:ea typeface="Advent Pro"/>
                <a:cs typeface="Advent Pro"/>
                <a:sym typeface="Advent Pro"/>
              </a:rPr>
              <a:t>Real-time Location by Here Map</a:t>
            </a:r>
            <a:endParaRPr/>
          </a:p>
        </p:txBody>
      </p:sp>
      <p:sp>
        <p:nvSpPr>
          <p:cNvPr id="276" name="Google Shape;276;p30"/>
          <p:cNvSpPr txBox="1"/>
          <p:nvPr/>
        </p:nvSpPr>
        <p:spPr>
          <a:xfrm>
            <a:off x="-254837" y="4026775"/>
            <a:ext cx="2871600" cy="81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200">
              <a:latin typeface="Roboto"/>
              <a:ea typeface="Roboto"/>
              <a:cs typeface="Roboto"/>
              <a:sym typeface="Roboto"/>
            </a:endParaRPr>
          </a:p>
        </p:txBody>
      </p:sp>
      <p:sp>
        <p:nvSpPr>
          <p:cNvPr id="277" name="Google Shape;277;p30"/>
          <p:cNvSpPr txBox="1"/>
          <p:nvPr/>
        </p:nvSpPr>
        <p:spPr>
          <a:xfrm>
            <a:off x="5790313" y="3838000"/>
            <a:ext cx="28554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nvSpPr>
        <p:spPr>
          <a:xfrm>
            <a:off x="5035350" y="4552950"/>
            <a:ext cx="4963500" cy="755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5C65CF"/>
                </a:solidFill>
                <a:latin typeface="Advent Pro"/>
                <a:ea typeface="Advent Pro"/>
                <a:cs typeface="Advent Pro"/>
                <a:sym typeface="Advent Pro"/>
              </a:rPr>
              <a:t>Product Demo</a:t>
            </a:r>
            <a:endParaRPr b="1" sz="4400">
              <a:solidFill>
                <a:srgbClr val="5C65CF"/>
              </a:solidFill>
              <a:latin typeface="Advent Pro"/>
              <a:ea typeface="Advent Pro"/>
              <a:cs typeface="Advent Pro"/>
              <a:sym typeface="Advent Pro"/>
            </a:endParaRPr>
          </a:p>
        </p:txBody>
      </p:sp>
      <p:pic>
        <p:nvPicPr>
          <p:cNvPr descr="Sewak provide support by medical centers around the country, they will be able to provide critical up-to-date information such as: number of COVID-19 tests, number of available ventilators, PPE status, number of COVID-19 patients, type of medical facility(full care, testing only, non-COVID only) to help further guide our algorithm on matching patients with the correct hospitals. Furthermore, we hope to make this data accessible to all medical institutions accessing our database." id="283" name="Google Shape;283;p31" title="Product Demo - Sewak App (Programmer's Date)">
            <a:hlinkClick r:id="rId3"/>
          </p:cNvPr>
          <p:cNvPicPr preferRelativeResize="0"/>
          <p:nvPr/>
        </p:nvPicPr>
        <p:blipFill>
          <a:blip r:embed="rId4">
            <a:alphaModFix/>
          </a:blip>
          <a:stretch>
            <a:fillRect/>
          </a:stretch>
        </p:blipFill>
        <p:spPr>
          <a:xfrm>
            <a:off x="1603950" y="141150"/>
            <a:ext cx="5350850" cy="3842225"/>
          </a:xfrm>
          <a:prstGeom prst="rect">
            <a:avLst/>
          </a:prstGeom>
          <a:noFill/>
          <a:ln>
            <a:noFill/>
          </a:ln>
        </p:spPr>
      </p:pic>
      <p:pic>
        <p:nvPicPr>
          <p:cNvPr id="284" name="Google Shape;284;p31"/>
          <p:cNvPicPr preferRelativeResize="0"/>
          <p:nvPr/>
        </p:nvPicPr>
        <p:blipFill>
          <a:blip r:embed="rId5">
            <a:alphaModFix/>
          </a:blip>
          <a:stretch>
            <a:fillRect/>
          </a:stretch>
        </p:blipFill>
        <p:spPr>
          <a:xfrm>
            <a:off x="1553675" y="141150"/>
            <a:ext cx="5451400" cy="478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2"/>
          <p:cNvSpPr txBox="1"/>
          <p:nvPr/>
        </p:nvSpPr>
        <p:spPr>
          <a:xfrm>
            <a:off x="-379775" y="401759"/>
            <a:ext cx="4382700" cy="16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800">
                <a:solidFill>
                  <a:srgbClr val="5C65CF"/>
                </a:solidFill>
                <a:latin typeface="Advent Pro"/>
                <a:ea typeface="Advent Pro"/>
                <a:cs typeface="Advent Pro"/>
                <a:sym typeface="Advent Pro"/>
              </a:rPr>
              <a:t>Technology </a:t>
            </a:r>
            <a:endParaRPr b="1" sz="3800">
              <a:solidFill>
                <a:srgbClr val="5C65CF"/>
              </a:solidFill>
              <a:latin typeface="Advent Pro"/>
              <a:ea typeface="Advent Pro"/>
              <a:cs typeface="Advent Pro"/>
              <a:sym typeface="Advent Pro"/>
            </a:endParaRPr>
          </a:p>
          <a:p>
            <a:pPr indent="0" lvl="0" marL="0" rtl="0" algn="ctr">
              <a:spcBef>
                <a:spcPts val="0"/>
              </a:spcBef>
              <a:spcAft>
                <a:spcPts val="0"/>
              </a:spcAft>
              <a:buNone/>
            </a:pPr>
            <a:r>
              <a:rPr b="1" lang="en" sz="3800">
                <a:solidFill>
                  <a:srgbClr val="5C65CF"/>
                </a:solidFill>
                <a:latin typeface="Advent Pro"/>
                <a:ea typeface="Advent Pro"/>
                <a:cs typeface="Advent Pro"/>
                <a:sym typeface="Advent Pro"/>
              </a:rPr>
              <a:t>Stack</a:t>
            </a:r>
            <a:endParaRPr b="1" sz="3800">
              <a:solidFill>
                <a:srgbClr val="5C65CF"/>
              </a:solidFill>
              <a:latin typeface="Advent Pro"/>
              <a:ea typeface="Advent Pro"/>
              <a:cs typeface="Advent Pro"/>
              <a:sym typeface="Advent Pro"/>
            </a:endParaRPr>
          </a:p>
        </p:txBody>
      </p:sp>
      <p:cxnSp>
        <p:nvCxnSpPr>
          <p:cNvPr id="290" name="Google Shape;290;p32"/>
          <p:cNvCxnSpPr/>
          <p:nvPr/>
        </p:nvCxnSpPr>
        <p:spPr>
          <a:xfrm>
            <a:off x="10725" y="0"/>
            <a:ext cx="9129600" cy="19200"/>
          </a:xfrm>
          <a:prstGeom prst="straightConnector1">
            <a:avLst/>
          </a:prstGeom>
          <a:noFill/>
          <a:ln cap="flat" cmpd="sng" w="38100">
            <a:solidFill>
              <a:srgbClr val="F3C347"/>
            </a:solidFill>
            <a:prstDash val="solid"/>
            <a:round/>
            <a:headEnd len="med" w="med" type="none"/>
            <a:tailEnd len="med" w="med" type="none"/>
          </a:ln>
        </p:spPr>
      </p:cxnSp>
      <p:sp>
        <p:nvSpPr>
          <p:cNvPr id="291" name="Google Shape;291;p32"/>
          <p:cNvSpPr/>
          <p:nvPr/>
        </p:nvSpPr>
        <p:spPr>
          <a:xfrm>
            <a:off x="4557565" y="-85656"/>
            <a:ext cx="117300" cy="217200"/>
          </a:xfrm>
          <a:prstGeom prst="ellipse">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6251386" y="-85656"/>
            <a:ext cx="117300" cy="217200"/>
          </a:xfrm>
          <a:prstGeom prst="ellipse">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a:off x="7945207" y="-85656"/>
            <a:ext cx="117300" cy="217200"/>
          </a:xfrm>
          <a:prstGeom prst="ellipse">
            <a:avLst/>
          </a:prstGeom>
          <a:solidFill>
            <a:srgbClr val="A8C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4" name="Google Shape;294;p32"/>
          <p:cNvGraphicFramePr/>
          <p:nvPr/>
        </p:nvGraphicFramePr>
        <p:xfrm>
          <a:off x="3695075" y="251800"/>
          <a:ext cx="3000000" cy="3000000"/>
        </p:xfrm>
        <a:graphic>
          <a:graphicData uri="http://schemas.openxmlformats.org/drawingml/2006/table">
            <a:tbl>
              <a:tblPr>
                <a:noFill/>
                <a:tableStyleId>{476D505A-2042-43DD-877B-DE8A8DE2F712}</a:tableStyleId>
              </a:tblPr>
              <a:tblGrid>
                <a:gridCol w="477475"/>
                <a:gridCol w="1327925"/>
                <a:gridCol w="405625"/>
                <a:gridCol w="1399775"/>
                <a:gridCol w="382850"/>
                <a:gridCol w="1451600"/>
              </a:tblGrid>
              <a:tr h="660675">
                <a:tc gridSpan="2">
                  <a:txBody>
                    <a:bodyPr/>
                    <a:lstStyle/>
                    <a:p>
                      <a:pPr indent="0" lvl="0" marL="0" rtl="0" algn="ctr">
                        <a:lnSpc>
                          <a:spcPct val="100000"/>
                        </a:lnSpc>
                        <a:spcBef>
                          <a:spcPts val="0"/>
                        </a:spcBef>
                        <a:spcAft>
                          <a:spcPts val="0"/>
                        </a:spcAft>
                        <a:buClr>
                          <a:srgbClr val="000000"/>
                        </a:buClr>
                        <a:buSzPts val="1100"/>
                        <a:buFont typeface="Arial"/>
                        <a:buNone/>
                      </a:pPr>
                      <a:r>
                        <a:rPr b="1" lang="en" sz="2200">
                          <a:solidFill>
                            <a:srgbClr val="9900FF"/>
                          </a:solidFill>
                          <a:latin typeface="Advent Pro"/>
                          <a:ea typeface="Advent Pro"/>
                          <a:cs typeface="Advent Pro"/>
                          <a:sym typeface="Advent Pro"/>
                        </a:rPr>
                        <a:t>Front-End</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hMerge="1"/>
                <a:tc gridSpan="2">
                  <a:txBody>
                    <a:bodyPr/>
                    <a:lstStyle/>
                    <a:p>
                      <a:pPr indent="0" lvl="0" marL="0" rtl="0" algn="l">
                        <a:lnSpc>
                          <a:spcPct val="100000"/>
                        </a:lnSpc>
                        <a:spcBef>
                          <a:spcPts val="0"/>
                        </a:spcBef>
                        <a:spcAft>
                          <a:spcPts val="0"/>
                        </a:spcAft>
                        <a:buNone/>
                      </a:pPr>
                      <a:r>
                        <a:rPr b="1" lang="en" sz="2200">
                          <a:solidFill>
                            <a:srgbClr val="9900FF"/>
                          </a:solidFill>
                          <a:latin typeface="Advent Pro"/>
                          <a:ea typeface="Advent Pro"/>
                          <a:cs typeface="Advent Pro"/>
                          <a:sym typeface="Advent Pro"/>
                        </a:rPr>
                        <a:t>   Backend</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hMerge="1"/>
                <a:tc gridSpan="2">
                  <a:txBody>
                    <a:bodyPr/>
                    <a:lstStyle/>
                    <a:p>
                      <a:pPr indent="0" lvl="0" marL="0" rtl="0" algn="l">
                        <a:lnSpc>
                          <a:spcPct val="100000"/>
                        </a:lnSpc>
                        <a:spcBef>
                          <a:spcPts val="0"/>
                        </a:spcBef>
                        <a:spcAft>
                          <a:spcPts val="0"/>
                        </a:spcAft>
                        <a:buClr>
                          <a:srgbClr val="000000"/>
                        </a:buClr>
                        <a:buSzPts val="1100"/>
                        <a:buFont typeface="Arial"/>
                        <a:buNone/>
                      </a:pPr>
                      <a:r>
                        <a:rPr b="1" lang="en" sz="2200">
                          <a:solidFill>
                            <a:srgbClr val="9900FF"/>
                          </a:solidFill>
                          <a:latin typeface="Advent Pro"/>
                          <a:ea typeface="Advent Pro"/>
                          <a:cs typeface="Advent Pro"/>
                          <a:sym typeface="Advent Pro"/>
                        </a:rPr>
                        <a:t>     API</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hMerge="1"/>
              </a:tr>
              <a:tr h="282875">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solidFill>
                            <a:srgbClr val="000000"/>
                          </a:solidFill>
                        </a:rPr>
                        <a:t>ReactJS</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t>NodeJS</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r h="386650">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solidFill>
                            <a:srgbClr val="000000"/>
                          </a:solidFill>
                        </a:rPr>
                        <a:t>Redux</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t>Express</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t>HERE Maps</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r h="386650">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t>Material UI</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t>MongoDB</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a:t>REST</a:t>
                      </a:r>
                      <a:endParaRPr/>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bl>
          </a:graphicData>
        </a:graphic>
      </p:graphicFrame>
      <p:pic>
        <p:nvPicPr>
          <p:cNvPr id="295" name="Google Shape;295;p32"/>
          <p:cNvPicPr preferRelativeResize="0"/>
          <p:nvPr/>
        </p:nvPicPr>
        <p:blipFill>
          <a:blip r:embed="rId3">
            <a:alphaModFix/>
          </a:blip>
          <a:stretch>
            <a:fillRect/>
          </a:stretch>
        </p:blipFill>
        <p:spPr>
          <a:xfrm>
            <a:off x="3810600" y="912466"/>
            <a:ext cx="361950" cy="361950"/>
          </a:xfrm>
          <a:prstGeom prst="rect">
            <a:avLst/>
          </a:prstGeom>
          <a:noFill/>
          <a:ln>
            <a:noFill/>
          </a:ln>
        </p:spPr>
      </p:pic>
      <p:pic>
        <p:nvPicPr>
          <p:cNvPr id="296" name="Google Shape;296;p32"/>
          <p:cNvPicPr preferRelativeResize="0"/>
          <p:nvPr/>
        </p:nvPicPr>
        <p:blipFill>
          <a:blip r:embed="rId4">
            <a:alphaModFix/>
          </a:blip>
          <a:stretch>
            <a:fillRect/>
          </a:stretch>
        </p:blipFill>
        <p:spPr>
          <a:xfrm>
            <a:off x="5540350" y="910563"/>
            <a:ext cx="365760" cy="365760"/>
          </a:xfrm>
          <a:prstGeom prst="rect">
            <a:avLst/>
          </a:prstGeom>
          <a:noFill/>
          <a:ln>
            <a:noFill/>
          </a:ln>
        </p:spPr>
      </p:pic>
      <p:pic>
        <p:nvPicPr>
          <p:cNvPr id="297" name="Google Shape;297;p32"/>
          <p:cNvPicPr preferRelativeResize="0"/>
          <p:nvPr/>
        </p:nvPicPr>
        <p:blipFill>
          <a:blip r:embed="rId5">
            <a:alphaModFix/>
          </a:blip>
          <a:stretch>
            <a:fillRect/>
          </a:stretch>
        </p:blipFill>
        <p:spPr>
          <a:xfrm>
            <a:off x="5535775" y="1704888"/>
            <a:ext cx="374904" cy="374904"/>
          </a:xfrm>
          <a:prstGeom prst="rect">
            <a:avLst/>
          </a:prstGeom>
          <a:noFill/>
          <a:ln>
            <a:noFill/>
          </a:ln>
        </p:spPr>
      </p:pic>
      <p:pic>
        <p:nvPicPr>
          <p:cNvPr id="298" name="Google Shape;298;p32"/>
          <p:cNvPicPr preferRelativeResize="0"/>
          <p:nvPr/>
        </p:nvPicPr>
        <p:blipFill>
          <a:blip r:embed="rId6">
            <a:alphaModFix/>
          </a:blip>
          <a:stretch>
            <a:fillRect/>
          </a:stretch>
        </p:blipFill>
        <p:spPr>
          <a:xfrm>
            <a:off x="5535775" y="1303150"/>
            <a:ext cx="374904" cy="374904"/>
          </a:xfrm>
          <a:prstGeom prst="rect">
            <a:avLst/>
          </a:prstGeom>
          <a:noFill/>
          <a:ln>
            <a:noFill/>
          </a:ln>
        </p:spPr>
      </p:pic>
      <p:pic>
        <p:nvPicPr>
          <p:cNvPr id="299" name="Google Shape;299;p32"/>
          <p:cNvPicPr preferRelativeResize="0"/>
          <p:nvPr/>
        </p:nvPicPr>
        <p:blipFill>
          <a:blip r:embed="rId7">
            <a:alphaModFix/>
          </a:blip>
          <a:stretch>
            <a:fillRect/>
          </a:stretch>
        </p:blipFill>
        <p:spPr>
          <a:xfrm>
            <a:off x="3808688" y="1292725"/>
            <a:ext cx="365760" cy="365760"/>
          </a:xfrm>
          <a:prstGeom prst="rect">
            <a:avLst/>
          </a:prstGeom>
          <a:noFill/>
          <a:ln>
            <a:noFill/>
          </a:ln>
        </p:spPr>
      </p:pic>
      <p:pic>
        <p:nvPicPr>
          <p:cNvPr id="300" name="Google Shape;300;p32"/>
          <p:cNvPicPr preferRelativeResize="0"/>
          <p:nvPr/>
        </p:nvPicPr>
        <p:blipFill>
          <a:blip r:embed="rId8">
            <a:alphaModFix/>
          </a:blip>
          <a:stretch>
            <a:fillRect/>
          </a:stretch>
        </p:blipFill>
        <p:spPr>
          <a:xfrm>
            <a:off x="3854413" y="1762038"/>
            <a:ext cx="274320" cy="260604"/>
          </a:xfrm>
          <a:prstGeom prst="rect">
            <a:avLst/>
          </a:prstGeom>
          <a:noFill/>
          <a:ln>
            <a:noFill/>
          </a:ln>
        </p:spPr>
      </p:pic>
      <p:pic>
        <p:nvPicPr>
          <p:cNvPr id="301" name="Google Shape;301;p32"/>
          <p:cNvPicPr preferRelativeResize="0"/>
          <p:nvPr/>
        </p:nvPicPr>
        <p:blipFill>
          <a:blip r:embed="rId9">
            <a:alphaModFix/>
          </a:blip>
          <a:stretch>
            <a:fillRect/>
          </a:stretch>
        </p:blipFill>
        <p:spPr>
          <a:xfrm>
            <a:off x="7273900" y="1698800"/>
            <a:ext cx="420624" cy="420624"/>
          </a:xfrm>
          <a:prstGeom prst="rect">
            <a:avLst/>
          </a:prstGeom>
          <a:noFill/>
          <a:ln>
            <a:noFill/>
          </a:ln>
        </p:spPr>
      </p:pic>
      <p:pic>
        <p:nvPicPr>
          <p:cNvPr id="302" name="Google Shape;302;p32"/>
          <p:cNvPicPr preferRelativeResize="0"/>
          <p:nvPr/>
        </p:nvPicPr>
        <p:blipFill>
          <a:blip r:embed="rId10">
            <a:alphaModFix/>
          </a:blip>
          <a:stretch>
            <a:fillRect/>
          </a:stretch>
        </p:blipFill>
        <p:spPr>
          <a:xfrm>
            <a:off x="7272000" y="1358164"/>
            <a:ext cx="406425" cy="370185"/>
          </a:xfrm>
          <a:prstGeom prst="rect">
            <a:avLst/>
          </a:prstGeom>
          <a:noFill/>
          <a:ln>
            <a:noFill/>
          </a:ln>
        </p:spPr>
      </p:pic>
      <p:pic>
        <p:nvPicPr>
          <p:cNvPr id="303" name="Google Shape;303;p32"/>
          <p:cNvPicPr preferRelativeResize="0"/>
          <p:nvPr/>
        </p:nvPicPr>
        <p:blipFill>
          <a:blip r:embed="rId11">
            <a:alphaModFix/>
          </a:blip>
          <a:stretch>
            <a:fillRect/>
          </a:stretch>
        </p:blipFill>
        <p:spPr>
          <a:xfrm>
            <a:off x="2732425" y="2262359"/>
            <a:ext cx="2995788" cy="28160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3"/>
          <p:cNvSpPr txBox="1"/>
          <p:nvPr/>
        </p:nvSpPr>
        <p:spPr>
          <a:xfrm>
            <a:off x="311700" y="2628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5C65CF"/>
                </a:solidFill>
                <a:latin typeface="Advent Pro"/>
                <a:ea typeface="Advent Pro"/>
                <a:cs typeface="Advent Pro"/>
                <a:sym typeface="Advent Pro"/>
              </a:rPr>
              <a:t>Identity and Security Concerns</a:t>
            </a:r>
            <a:endParaRPr sz="2800">
              <a:solidFill>
                <a:srgbClr val="1155CC"/>
              </a:solidFill>
            </a:endParaRPr>
          </a:p>
        </p:txBody>
      </p:sp>
      <p:sp>
        <p:nvSpPr>
          <p:cNvPr id="309" name="Google Shape;309;p33"/>
          <p:cNvSpPr txBox="1"/>
          <p:nvPr/>
        </p:nvSpPr>
        <p:spPr>
          <a:xfrm>
            <a:off x="311700" y="1371600"/>
            <a:ext cx="4260300" cy="315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595959"/>
                </a:solidFill>
              </a:rPr>
              <a:t>Facilitating the onboarding process for legitimacy of users by proof of identity documents and video recording based manual KYC.</a:t>
            </a:r>
            <a:endParaRPr sz="1800">
              <a:solidFill>
                <a:srgbClr val="595959"/>
              </a:solidFill>
            </a:endParaRPr>
          </a:p>
          <a:p>
            <a:pPr indent="0" lvl="0" marL="0" rtl="0" algn="just">
              <a:lnSpc>
                <a:spcPct val="115000"/>
              </a:lnSpc>
              <a:spcBef>
                <a:spcPts val="0"/>
              </a:spcBef>
              <a:spcAft>
                <a:spcPts val="0"/>
              </a:spcAft>
              <a:buNone/>
            </a:pPr>
            <a:r>
              <a:t/>
            </a:r>
            <a:endParaRPr sz="1800">
              <a:solidFill>
                <a:srgbClr val="595959"/>
              </a:solidFill>
            </a:endParaRPr>
          </a:p>
          <a:p>
            <a:pPr indent="0" lvl="0" marL="0" rtl="0" algn="just">
              <a:lnSpc>
                <a:spcPct val="115000"/>
              </a:lnSpc>
              <a:spcBef>
                <a:spcPts val="0"/>
              </a:spcBef>
              <a:spcAft>
                <a:spcPts val="1600"/>
              </a:spcAft>
              <a:buNone/>
            </a:pPr>
            <a:r>
              <a:rPr lang="en" sz="1800">
                <a:solidFill>
                  <a:srgbClr val="595959"/>
                </a:solidFill>
              </a:rPr>
              <a:t>Also it would offer a seamless user experience and enable smooth self onboarding journey for parties involved.</a:t>
            </a:r>
            <a:endParaRPr sz="1800">
              <a:solidFill>
                <a:srgbClr val="595959"/>
              </a:solidFill>
            </a:endParaRPr>
          </a:p>
        </p:txBody>
      </p:sp>
      <p:pic>
        <p:nvPicPr>
          <p:cNvPr id="310" name="Google Shape;310;p33"/>
          <p:cNvPicPr preferRelativeResize="0"/>
          <p:nvPr/>
        </p:nvPicPr>
        <p:blipFill>
          <a:blip r:embed="rId3">
            <a:alphaModFix/>
          </a:blip>
          <a:stretch>
            <a:fillRect/>
          </a:stretch>
        </p:blipFill>
        <p:spPr>
          <a:xfrm>
            <a:off x="4724400" y="1170125"/>
            <a:ext cx="3820974"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4"/>
          <p:cNvSpPr txBox="1"/>
          <p:nvPr/>
        </p:nvSpPr>
        <p:spPr>
          <a:xfrm>
            <a:off x="3215250" y="277700"/>
            <a:ext cx="2713500" cy="6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800">
                <a:solidFill>
                  <a:srgbClr val="5C65CF"/>
                </a:solidFill>
                <a:latin typeface="Advent Pro"/>
                <a:ea typeface="Advent Pro"/>
                <a:cs typeface="Advent Pro"/>
                <a:sym typeface="Advent Pro"/>
              </a:rPr>
              <a:t>Future Plans</a:t>
            </a:r>
            <a:endParaRPr/>
          </a:p>
        </p:txBody>
      </p:sp>
      <p:sp>
        <p:nvSpPr>
          <p:cNvPr id="316" name="Google Shape;316;p34"/>
          <p:cNvSpPr txBox="1"/>
          <p:nvPr/>
        </p:nvSpPr>
        <p:spPr>
          <a:xfrm>
            <a:off x="509250" y="1428925"/>
            <a:ext cx="47697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AutoNum type="arabicPeriod"/>
            </a:pPr>
            <a:r>
              <a:rPr lang="en" sz="1800">
                <a:solidFill>
                  <a:srgbClr val="595959"/>
                </a:solidFill>
              </a:rPr>
              <a:t>Book an appointment in Hospital</a:t>
            </a:r>
            <a:endParaRPr sz="1800">
              <a:solidFill>
                <a:srgbClr val="595959"/>
              </a:solidFill>
            </a:endParaRPr>
          </a:p>
          <a:p>
            <a:pPr indent="-317500" lvl="0" marL="457200" rtl="0" algn="l">
              <a:lnSpc>
                <a:spcPct val="115000"/>
              </a:lnSpc>
              <a:spcBef>
                <a:spcPts val="0"/>
              </a:spcBef>
              <a:spcAft>
                <a:spcPts val="0"/>
              </a:spcAft>
              <a:buClr>
                <a:srgbClr val="000000"/>
              </a:buClr>
              <a:buSzPts val="1400"/>
              <a:buAutoNum type="arabicPeriod"/>
            </a:pPr>
            <a:r>
              <a:rPr lang="en" sz="1800">
                <a:solidFill>
                  <a:srgbClr val="595959"/>
                </a:solidFill>
              </a:rPr>
              <a:t>eKYC for identity verification of hospitals and onboarding users.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Covid Emergency Response.</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Slot Time Booking.</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Chat interface between User and hospital.</a:t>
            </a:r>
            <a:endParaRPr sz="1800">
              <a:solidFill>
                <a:srgbClr val="595959"/>
              </a:solidFill>
            </a:endParaRPr>
          </a:p>
          <a:p>
            <a:pPr indent="0" lvl="0" marL="457200" rtl="0" algn="l">
              <a:lnSpc>
                <a:spcPct val="115000"/>
              </a:lnSpc>
              <a:spcBef>
                <a:spcPts val="0"/>
              </a:spcBef>
              <a:spcAft>
                <a:spcPts val="0"/>
              </a:spcAft>
              <a:buNone/>
            </a:pPr>
            <a:r>
              <a:t/>
            </a:r>
            <a:endParaRPr sz="1800">
              <a:solidFill>
                <a:srgbClr val="595959"/>
              </a:solidFill>
            </a:endParaRPr>
          </a:p>
          <a:p>
            <a:pPr indent="0" lvl="0" marL="45720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lnSpc>
                <a:spcPct val="115000"/>
              </a:lnSpc>
              <a:spcBef>
                <a:spcPts val="1200"/>
              </a:spcBef>
              <a:spcAft>
                <a:spcPts val="0"/>
              </a:spcAft>
              <a:buNone/>
            </a:pPr>
            <a:r>
              <a:t/>
            </a:r>
            <a:endParaRPr sz="1300">
              <a:solidFill>
                <a:srgbClr val="24292E"/>
              </a:solidFill>
              <a:highlight>
                <a:srgbClr val="FFFFFF"/>
              </a:highlight>
            </a:endParaRPr>
          </a:p>
          <a:p>
            <a:pPr indent="0" lvl="0" marL="0" rtl="0" algn="l">
              <a:spcBef>
                <a:spcPts val="120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1600"/>
              </a:spcAft>
              <a:buNone/>
            </a:pPr>
            <a:r>
              <a:t/>
            </a:r>
            <a:endParaRPr>
              <a:solidFill>
                <a:srgbClr val="595959"/>
              </a:solidFill>
            </a:endParaRPr>
          </a:p>
        </p:txBody>
      </p:sp>
      <p:pic>
        <p:nvPicPr>
          <p:cNvPr id="317" name="Google Shape;317;p34"/>
          <p:cNvPicPr preferRelativeResize="0"/>
          <p:nvPr/>
        </p:nvPicPr>
        <p:blipFill>
          <a:blip r:embed="rId3">
            <a:alphaModFix/>
          </a:blip>
          <a:stretch>
            <a:fillRect/>
          </a:stretch>
        </p:blipFill>
        <p:spPr>
          <a:xfrm>
            <a:off x="5695313" y="1618420"/>
            <a:ext cx="3510525" cy="23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