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88904"/>
  </p:normalViewPr>
  <p:slideViewPr>
    <p:cSldViewPr snapToGrid="0" snapToObjects="1">
      <p:cViewPr varScale="1">
        <p:scale>
          <a:sx n="134" d="100"/>
          <a:sy n="134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15880-CC7B-A849-9EA2-65F33B934A2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A07A-2E80-834B-846A-0D0A0B3F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clarify what we can conclude about his a/b test.</a:t>
            </a:r>
          </a:p>
          <a:p>
            <a:r>
              <a:rPr lang="en-US" dirty="0"/>
              <a:t>How confident should we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A07A-2E80-834B-846A-0D0A0B3F74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6CCF-250B-E441-9D62-5EF45021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6F13-CE0B-8341-A498-885E530EE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BAD3-D8D2-1545-9E4F-7DB51465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C31F-18AB-E147-9A92-243DEFE8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C7F1-28AA-1D47-B45C-FF676E71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D2CC-4B49-E949-8F98-5AC7E561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4BB78-0F12-3845-8631-3CBFDEC5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C9D5-37B4-5D48-8A78-ECE37E43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4A2E-378A-F043-8045-39765D8F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A74E-07CD-E949-ACD4-6FF970B1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EA9AA-D7E8-6949-9ABB-B9EFFA75D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7ABE3-8FA4-4343-B626-EE9C358D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DC06-FF47-5C47-9470-4B4D62C9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44C1-CF17-D145-8A9B-1EF121D1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435C-8C40-9A41-AC6A-22A161CB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9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FDE1-C130-E84A-898B-96D824B1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6D55-7A19-5441-9520-9F462F92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A09D-83AA-1C45-8C9D-3611D27D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9584-3587-BD42-8975-3E3E7E29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C2DF-9C10-2844-9EC2-99CE111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52C5-6E30-8847-AA35-3B9C776A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908F6-92E8-DC41-B311-FD884B7F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C59B-E1C3-B44D-A59C-F8E90A41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CAAF-1B45-3246-9157-91E5711E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5720-FB28-FF43-8015-82C9772C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185B-9B0A-A943-84A5-D098898A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CA70-044F-3048-8C5C-C2B5A4D75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EF3A6-AFF5-034C-A88C-16CBAF58B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3EE7-DEFC-D946-9613-075F4957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2084-3666-3345-A902-50ABE238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F097-3C70-EC48-A33C-D30014B4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11E5-81DA-E74C-8586-3E0D9269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2D07-0044-C34A-8042-3C3A555C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D2957-7569-CB4D-BE87-EFB24555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D590-85A1-FB40-AA2B-EC7F2D1F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1DA0-CB06-844C-8DB7-D90440155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640C1-D203-7343-9352-61812D43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ABE88-1EA1-3D4F-88E1-9BA9B00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3E90F-FAC7-2D4C-A4BB-C117FA60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1C6D-C666-7E40-B7AA-D0C42D16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41E70-BB03-0E4C-88FA-120A1F40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E355A-6710-D54A-A3CE-5C20BAB2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F80F-50E3-4144-9999-A1475E3A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C37A3-07A0-834C-81C5-C6EE2717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AAB22-D785-FC4A-A87F-3EB5029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4267A-90F2-3F48-A881-E02EDF2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895B-777C-AA4C-9DF5-C476D37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9477-A720-3544-851D-98E4595A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27E89-672D-0D4F-B6B5-851A28B4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5DD2-DC71-004C-8AC9-EAE25E53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F3F3-3800-0B45-9CF3-07C18F4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8F8D-D9A3-D342-83D2-7DD457D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0EAA-617C-254D-8667-3091454F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495D6-DD36-1544-B998-61A457D80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E1CB7-CBB0-3C4B-A977-AA80F496E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BADF-9879-9148-837A-5429BCA4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FFAB-D407-D949-B1F7-1A9A6A15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5310C-7453-D549-98B0-C6523F40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5D68-9D1F-934B-8355-9490973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0AEF-9FE7-CE4B-AA4E-AF9E6FD0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FCA7-014D-5C4E-867F-7681A8354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C90F-EE71-684A-9F2F-3D0A7A568E9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2D00-9380-BA42-AE1B-455563444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8CE2-75D3-5040-8FA0-AA3AB4C28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B806-6342-664E-9B65-16827AEA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6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333A-CD49-AF45-9823-366ECD0C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4" y="342139"/>
            <a:ext cx="11168109" cy="75346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Initiating Background Check Sooner to Improve Hiring Funnel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7CFA-6BFA-BF48-974E-E7921C7A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5" y="1225289"/>
            <a:ext cx="11168109" cy="25999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+mj-lt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</a:rPr>
              <a:t>Applicants are dropping out in the </a:t>
            </a:r>
            <a:r>
              <a:rPr lang="en-US" sz="1800" b="1" i="1" dirty="0">
                <a:latin typeface="+mj-lt"/>
              </a:rPr>
              <a:t>shopper hiring funnel </a:t>
            </a:r>
            <a:r>
              <a:rPr lang="en-US" sz="1800" dirty="0">
                <a:latin typeface="+mj-lt"/>
              </a:rPr>
              <a:t>and the hiring department wants to know if initiating background checks earlier would improve conversion rates.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+mj-lt"/>
              </a:rPr>
              <a:t>Solution Summary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+mj-lt"/>
              </a:rPr>
              <a:t>We’ve completed A/B testing and found significant evidence supporting earlier initiation of background checks:</a:t>
            </a:r>
          </a:p>
          <a:p>
            <a:pPr marL="519113" indent="-290513">
              <a:spcBef>
                <a:spcPts val="8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latin typeface="+mj-lt"/>
              </a:rPr>
              <a:t>Conversion Rates </a:t>
            </a:r>
            <a:r>
              <a:rPr lang="en-US" sz="1800" b="1" dirty="0">
                <a:latin typeface="+mj-lt"/>
              </a:rPr>
              <a:t>increased by 60% </a:t>
            </a:r>
            <a:r>
              <a:rPr lang="en-US" sz="1800" dirty="0">
                <a:latin typeface="+mj-lt"/>
              </a:rPr>
              <a:t>(0.27 to 0.43).</a:t>
            </a:r>
          </a:p>
          <a:p>
            <a:pPr marL="519113" indent="-290513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latin typeface="+mj-lt"/>
              </a:rPr>
              <a:t>The time taken to move applicants through the hiring funnel </a:t>
            </a:r>
            <a:r>
              <a:rPr lang="en-US" sz="1800" b="1" dirty="0">
                <a:latin typeface="+mj-lt"/>
              </a:rPr>
              <a:t>decreased by 30% </a:t>
            </a:r>
            <a:r>
              <a:rPr lang="en-US" sz="1800" dirty="0">
                <a:latin typeface="+mj-lt"/>
              </a:rPr>
              <a:t>(from 10 days to 7 days)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B9624-0770-E145-B1FB-3FD84C7E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4" y="4052690"/>
            <a:ext cx="9296019" cy="25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333A-CD49-AF45-9823-366ECD0C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2" y="223083"/>
            <a:ext cx="11168109" cy="75346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Assessing the Cost-Effectiveness of Proposed Change to Hiring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7CFA-6BFA-BF48-974E-E7921C7A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36" y="1307867"/>
            <a:ext cx="11168109" cy="34972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+mj-lt"/>
              </a:rPr>
              <a:t>Is the Change Cost Effective?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</a:rPr>
              <a:t>We believe this is a highly viable option and well worth the cost even under scenario 3 below ($100/background-check).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+mj-lt"/>
              </a:rPr>
              <a:t>Let’s assume we have 100 Applicants and also that the lifetime value of a shopper is conservative at $500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+mj-lt"/>
              </a:rPr>
              <a:t>We are already paying for 85% of background checks under current methods ($2,568 per 100 applicants at $30 each)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To get the other 15% would only cost ~$430 more under scenario 1 AND ~$1400 more under scenario 3.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latin typeface="+mj-lt"/>
              </a:rPr>
              <a:t>Return on Investment + Key Takeaway(s)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</a:rPr>
              <a:t>By the organization investing 17% in dollars to get that other 15% we in turn get:</a:t>
            </a:r>
          </a:p>
          <a:p>
            <a:pPr marL="750888" indent="-349250">
              <a:spcBef>
                <a:spcPts val="600"/>
              </a:spcBef>
              <a:buFont typeface="+mj-lt"/>
              <a:buAutoNum type="arabicParenR"/>
            </a:pPr>
            <a:r>
              <a:rPr lang="en-US" sz="1600" dirty="0">
                <a:latin typeface="+mj-lt"/>
              </a:rPr>
              <a:t>Applicants to keep momentum through hiring funnel.</a:t>
            </a:r>
          </a:p>
          <a:p>
            <a:pPr marL="750888" indent="-349250">
              <a:spcBef>
                <a:spcPts val="0"/>
              </a:spcBef>
              <a:buFont typeface="+mj-lt"/>
              <a:buAutoNum type="arabicParenR"/>
            </a:pPr>
            <a:r>
              <a:rPr lang="en-US" sz="1600" dirty="0">
                <a:latin typeface="+mj-lt"/>
              </a:rPr>
              <a:t>The 60% increase in Conversion. In this case, 43 new shoppers instead of 27 under current baseline.</a:t>
            </a:r>
          </a:p>
          <a:p>
            <a:pPr marL="750888" indent="-349250">
              <a:spcBef>
                <a:spcPts val="0"/>
              </a:spcBef>
              <a:buFont typeface="+mj-lt"/>
              <a:buAutoNum type="arabicParenR"/>
            </a:pPr>
            <a:r>
              <a:rPr lang="en-US" sz="1600" dirty="0">
                <a:latin typeface="+mj-lt"/>
              </a:rPr>
              <a:t>At a LV of $500 that equates to: 500*43 = $21,500 AND is well above even Scenario 3 below.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22528-0931-ED40-ABDC-CB90D8B2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13" y="4805129"/>
            <a:ext cx="9237921" cy="20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333A-CD49-AF45-9823-366ECD0C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4" y="406336"/>
            <a:ext cx="11168109" cy="7534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Other Observation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7CFA-6BFA-BF48-974E-E7921C7A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34" y="1298397"/>
            <a:ext cx="11353131" cy="339025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300" b="1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+mj-lt"/>
              </a:rPr>
              <a:t>Final Recommendations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j-lt"/>
              </a:rPr>
              <a:t>Update changes in hiring funnel and implement monitoring of conversion and retention moving forward (build dashboard).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b="1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300" b="1" dirty="0">
                <a:latin typeface="+mj-lt"/>
              </a:rPr>
              <a:t>Other Observations and Recommendations</a:t>
            </a:r>
          </a:p>
          <a:p>
            <a:pPr marL="581025" indent="-349250">
              <a:spcBef>
                <a:spcPts val="600"/>
              </a:spcBef>
              <a:buFont typeface="+mj-lt"/>
              <a:buAutoNum type="arabicParenR"/>
            </a:pPr>
            <a:r>
              <a:rPr lang="en-US" sz="1800" dirty="0">
                <a:latin typeface="+mj-lt"/>
              </a:rPr>
              <a:t>Clear indication that other drivers are at play for conversion rates (tables below).</a:t>
            </a:r>
          </a:p>
          <a:p>
            <a:pPr marL="581025" indent="-349250">
              <a:spcBef>
                <a:spcPts val="600"/>
              </a:spcBef>
              <a:buFont typeface="+mj-lt"/>
              <a:buAutoNum type="arabicParenR"/>
            </a:pPr>
            <a:r>
              <a:rPr lang="en-US" sz="1800" dirty="0">
                <a:latin typeface="+mj-lt"/>
              </a:rPr>
              <a:t>Recommend further investigation and measuring of the drivers impacting the shopper hiring funnel.</a:t>
            </a:r>
          </a:p>
          <a:p>
            <a:pPr marL="581025" indent="-349250">
              <a:spcBef>
                <a:spcPts val="600"/>
              </a:spcBef>
              <a:buFont typeface="+mj-lt"/>
              <a:buAutoNum type="arabicParenR"/>
            </a:pPr>
            <a:r>
              <a:rPr lang="en-US" sz="1800" dirty="0">
                <a:latin typeface="+mj-lt"/>
              </a:rPr>
              <a:t>Think of new ideas and begin development of next AB Test</a:t>
            </a:r>
          </a:p>
          <a:p>
            <a:pPr marL="581025" indent="-349250">
              <a:spcBef>
                <a:spcPts val="600"/>
              </a:spcBef>
              <a:buFont typeface="+mj-lt"/>
              <a:buAutoNum type="arabicParenR"/>
            </a:pPr>
            <a:endParaRPr lang="en-US" sz="1800" dirty="0">
              <a:latin typeface="+mj-lt"/>
            </a:endParaRPr>
          </a:p>
          <a:p>
            <a:pPr marL="9525" indent="0">
              <a:spcBef>
                <a:spcPts val="600"/>
              </a:spcBef>
              <a:buNone/>
            </a:pPr>
            <a:r>
              <a:rPr lang="en-US" sz="2300" b="1" dirty="0">
                <a:latin typeface="+mj-lt"/>
              </a:rPr>
              <a:t>Next Actions</a:t>
            </a:r>
          </a:p>
          <a:p>
            <a:pPr marL="9525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</a:rPr>
              <a:t>Schedule time with stakeholders to design dashboard (Shiny Web-App) for monitoring conversion/retention.</a:t>
            </a:r>
          </a:p>
          <a:p>
            <a:pPr marL="9525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</a:rPr>
              <a:t>Complete thorough statistical analysis to understand other drivers at play in conversion of applicants.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403A8-2F4D-8843-A163-C9C32FD2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92" y="4714712"/>
            <a:ext cx="4757103" cy="1585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8DE25-08E3-3F48-80DE-2DE02350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07" y="4750777"/>
            <a:ext cx="4627658" cy="1585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E5213-8470-2D4B-B840-69DD5E79E45F}"/>
              </a:ext>
            </a:extLst>
          </p:cNvPr>
          <p:cNvSpPr txBox="1"/>
          <p:nvPr/>
        </p:nvSpPr>
        <p:spPr>
          <a:xfrm>
            <a:off x="3700130" y="6352541"/>
            <a:ext cx="42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Conversion Rates by Group and by Channel </a:t>
            </a:r>
          </a:p>
        </p:txBody>
      </p:sp>
    </p:spTree>
    <p:extLst>
      <p:ext uri="{BB962C8B-B14F-4D97-AF65-F5344CB8AC3E}">
        <p14:creationId xmlns:p14="http://schemas.microsoft.com/office/powerpoint/2010/main" val="40456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402</Words>
  <Application>Microsoft Macintosh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Initiating Background Check Sooner to Improve Hiring Funnel </vt:lpstr>
      <vt:lpstr>Assessing the Cost-Effectiveness of Proposed Change to Hiring Funnel</vt:lpstr>
      <vt:lpstr>Other Observation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Dexter</dc:creator>
  <cp:lastModifiedBy>Jason Dexter</cp:lastModifiedBy>
  <cp:revision>37</cp:revision>
  <dcterms:created xsi:type="dcterms:W3CDTF">2019-05-20T18:49:07Z</dcterms:created>
  <dcterms:modified xsi:type="dcterms:W3CDTF">2019-06-20T20:48:08Z</dcterms:modified>
</cp:coreProperties>
</file>