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0" r:id="rId6"/>
    <p:sldId id="262" r:id="rId7"/>
    <p:sldId id="264" r:id="rId8"/>
    <p:sldId id="263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6F6185"/>
    <a:srgbClr val="E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2" autoAdjust="0"/>
    <p:restoredTop sz="94640" autoAdjust="0"/>
  </p:normalViewPr>
  <p:slideViewPr>
    <p:cSldViewPr>
      <p:cViewPr varScale="1">
        <p:scale>
          <a:sx n="89" d="100"/>
          <a:sy n="89" d="100"/>
        </p:scale>
        <p:origin x="1342" y="7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2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E7BE0E2-DEAC-49C5-A898-24602FE44230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CF2BCA-041B-4275-9019-B9A9DAAF3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 ovo postoje alati ali treba da se uradi u python-u</a:t>
            </a:r>
            <a:r>
              <a:rPr lang="sr-Latn-RS" baseline="0" dirty="0" smtClean="0"/>
              <a:t> kako bi imali kompletan generator koda.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F2BCA-041B-4275-9019-B9A9DAAF30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/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5"/>
              <p:cNvGrpSpPr/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/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/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/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/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/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/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/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/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/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/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A5DCA-1B14-485C-B7B8-1EC64FA8396F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18E2-5D7D-48DF-A34A-37B56ECD1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22F33-3C3E-492E-91BF-41DFB13543D5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F6EC5-4325-4FAD-89CC-09CB039E7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99C7A-DFDF-4328-9CB7-E5CE3FEE50D7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5B7F0-A390-4944-8808-B9DB9F8F9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/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/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/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2" name="Group 25"/>
              <p:cNvGrpSpPr/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/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/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/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/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/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/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/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/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/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/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/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3a</a:t>
            </a:r>
            <a:endParaRPr lang="en-GB" dirty="0">
              <a:solidFill>
                <a:srgbClr val="6F6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r-Latn-CS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Serbia</a:t>
            </a:r>
            <a:endParaRPr lang="en-GB" dirty="0">
              <a:solidFill>
                <a:srgbClr val="6F6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04247-A5F9-4E60-BDDD-D7B389300E5A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D46F3-E323-4F89-9171-C908B6B9D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C6E56-53A5-4618-B9D2-FE4A22A57C7C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3EEE1-CA6D-4ABC-A771-635B94ADF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1AFF9-5BBA-47E6-B3CC-14DBB6D646FB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E6F43-E2FB-47B6-9533-592111270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C4E4-BA1D-4377-9421-8826DA620E25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FBD9-D1D5-41D5-9CF5-E02532358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703B6-B2A9-41A3-A592-D459F19E4149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857B-BDC3-44A2-8600-77970C2F0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574D-C07A-4DA9-AE64-0A8F876786AF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CDCC8-E108-4BE9-AF25-3D5D43530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5E765-15CF-485E-A607-107CC53E0E57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3681D-B38D-49C0-B19E-41F53ED60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85CA8-7608-436B-81F4-64D27FDD4B7A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C5601-AAD1-47C2-A6E0-97D0C07E2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9632B-99F0-4358-A351-918019F883A6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0B8E2-1EE6-4874-832E-8406B5BC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D19315-B8E7-4081-BA87-402F409D98F1}" type="datetimeFigureOut">
              <a:rPr lang="en-US"/>
              <a:pPr>
                <a:defRPr/>
              </a:pPr>
              <a:t>19.02.2019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22C6E9B-4807-4DFC-A84E-DD1D732CD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-1" fmla="*/ 0 w 6286544"/>
              <a:gd name="connsiteY0-2" fmla="*/ 0 h 1000132"/>
              <a:gd name="connsiteX1-3" fmla="*/ 6286544 w 6286544"/>
              <a:gd name="connsiteY1-4" fmla="*/ 0 h 1000132"/>
              <a:gd name="connsiteX2-5" fmla="*/ 6286544 w 6286544"/>
              <a:gd name="connsiteY2-6" fmla="*/ 571480 h 1000132"/>
              <a:gd name="connsiteX3-7" fmla="*/ 0 w 6286544"/>
              <a:gd name="connsiteY3-8" fmla="*/ 1000132 h 1000132"/>
              <a:gd name="connsiteX4-9" fmla="*/ 0 w 6286544"/>
              <a:gd name="connsiteY4-10" fmla="*/ 0 h 1000132"/>
              <a:gd name="connsiteX0-11" fmla="*/ 0 w 6286544"/>
              <a:gd name="connsiteY0-12" fmla="*/ 0 h 1000132"/>
              <a:gd name="connsiteX1-13" fmla="*/ 6286544 w 6286544"/>
              <a:gd name="connsiteY1-14" fmla="*/ 0 h 1000132"/>
              <a:gd name="connsiteX2-15" fmla="*/ 6286544 w 6286544"/>
              <a:gd name="connsiteY2-16" fmla="*/ 571480 h 1000132"/>
              <a:gd name="connsiteX3-17" fmla="*/ 0 w 6286544"/>
              <a:gd name="connsiteY3-18" fmla="*/ 1000132 h 1000132"/>
              <a:gd name="connsiteX4-19" fmla="*/ 0 w 6286544"/>
              <a:gd name="connsiteY4-20" fmla="*/ 0 h 1000132"/>
              <a:gd name="connsiteX0-21" fmla="*/ 0 w 6286544"/>
              <a:gd name="connsiteY0-22" fmla="*/ 0 h 1000132"/>
              <a:gd name="connsiteX1-23" fmla="*/ 6286544 w 6286544"/>
              <a:gd name="connsiteY1-24" fmla="*/ 0 h 1000132"/>
              <a:gd name="connsiteX2-25" fmla="*/ 6286544 w 6286544"/>
              <a:gd name="connsiteY2-26" fmla="*/ 571480 h 1000132"/>
              <a:gd name="connsiteX3-27" fmla="*/ 0 w 6286544"/>
              <a:gd name="connsiteY3-28" fmla="*/ 1000132 h 1000132"/>
              <a:gd name="connsiteX4-29" fmla="*/ 0 w 6286544"/>
              <a:gd name="connsiteY4-30" fmla="*/ 0 h 1000132"/>
              <a:gd name="connsiteX0-31" fmla="*/ 0 w 6286544"/>
              <a:gd name="connsiteY0-32" fmla="*/ 0 h 857232"/>
              <a:gd name="connsiteX1-33" fmla="*/ 6286544 w 6286544"/>
              <a:gd name="connsiteY1-34" fmla="*/ 0 h 857232"/>
              <a:gd name="connsiteX2-35" fmla="*/ 6286544 w 6286544"/>
              <a:gd name="connsiteY2-36" fmla="*/ 571480 h 857232"/>
              <a:gd name="connsiteX3-37" fmla="*/ 0 w 6286544"/>
              <a:gd name="connsiteY3-38" fmla="*/ 857232 h 857232"/>
              <a:gd name="connsiteX4-39" fmla="*/ 0 w 6286544"/>
              <a:gd name="connsiteY4-40" fmla="*/ 0 h 857232"/>
              <a:gd name="connsiteX0-41" fmla="*/ 0 w 6286544"/>
              <a:gd name="connsiteY0-42" fmla="*/ 0 h 857232"/>
              <a:gd name="connsiteX1-43" fmla="*/ 6286544 w 6286544"/>
              <a:gd name="connsiteY1-44" fmla="*/ 0 h 857232"/>
              <a:gd name="connsiteX2-45" fmla="*/ 6286544 w 6286544"/>
              <a:gd name="connsiteY2-46" fmla="*/ 714332 h 857232"/>
              <a:gd name="connsiteX3-47" fmla="*/ 0 w 6286544"/>
              <a:gd name="connsiteY3-48" fmla="*/ 857232 h 857232"/>
              <a:gd name="connsiteX4-49" fmla="*/ 0 w 6286544"/>
              <a:gd name="connsiteY4-50" fmla="*/ 0 h 857232"/>
              <a:gd name="connsiteX0-51" fmla="*/ 0 w 6286544"/>
              <a:gd name="connsiteY0-52" fmla="*/ 0 h 1000084"/>
              <a:gd name="connsiteX1-53" fmla="*/ 6286544 w 6286544"/>
              <a:gd name="connsiteY1-54" fmla="*/ 0 h 1000084"/>
              <a:gd name="connsiteX2-55" fmla="*/ 6286544 w 6286544"/>
              <a:gd name="connsiteY2-56" fmla="*/ 714332 h 1000084"/>
              <a:gd name="connsiteX3-57" fmla="*/ 0 w 6286544"/>
              <a:gd name="connsiteY3-58" fmla="*/ 1000084 h 1000084"/>
              <a:gd name="connsiteX4-59" fmla="*/ 0 w 6286544"/>
              <a:gd name="connsiteY4-60" fmla="*/ 0 h 1000084"/>
              <a:gd name="connsiteX0-61" fmla="*/ 0 w 6286544"/>
              <a:gd name="connsiteY0-62" fmla="*/ 0 h 1000084"/>
              <a:gd name="connsiteX1-63" fmla="*/ 6286544 w 6286544"/>
              <a:gd name="connsiteY1-64" fmla="*/ 0 h 1000084"/>
              <a:gd name="connsiteX2-65" fmla="*/ 6286544 w 6286544"/>
              <a:gd name="connsiteY2-66" fmla="*/ 714332 h 1000084"/>
              <a:gd name="connsiteX3-67" fmla="*/ 0 w 6286544"/>
              <a:gd name="connsiteY3-68" fmla="*/ 1000084 h 1000084"/>
              <a:gd name="connsiteX4-69" fmla="*/ 0 w 6286544"/>
              <a:gd name="connsiteY4-70" fmla="*/ 0 h 10000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/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/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-15" y="899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039" name="Group 13"/>
              <p:cNvGrpSpPr/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/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4" name="Freeform 8"/>
                <p:cNvSpPr/>
                <p:nvPr/>
              </p:nvSpPr>
              <p:spPr bwMode="auto">
                <a:xfrm>
                  <a:off x="353" y="1274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" name="Freeform 9"/>
                <p:cNvSpPr/>
                <p:nvPr/>
              </p:nvSpPr>
              <p:spPr bwMode="auto">
                <a:xfrm>
                  <a:off x="347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/>
            <p:nvPr/>
          </p:nvSpPr>
          <p:spPr bwMode="auto">
            <a:xfrm>
              <a:off x="-17" y="935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Calibri" panose="020F0502020204030204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anose="020B0A04020102020204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FD684F9-67A9-4955-AEDC-4FF338F6A4B1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Font typeface="Courier New" panose="02070309020205020404" pitchFamily="49" charset="0"/>
        <a:buChar char="o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ogdan.korac@rt-rk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velimir.vujanovic@rt-rk.com" TargetMode="External"/><Relationship Id="rId4" Type="http://schemas.openxmlformats.org/officeDocument/2006/relationships/hyperlink" Target="mailto:veljko.tesic@rt-rk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works.com/downloa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ml.graphdrawing.org/xml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en-US" dirty="0" err="1" smtClean="0"/>
              <a:t>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Zavr</a:t>
            </a:r>
            <a:r>
              <a:rPr lang="sr-Latn-RS" dirty="0" smtClean="0">
                <a:latin typeface="Arial" panose="020B0604020202020204" pitchFamily="34" charset="0"/>
                <a:cs typeface="Arial" panose="020B0604020202020204" pitchFamily="34" charset="0"/>
              </a:rPr>
              <a:t>šni zadatak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februar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2019.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3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025" y="3343275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Pomoć – očekivani rezultat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556792"/>
            <a:ext cx="8100900" cy="4206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/* generated using template: </a:t>
            </a:r>
            <a:r>
              <a:rPr lang="en-US" sz="1000" i="1" dirty="0" err="1" smtClean="0">
                <a:solidFill>
                  <a:srgbClr val="008000"/>
                </a:solidFill>
                <a:latin typeface="Courier New" panose="02070309020205020404"/>
              </a:rPr>
              <a:t>main.template</a:t>
            </a:r>
            <a:endParaRPr lang="en-US" sz="1000" i="1" dirty="0" smtClean="0">
              <a:solidFill>
                <a:srgbClr val="008000"/>
              </a:solidFill>
              <a:latin typeface="Courier New" panose="02070309020205020404"/>
            </a:endParaRPr>
          </a:p>
          <a:p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**-------------------------------------------------------------------------------*/</a:t>
            </a:r>
          </a:p>
          <a:p>
            <a:endParaRPr lang="en-US" sz="1000" dirty="0" smtClean="0">
              <a:latin typeface="Courier New" panose="02070309020205020404"/>
            </a:endParaRP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/*********************************************************************************</a:t>
            </a: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</a:t>
            </a: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  Module Name: </a:t>
            </a:r>
            <a:r>
              <a:rPr lang="en-US" sz="1000" dirty="0" err="1" smtClean="0">
                <a:solidFill>
                  <a:srgbClr val="3F5FBF"/>
                </a:solidFill>
                <a:latin typeface="Courier New" panose="02070309020205020404"/>
              </a:rPr>
              <a:t>main.c</a:t>
            </a:r>
            <a:endParaRPr lang="en-US" sz="1000" dirty="0" smtClean="0">
              <a:solidFill>
                <a:srgbClr val="3F5FBF"/>
              </a:solidFill>
              <a:latin typeface="Courier New" panose="02070309020205020404"/>
            </a:endParaRP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  Description:</a:t>
            </a: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            Main file</a:t>
            </a: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 </a:t>
            </a: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  Author: NN lice</a:t>
            </a: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  Date:   25.12.2014 16:16</a:t>
            </a:r>
          </a:p>
          <a:p>
            <a:r>
              <a:rPr lang="en-US" sz="1000" dirty="0" smtClean="0">
                <a:solidFill>
                  <a:srgbClr val="3F5FBF"/>
                </a:solidFill>
                <a:latin typeface="Courier New" panose="02070309020205020404"/>
              </a:rPr>
              <a:t>**********************************************************************************/</a:t>
            </a:r>
          </a:p>
          <a:p>
            <a:r>
              <a:rPr lang="en-US" sz="1000" b="1" i="1" dirty="0" smtClean="0">
                <a:solidFill>
                  <a:srgbClr val="0000A0"/>
                </a:solidFill>
                <a:latin typeface="Courier New" panose="02070309020205020404"/>
              </a:rPr>
              <a:t>#include</a:t>
            </a:r>
            <a:r>
              <a:rPr lang="en-US" sz="1000" b="1" i="1" dirty="0" smtClean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i="1" dirty="0" smtClean="0">
                <a:solidFill>
                  <a:srgbClr val="2A00FF"/>
                </a:solidFill>
                <a:latin typeface="Courier New" panose="02070309020205020404"/>
              </a:rPr>
              <a:t>"</a:t>
            </a:r>
            <a:r>
              <a:rPr lang="en-US" sz="1000" b="1" i="1" dirty="0" err="1" smtClean="0">
                <a:solidFill>
                  <a:srgbClr val="2A00FF"/>
                </a:solidFill>
                <a:latin typeface="Courier New" panose="02070309020205020404"/>
              </a:rPr>
              <a:t>block_functions.h</a:t>
            </a:r>
            <a:r>
              <a:rPr lang="en-US" sz="1000" b="1" i="1" dirty="0" smtClean="0">
                <a:solidFill>
                  <a:srgbClr val="2A00FF"/>
                </a:solidFill>
                <a:latin typeface="Courier New" panose="02070309020205020404"/>
              </a:rPr>
              <a:t>"</a:t>
            </a:r>
          </a:p>
          <a:p>
            <a:endParaRPr lang="en-US" sz="1000" dirty="0" smtClean="0">
              <a:latin typeface="Courier New" panose="02070309020205020404"/>
            </a:endParaRPr>
          </a:p>
          <a:p>
            <a:r>
              <a:rPr lang="en-US" sz="1000" dirty="0" err="1" smtClean="0">
                <a:solidFill>
                  <a:srgbClr val="000000"/>
                </a:solidFill>
                <a:latin typeface="Courier New" panose="02070309020205020404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main(void)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</a:t>
            </a:r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/* </a:t>
            </a:r>
            <a:r>
              <a:rPr lang="en-US" sz="1000" i="1" dirty="0" err="1" smtClean="0">
                <a:solidFill>
                  <a:srgbClr val="008000"/>
                </a:solidFill>
                <a:latin typeface="Courier New" panose="02070309020205020404"/>
              </a:rPr>
              <a:t>Lokalne</a:t>
            </a:r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 </a:t>
            </a:r>
            <a:r>
              <a:rPr lang="en-US" sz="1000" i="1" dirty="0" err="1" smtClean="0">
                <a:solidFill>
                  <a:srgbClr val="008000"/>
                </a:solidFill>
                <a:latin typeface="Courier New" panose="02070309020205020404"/>
              </a:rPr>
              <a:t>promenljive</a:t>
            </a:r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 */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/>
              </a:rPr>
              <a:t>float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blok1_var 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i="1" dirty="0" smtClean="0">
                <a:solidFill>
                  <a:srgbClr val="FF0000"/>
                </a:solidFill>
                <a:latin typeface="Courier New" panose="02070309020205020404"/>
              </a:rPr>
              <a:t>0.0</a:t>
            </a:r>
            <a:r>
              <a:rPr lang="en-US" sz="1000" i="1" dirty="0" smtClean="0">
                <a:solidFill>
                  <a:srgbClr val="000000"/>
                </a:solidFill>
                <a:latin typeface="Courier New" panose="02070309020205020404"/>
              </a:rPr>
              <a:t>f</a:t>
            </a:r>
            <a:r>
              <a:rPr lang="en-US" sz="1000" i="1" dirty="0" smtClean="0">
                <a:solidFill>
                  <a:srgbClr val="800000"/>
                </a:solidFill>
                <a:latin typeface="Courier New" panose="02070309020205020404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/>
              </a:rPr>
              <a:t>float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blok2_var 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i="1" dirty="0" smtClean="0">
                <a:solidFill>
                  <a:srgbClr val="FF0000"/>
                </a:solidFill>
                <a:latin typeface="Courier New" panose="02070309020205020404"/>
              </a:rPr>
              <a:t>0.0</a:t>
            </a:r>
            <a:r>
              <a:rPr lang="en-US" sz="1000" i="1" dirty="0" smtClean="0">
                <a:solidFill>
                  <a:srgbClr val="000000"/>
                </a:solidFill>
                <a:latin typeface="Courier New" panose="02070309020205020404"/>
              </a:rPr>
              <a:t>f</a:t>
            </a:r>
            <a:r>
              <a:rPr lang="en-US" sz="1000" i="1" dirty="0" smtClean="0">
                <a:solidFill>
                  <a:srgbClr val="800000"/>
                </a:solidFill>
                <a:latin typeface="Courier New" panose="02070309020205020404"/>
              </a:rPr>
              <a:t>;</a:t>
            </a:r>
          </a:p>
          <a:p>
            <a:endParaRPr lang="en-US" sz="1000" dirty="0" smtClean="0">
              <a:latin typeface="Courier New" panose="02070309020205020404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</a:t>
            </a:r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/* </a:t>
            </a:r>
            <a:r>
              <a:rPr lang="en-US" sz="1000" i="1" dirty="0" err="1" smtClean="0">
                <a:solidFill>
                  <a:srgbClr val="008000"/>
                </a:solidFill>
                <a:latin typeface="Courier New" panose="02070309020205020404"/>
              </a:rPr>
              <a:t>Pozivi</a:t>
            </a:r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 </a:t>
            </a:r>
            <a:r>
              <a:rPr lang="en-US" sz="1000" i="1" dirty="0" err="1" smtClean="0">
                <a:solidFill>
                  <a:srgbClr val="008000"/>
                </a:solidFill>
                <a:latin typeface="Courier New" panose="02070309020205020404"/>
              </a:rPr>
              <a:t>funkcija</a:t>
            </a:r>
            <a:r>
              <a:rPr lang="en-US" sz="1000" i="1" dirty="0" smtClean="0">
                <a:solidFill>
                  <a:srgbClr val="008000"/>
                </a:solidFill>
                <a:latin typeface="Courier New" panose="02070309020205020404"/>
              </a:rPr>
              <a:t> */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blok1_var 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/>
              </a:rPr>
              <a:t>ulaz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(  )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blok2_var 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sinus( blok1_var )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/>
              </a:rPr>
              <a:t>izlaz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( blok1_var )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/>
              </a:rPr>
              <a:t>izlaz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( blok2_var )</a:t>
            </a:r>
            <a:r>
              <a:rPr lang="en-US" sz="1000" dirty="0" smtClean="0">
                <a:solidFill>
                  <a:srgbClr val="800000"/>
                </a:solidFill>
                <a:latin typeface="Courier New" panose="02070309020205020404"/>
              </a:rPr>
              <a:t>;</a:t>
            </a:r>
          </a:p>
          <a:p>
            <a:r>
              <a:rPr lang="en-US" sz="1000" b="1" dirty="0" smtClean="0">
                <a:solidFill>
                  <a:srgbClr val="000080"/>
                </a:solidFill>
                <a:latin typeface="Courier New" panose="02070309020205020404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en-US" sz="1000" b="1" i="1" dirty="0" smtClean="0">
                <a:solidFill>
                  <a:srgbClr val="FF0000"/>
                </a:solidFill>
                <a:latin typeface="Courier New" panose="02070309020205020404"/>
              </a:rPr>
              <a:t>0</a:t>
            </a:r>
            <a:r>
              <a:rPr lang="en-US" sz="1000" b="1" i="1" dirty="0" smtClean="0">
                <a:solidFill>
                  <a:srgbClr val="800000"/>
                </a:solidFill>
                <a:latin typeface="Courier New" panose="02070309020205020404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sr-Latn-RS" sz="1000" dirty="0" smtClean="0">
              <a:solidFill>
                <a:srgbClr val="000000"/>
              </a:solidFill>
              <a:latin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3386138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52429"/>
          </a:xfrm>
        </p:spPr>
        <p:txBody>
          <a:bodyPr/>
          <a:lstStyle/>
          <a:p>
            <a:r>
              <a:rPr lang="sr-Latn-RS" dirty="0" smtClean="0"/>
              <a:t>Rešenja poslati na sledeće e-mail adrese:</a:t>
            </a:r>
          </a:p>
          <a:p>
            <a:pPr lvl="1"/>
            <a:r>
              <a:rPr lang="sr-Latn-RS" dirty="0" smtClean="0"/>
              <a:t>Bogdan Korać </a:t>
            </a:r>
            <a:r>
              <a:rPr lang="sr-Latn-RS" dirty="0" smtClean="0">
                <a:hlinkClick r:id="rId3"/>
              </a:rPr>
              <a:t>bogdan.korac@rt-rk.com</a:t>
            </a:r>
            <a:endParaRPr lang="sr-Latn-RS" dirty="0" smtClean="0"/>
          </a:p>
          <a:p>
            <a:pPr lvl="1"/>
            <a:r>
              <a:rPr lang="en-US" dirty="0" smtClean="0"/>
              <a:t>Veljko </a:t>
            </a:r>
            <a:r>
              <a:rPr lang="en-US" dirty="0" err="1" smtClean="0"/>
              <a:t>Te</a:t>
            </a:r>
            <a:r>
              <a:rPr lang="sr-Latn-RS" dirty="0" smtClean="0"/>
              <a:t>šić </a:t>
            </a:r>
            <a:r>
              <a:rPr lang="sr-Latn-RS" dirty="0" smtClean="0">
                <a:hlinkClick r:id="rId4"/>
              </a:rPr>
              <a:t>veljko.tesic@rt-rk.com</a:t>
            </a:r>
            <a:endParaRPr lang="sr-Latn-RS" dirty="0" smtClean="0"/>
          </a:p>
          <a:p>
            <a:pPr lvl="1"/>
            <a:r>
              <a:rPr lang="sr-Latn-RS" dirty="0" smtClean="0"/>
              <a:t>Velimir Vujanović </a:t>
            </a:r>
            <a:r>
              <a:rPr lang="sr-Latn-RS" dirty="0" smtClean="0">
                <a:hlinkClick r:id="rId5"/>
              </a:rPr>
              <a:t>velimir.vujanovic@rt-rk.com</a:t>
            </a:r>
            <a:endParaRPr lang="en-US" dirty="0" smtClean="0"/>
          </a:p>
          <a:p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da </a:t>
            </a:r>
            <a:r>
              <a:rPr lang="en-US" dirty="0" err="1" smtClean="0"/>
              <a:t>sadr</a:t>
            </a:r>
            <a:r>
              <a:rPr lang="sr-Latn-RS" dirty="0" smtClean="0"/>
              <a:t>ži projekat za eclipse. Ukoliko je potrebna šifra za arhivu koristite šifru „python“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Rok za završetak zadatka:</a:t>
            </a:r>
          </a:p>
          <a:p>
            <a:pPr lvl="1"/>
            <a:r>
              <a:rPr lang="sr-Latn-RS" dirty="0" smtClean="0"/>
              <a:t>Ponedeljak </a:t>
            </a:r>
            <a:r>
              <a:rPr lang="en-US" dirty="0" smtClean="0"/>
              <a:t>11.03.2019</a:t>
            </a:r>
            <a:r>
              <a:rPr lang="sr-Latn-RS" dirty="0" smtClean="0"/>
              <a:t>.</a:t>
            </a:r>
            <a:endParaRPr lang="en-US" dirty="0" smtClean="0"/>
          </a:p>
          <a:p>
            <a:pPr lvl="2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3386138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835" y="980440"/>
            <a:ext cx="8229600" cy="3402965"/>
          </a:xfrm>
        </p:spPr>
        <p:txBody>
          <a:bodyPr/>
          <a:lstStyle/>
          <a:p>
            <a:r>
              <a:rPr lang="sr-Latn-RS" dirty="0" smtClean="0"/>
              <a:t>Na slici je dat jedan model sistema. Implementirati generator koda za ovakve sisteme.</a:t>
            </a:r>
          </a:p>
          <a:p>
            <a:pPr lvl="1"/>
            <a:r>
              <a:rPr lang="en-US" altLang="sr-Latn-RS" dirty="0" smtClean="0"/>
              <a:t>Elementi metamodela:</a:t>
            </a:r>
          </a:p>
          <a:p>
            <a:pPr lvl="2"/>
            <a:r>
              <a:rPr lang="sr-Latn-RS" altLang="en-US" sz="1600" dirty="0" smtClean="0"/>
              <a:t>Model sistema se definiše grafički korišćenjem aplikacije yEd [</a:t>
            </a:r>
            <a:r>
              <a:rPr lang="sr-Latn-RS" altLang="en-US" sz="1600" dirty="0" smtClean="0">
                <a:hlinkClick r:id="rId3" action="ppaction://hlinkfile"/>
              </a:rPr>
              <a:t>https://www.yworks.com/downloads#yEd</a:t>
            </a:r>
            <a:r>
              <a:rPr lang="sr-Latn-RS" altLang="en-US" sz="1600" dirty="0" smtClean="0"/>
              <a:t>]</a:t>
            </a:r>
          </a:p>
          <a:p>
            <a:pPr lvl="2"/>
            <a:r>
              <a:rPr lang="en-US" sz="1600" dirty="0" smtClean="0"/>
              <a:t>S</a:t>
            </a:r>
            <a:r>
              <a:rPr lang="sr-Latn-RS" sz="1600" dirty="0" smtClean="0"/>
              <a:t>istem se sastoji od gradivnih blokova kojih svaki ima određenu funkciju</a:t>
            </a:r>
          </a:p>
          <a:p>
            <a:pPr lvl="2"/>
            <a:r>
              <a:rPr lang="en-US" altLang="sr-Latn-RS" sz="1600" dirty="0" smtClean="0"/>
              <a:t>Funkcije blokova definisane su </a:t>
            </a:r>
            <a:r>
              <a:rPr lang="sr-Latn-RS" altLang="en-US" sz="1600" dirty="0" smtClean="0"/>
              <a:t>u polju Description elementa</a:t>
            </a:r>
          </a:p>
          <a:p>
            <a:pPr lvl="2"/>
            <a:r>
              <a:rPr lang="sr-Latn-RS" altLang="en-US" sz="1600" dirty="0" smtClean="0"/>
              <a:t>Tipovi blokova (ulazni, izlazni i blok obrade) definisani su različitim grafičkim oblicima: </a:t>
            </a:r>
            <a:br>
              <a:rPr lang="sr-Latn-RS" altLang="en-US" sz="1600" dirty="0" smtClean="0"/>
            </a:br>
            <a:r>
              <a:rPr lang="sr-Latn-RS" altLang="en-US" sz="1400" dirty="0" smtClean="0">
                <a:latin typeface="Courier New" panose="02070309020205020404" pitchFamily="49" charset="0"/>
              </a:rPr>
              <a:t>BLK_MAP = {"trapezoid": "izlaz", "rectangle": "obrada", "trapezoid2": "ulaz"}</a:t>
            </a:r>
          </a:p>
          <a:p>
            <a:pPr lvl="2"/>
            <a:endParaRPr lang="sr-Latn-RS" altLang="en-US" sz="1400" dirty="0" smtClean="0">
              <a:latin typeface="Courier New" panose="02070309020205020404" pitchFamily="49" charset="0"/>
            </a:endParaRPr>
          </a:p>
        </p:txBody>
      </p:sp>
      <p:pic>
        <p:nvPicPr>
          <p:cNvPr id="3" name="Picture 6" descr="D:\projects\py-training\finalni-zadatak\sem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1480" y="4383405"/>
            <a:ext cx="6477000" cy="2166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3386138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6504"/>
          </a:xfrm>
        </p:spPr>
        <p:txBody>
          <a:bodyPr/>
          <a:lstStyle/>
          <a:p>
            <a:pPr lvl="2"/>
            <a:r>
              <a:rPr lang="en-US" sz="1600" dirty="0" smtClean="0">
                <a:sym typeface="+mn-ea"/>
              </a:rPr>
              <a:t>B</a:t>
            </a:r>
            <a:r>
              <a:rPr lang="sr-Latn-RS" sz="1600" dirty="0" smtClean="0">
                <a:sym typeface="+mn-ea"/>
              </a:rPr>
              <a:t>loku može da prethodi samo jedan blok</a:t>
            </a:r>
            <a:endParaRPr lang="sr-Latn-RS" sz="1600" dirty="0" smtClean="0"/>
          </a:p>
          <a:p>
            <a:pPr lvl="2"/>
            <a:r>
              <a:rPr lang="sr-Latn-RS" sz="1600" dirty="0" smtClean="0">
                <a:sym typeface="+mn-ea"/>
              </a:rPr>
              <a:t>Šema može sadržati više blokova istog tipa (i sa istom funkcijom)</a:t>
            </a:r>
            <a:endParaRPr lang="sr-Latn-RS" sz="1600" dirty="0"/>
          </a:p>
          <a:p>
            <a:pPr lvl="2"/>
            <a:r>
              <a:rPr lang="sr-Latn-RS" sz="1600" dirty="0" smtClean="0"/>
              <a:t>Blok može imati više sledbenika</a:t>
            </a:r>
          </a:p>
          <a:p>
            <a:pPr lvl="2"/>
            <a:r>
              <a:rPr lang="sr-Latn-RS" sz="1600" dirty="0" smtClean="0"/>
              <a:t>Nisu dozvoljene petlje (izlaz jednog bloka ne </a:t>
            </a:r>
            <a:r>
              <a:rPr lang="en-US" sz="1600" dirty="0" smtClean="0"/>
              <a:t>mo</a:t>
            </a:r>
            <a:r>
              <a:rPr lang="sr-Latn-RS" sz="1600" dirty="0" smtClean="0"/>
              <a:t>že biti ulaz ni jednog bloka koji mu je prethodnik)</a:t>
            </a:r>
          </a:p>
          <a:p>
            <a:pPr lvl="2"/>
            <a:r>
              <a:rPr lang="en-US" sz="1600" dirty="0" smtClean="0"/>
              <a:t>S</a:t>
            </a:r>
            <a:r>
              <a:rPr lang="sr-Latn-RS" sz="1600" dirty="0" smtClean="0"/>
              <a:t>vi blokovi moraju biti povezani</a:t>
            </a:r>
          </a:p>
          <a:p>
            <a:pPr lvl="2"/>
            <a:r>
              <a:rPr lang="sr-Latn-RS" sz="1600" dirty="0" smtClean="0"/>
              <a:t>Šema/dijagram mora imati samo jedan ulazni blok i najmanje jedan izlazni</a:t>
            </a:r>
            <a:endParaRPr lang="en-US" sz="1600" dirty="0" smtClean="0"/>
          </a:p>
          <a:p>
            <a:pPr lvl="2"/>
            <a:r>
              <a:rPr lang="en-US" sz="1600" dirty="0" err="1" smtClean="0"/>
              <a:t>Redosled</a:t>
            </a:r>
            <a:r>
              <a:rPr lang="en-US" sz="1600" dirty="0" smtClean="0"/>
              <a:t> </a:t>
            </a:r>
            <a:r>
              <a:rPr lang="en-US" sz="1600" dirty="0" err="1" smtClean="0"/>
              <a:t>izvr</a:t>
            </a:r>
            <a:r>
              <a:rPr lang="sr-Latn-RS" sz="1600" dirty="0" smtClean="0"/>
              <a:t>šavanja pojedinih blokova definisan odnosom prethodnik-sledbenik.</a:t>
            </a:r>
          </a:p>
          <a:p>
            <a:pPr lvl="1"/>
            <a:r>
              <a:rPr lang="en-US" sz="1600" dirty="0" smtClean="0"/>
              <a:t>F</a:t>
            </a:r>
            <a:r>
              <a:rPr lang="sr-Latn-RS" sz="1600" dirty="0" smtClean="0"/>
              <a:t>unkcije blokova (preslikavanje na c kod) su definisane na sledeći način:</a:t>
            </a:r>
          </a:p>
          <a:p>
            <a:pPr lvl="2"/>
            <a:r>
              <a:rPr lang="sr-Latn-RS" sz="1600" dirty="0" smtClean="0"/>
              <a:t>Ulazni blok: </a:t>
            </a:r>
            <a:r>
              <a:rPr lang="sr-Latn-R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funkcija_bloka()</a:t>
            </a:r>
          </a:p>
          <a:p>
            <a:pPr lvl="2"/>
            <a:r>
              <a:rPr lang="sr-Latn-RS" sz="1600" dirty="0" smtClean="0"/>
              <a:t>Blok obrade: </a:t>
            </a:r>
            <a:r>
              <a:rPr lang="sr-Latn-R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funkcija(float param)</a:t>
            </a:r>
            <a:endParaRPr lang="sr-Latn-RS" sz="1600" dirty="0" smtClean="0"/>
          </a:p>
          <a:p>
            <a:pPr lvl="2"/>
            <a:r>
              <a:rPr lang="sr-Latn-RS" sz="1600" dirty="0" smtClean="0"/>
              <a:t>Izlazni blok: </a:t>
            </a:r>
            <a:r>
              <a:rPr lang="sr-Latn-R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funkcija(float param)</a:t>
            </a:r>
          </a:p>
          <a:p>
            <a:pPr lvl="1">
              <a:buNone/>
            </a:pPr>
            <a:endParaRPr lang="sr-Latn-RS" sz="1600" dirty="0" smtClean="0"/>
          </a:p>
          <a:p>
            <a:pPr lvl="2"/>
            <a:endParaRPr lang="sr-Latn-RS" sz="1600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3386138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r>
              <a:rPr lang="sr-Latn-RS" dirty="0" smtClean="0"/>
              <a:t>Rešenje treba da obezbedi:</a:t>
            </a:r>
          </a:p>
          <a:p>
            <a:pPr lvl="1"/>
            <a:r>
              <a:rPr lang="en-US" altLang="sr-Latn-RS" dirty="0" smtClean="0"/>
              <a:t>Generisanje koda na osnovu yEd izlazne datoteke (.</a:t>
            </a:r>
            <a:r>
              <a:rPr lang="en-US" altLang="sr-Latn-RS" dirty="0" err="1" smtClean="0"/>
              <a:t>graphml</a:t>
            </a:r>
            <a:r>
              <a:rPr lang="en-US" altLang="sr-Latn-RS" dirty="0" smtClean="0"/>
              <a:t>). Sadr</a:t>
            </a:r>
            <a:r>
              <a:rPr lang="sr-Latn-RS" altLang="en-US" dirty="0" smtClean="0"/>
              <a:t>žaj datoteke je dijagram predstavljen XML-om,</a:t>
            </a:r>
            <a:r>
              <a:rPr lang="en-US" altLang="sr-Latn-RS" dirty="0" smtClean="0"/>
              <a:t> </a:t>
            </a:r>
          </a:p>
          <a:p>
            <a:pPr lvl="1"/>
            <a:r>
              <a:rPr lang="sr-Latn-RS" dirty="0" smtClean="0"/>
              <a:t>Analizu korektnosti šeme - dijagrama u odnosu na definisana pravila (sa prethodnih slide-ova),</a:t>
            </a:r>
          </a:p>
          <a:p>
            <a:pPr lvl="1"/>
            <a:r>
              <a:rPr lang="sr-Latn-RS" dirty="0" smtClean="0"/>
              <a:t>Mogućnost definisanja bloka sa korisnički definisanom funkcijom (ručno implementirana funkcija) kada je za blok definisana funkcija koja ne postoji u </a:t>
            </a:r>
            <a:r>
              <a:rPr lang="sr-Latn-RS" dirty="0"/>
              <a:t>frameworku </a:t>
            </a:r>
            <a:r>
              <a:rPr lang="sr-Latn-RS" dirty="0" smtClean="0"/>
              <a:t>(finalni-zadatak\materijal\cgframework\block_functions.c),</a:t>
            </a:r>
            <a:endParaRPr lang="en-US" dirty="0" smtClean="0"/>
          </a:p>
          <a:p>
            <a:pPr lvl="1"/>
            <a:r>
              <a:rPr lang="sr-Latn-RS" dirty="0" smtClean="0"/>
              <a:t>Generisani kod treba da može da se kompajlira mingw toolchain-om. 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2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3386138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835" y="1104900"/>
            <a:ext cx="8229600" cy="4784090"/>
          </a:xfrm>
        </p:spPr>
        <p:txBody>
          <a:bodyPr/>
          <a:lstStyle/>
          <a:p>
            <a:r>
              <a:rPr lang="sr-Latn-RS" dirty="0" smtClean="0"/>
              <a:t>Šemu konkretnog sistema specificirati korišćenjem aplikacije yEd</a:t>
            </a:r>
            <a:r>
              <a:rPr lang="en-US" altLang="sr-Latn-RS" dirty="0" smtClean="0"/>
              <a:t>. Koristiti paletu elemenata </a:t>
            </a:r>
            <a:r>
              <a:rPr lang="sr-Latn-RS" altLang="sr-Latn-RS" dirty="0" smtClean="0"/>
              <a:t>“Shape </a:t>
            </a:r>
            <a:r>
              <a:rPr lang="en-US" altLang="sr-Latn-RS" dirty="0" smtClean="0"/>
              <a:t>N</a:t>
            </a:r>
            <a:r>
              <a:rPr lang="sr-Latn-RS" altLang="sr-Latn-RS" dirty="0" smtClean="0"/>
              <a:t>odes”</a:t>
            </a:r>
          </a:p>
          <a:p>
            <a:r>
              <a:rPr lang="en-US" altLang="sr-Latn-RS" dirty="0" smtClean="0"/>
              <a:t>Primer jednog modela dat je na slici</a:t>
            </a:r>
          </a:p>
          <a:p>
            <a:endParaRPr lang="en-US" altLang="sr-Latn-RS" dirty="0" smtClean="0"/>
          </a:p>
          <a:p>
            <a:endParaRPr lang="en-US" altLang="sr-Latn-RS" dirty="0" smtClean="0"/>
          </a:p>
          <a:p>
            <a:endParaRPr lang="en-US" altLang="sr-Latn-RS" dirty="0" smtClean="0"/>
          </a:p>
          <a:p>
            <a:endParaRPr lang="en-US" altLang="sr-Latn-RS" dirty="0" smtClean="0"/>
          </a:p>
          <a:p>
            <a:r>
              <a:rPr lang="sr-Latn-RS" dirty="0" smtClean="0"/>
              <a:t>Pravila </a:t>
            </a:r>
            <a:r>
              <a:rPr lang="en-US" altLang="sr-Latn-RS" dirty="0" err="1" smtClean="0"/>
              <a:t>metamodela</a:t>
            </a:r>
            <a:r>
              <a:rPr lang="sr-Latn-RS" altLang="sr-Latn-RS" dirty="0" smtClean="0"/>
              <a:t> (pravila definisana na prethodnim slide-ovima)</a:t>
            </a:r>
            <a:r>
              <a:rPr lang="en-US" altLang="sr-Latn-RS" dirty="0" smtClean="0"/>
              <a:t> </a:t>
            </a:r>
            <a:r>
              <a:rPr lang="sr-Latn-RS" dirty="0" smtClean="0"/>
              <a:t>validirati u implementaciji </a:t>
            </a:r>
            <a:r>
              <a:rPr lang="en-US" altLang="sr-Latn-RS" dirty="0" smtClean="0"/>
              <a:t>koda generatora.</a:t>
            </a:r>
          </a:p>
          <a:p>
            <a:pPr marL="0" indent="0">
              <a:buNone/>
            </a:pPr>
            <a:endParaRPr lang="sr-Latn-RS" dirty="0" smtClean="0"/>
          </a:p>
          <a:p>
            <a:pPr lvl="1"/>
            <a:endParaRPr lang="sr-Latn-RS" dirty="0" smtClean="0"/>
          </a:p>
          <a:p>
            <a:pPr lvl="2"/>
            <a:endParaRPr lang="sr-Latn-RS" dirty="0" smtClean="0"/>
          </a:p>
          <a:p>
            <a:pPr lvl="1"/>
            <a:endParaRPr lang="sr-Latn-RS" dirty="0" smtClean="0"/>
          </a:p>
        </p:txBody>
      </p:sp>
      <p:pic>
        <p:nvPicPr>
          <p:cNvPr id="3" name="Content Placeholder 2" descr="simple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571875" y="2905125"/>
            <a:ext cx="200025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Pomoć – O</a:t>
            </a:r>
            <a:r>
              <a:rPr lang="en-US" b="1" dirty="0" smtClean="0"/>
              <a:t>d</a:t>
            </a:r>
            <a:r>
              <a:rPr lang="sr-Latn-RS" b="1" dirty="0" smtClean="0"/>
              <a:t>govarajući XML i ključni elmenti</a:t>
            </a:r>
          </a:p>
          <a:p>
            <a:pPr lvl="1">
              <a:buNone/>
            </a:pPr>
            <a:endParaRPr lang="sr-Latn-R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87624" y="1556792"/>
            <a:ext cx="6768752" cy="48936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&lt;?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version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"1.0"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"UTF-8"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standalone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graphml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xmlns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  <a:hlinkClick r:id="rId2"/>
              </a:rPr>
              <a:t>http://graphml.graphdrawing.org/xmlns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” …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&lt;!--Created by </a:t>
            </a:r>
            <a:r>
              <a:rPr lang="en-US" sz="1200" dirty="0" err="1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yEd</a:t>
            </a:r>
            <a:r>
              <a:rPr lang="en-US" sz="1200" dirty="0" smtClean="0">
                <a:solidFill>
                  <a:srgbClr val="3F5FB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3.17--&gt;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attr.name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"Description"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attr.type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"string"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"graph"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"d0"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attr.name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"description"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attr.type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"string"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"node"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"d5"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"node"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"d6"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yfiles.type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nodegraphics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attr.name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url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attr.type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"string"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"edge"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"d8"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</a:p>
          <a:p>
            <a:pPr lvl="0" eaLnBrk="0" hangingPunct="0"/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"edge"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"d10"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yfiles.type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edgegraphics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graph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edgedefault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"directed"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"G"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"d0"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node</a:t>
            </a:r>
            <a:r>
              <a:rPr lang="en-US" sz="12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"n1"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b="1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2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"d5"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&gt;&lt;![CDATA[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sinus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]]&gt;&lt;/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b="1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key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"d6"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y:ShapeNode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y:NodeLabel</a:t>
            </a:r>
            <a:r>
              <a:rPr lang="en-US" sz="12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alignment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"center“</a:t>
            </a:r>
            <a:r>
              <a:rPr lang="en-US" sz="12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…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en-US" sz="1200" b="1" u="sng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blok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1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y:LabelModel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b="1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y:SmartNodeLabelModel</a:t>
            </a:r>
            <a:r>
              <a:rPr lang="en-US" sz="1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distance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"4.0"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y:LabelModel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…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y:NodeLabel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y:Shape</a:t>
            </a:r>
            <a:r>
              <a:rPr lang="en-US" sz="1200" b="1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"rectangle"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lang="en-US" sz="1200" b="1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y:ShapeNode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  <a:p>
            <a:pPr lvl="0" eaLnBrk="0" hangingPunct="0"/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node</a:t>
            </a:r>
            <a:r>
              <a:rPr lang="en-US" sz="1200" dirty="0" smtClean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en-US" sz="1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9653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517" y="1117129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</a:t>
            </a:r>
            <a:r>
              <a:rPr lang="en-US" altLang="sr-Latn-RS" b="1" dirty="0" smtClean="0"/>
              <a:t>- veze izme</a:t>
            </a:r>
            <a:r>
              <a:rPr lang="sr-Latn-RS" altLang="sr-Latn-RS" b="1" dirty="0" smtClean="0"/>
              <a:t>đu elemenata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684203" y="2071990"/>
            <a:ext cx="7776864" cy="4093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sr-Latn-RS" sz="1200" b="1" dirty="0"/>
              <a:t>    </a:t>
            </a:r>
            <a:r>
              <a:rPr lang="pt-BR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pt-BR" sz="1200" b="1" dirty="0" smtClean="0">
                <a:solidFill>
                  <a:srgbClr val="3F7F7F"/>
                </a:solidFill>
                <a:latin typeface="Courier New"/>
              </a:rPr>
              <a:t>edge </a:t>
            </a:r>
            <a:r>
              <a:rPr lang="pt-BR" sz="1200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pt-BR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sz="1200" i="1" dirty="0" smtClean="0">
                <a:solidFill>
                  <a:srgbClr val="2A00FF"/>
                </a:solidFill>
                <a:latin typeface="Courier New"/>
              </a:rPr>
              <a:t>"e1" </a:t>
            </a:r>
            <a:r>
              <a:rPr lang="pt-BR" sz="1200" b="1" i="1" dirty="0" smtClean="0">
                <a:solidFill>
                  <a:srgbClr val="7F007F"/>
                </a:solidFill>
                <a:latin typeface="Courier New"/>
              </a:rPr>
              <a:t>source</a:t>
            </a:r>
            <a:r>
              <a:rPr lang="pt-BR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sz="1200" b="1" i="1" dirty="0" smtClean="0">
                <a:solidFill>
                  <a:srgbClr val="2A00FF"/>
                </a:solidFill>
                <a:latin typeface="Courier New"/>
              </a:rPr>
              <a:t>"n1" </a:t>
            </a:r>
            <a:r>
              <a:rPr lang="pt-BR" sz="1200" b="1" i="1" dirty="0" smtClean="0">
                <a:solidFill>
                  <a:srgbClr val="7F007F"/>
                </a:solidFill>
                <a:latin typeface="Courier New"/>
              </a:rPr>
              <a:t>target</a:t>
            </a:r>
            <a:r>
              <a:rPr lang="pt-BR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sz="1200" b="1" i="1" dirty="0" smtClean="0">
                <a:solidFill>
                  <a:srgbClr val="2A00FF"/>
                </a:solidFill>
                <a:latin typeface="Courier New"/>
              </a:rPr>
              <a:t>"n3"</a:t>
            </a:r>
            <a:r>
              <a:rPr lang="pt-BR" sz="1200" b="1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data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key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"d10"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y:PolyLineEdge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y:Path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sx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"0.0" </a:t>
            </a:r>
            <a:r>
              <a:rPr lang="en-US" sz="1200" i="1" dirty="0" err="1" smtClean="0">
                <a:solidFill>
                  <a:srgbClr val="7F007F"/>
                </a:solidFill>
                <a:latin typeface="Courier New"/>
              </a:rPr>
              <a:t>sy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"20.0" </a:t>
            </a:r>
            <a:r>
              <a:rPr lang="en-US" sz="1200" i="1" dirty="0" err="1" smtClean="0">
                <a:solidFill>
                  <a:srgbClr val="7F007F"/>
                </a:solidFill>
                <a:latin typeface="Courier New"/>
              </a:rPr>
              <a:t>tx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"0.0" </a:t>
            </a:r>
            <a:r>
              <a:rPr lang="en-US" sz="1200" i="1" dirty="0" err="1" smtClean="0">
                <a:solidFill>
                  <a:srgbClr val="7F007F"/>
                </a:solidFill>
                <a:latin typeface="Courier New"/>
              </a:rPr>
              <a:t>ty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"-20.0"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y:LineStyle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color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"#000000"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"line"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width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y:Arrows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source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"none"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target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"standard"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y:BendStyle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smoothed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"false"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y:PolyLineEdge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data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edge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pt-BR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pt-BR" sz="1200" b="1" dirty="0" smtClean="0">
                <a:solidFill>
                  <a:srgbClr val="3F7F7F"/>
                </a:solidFill>
                <a:latin typeface="Courier New"/>
              </a:rPr>
              <a:t>edge </a:t>
            </a:r>
            <a:r>
              <a:rPr lang="pt-BR" sz="1200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pt-BR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sz="1200" i="1" dirty="0" smtClean="0">
                <a:solidFill>
                  <a:srgbClr val="2A00FF"/>
                </a:solidFill>
                <a:latin typeface="Courier New"/>
              </a:rPr>
              <a:t>"e2" </a:t>
            </a:r>
            <a:r>
              <a:rPr lang="pt-BR" sz="1200" b="1" i="1" dirty="0" smtClean="0">
                <a:solidFill>
                  <a:srgbClr val="7F007F"/>
                </a:solidFill>
                <a:latin typeface="Courier New"/>
              </a:rPr>
              <a:t>source</a:t>
            </a:r>
            <a:r>
              <a:rPr lang="pt-BR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sz="1200" b="1" i="1" dirty="0" smtClean="0">
                <a:solidFill>
                  <a:srgbClr val="2A00FF"/>
                </a:solidFill>
                <a:latin typeface="Courier New"/>
              </a:rPr>
              <a:t>"n1" </a:t>
            </a:r>
            <a:r>
              <a:rPr lang="pt-BR" sz="1200" b="1" i="1" dirty="0" smtClean="0">
                <a:solidFill>
                  <a:srgbClr val="7F007F"/>
                </a:solidFill>
                <a:latin typeface="Courier New"/>
              </a:rPr>
              <a:t>target</a:t>
            </a:r>
            <a:r>
              <a:rPr lang="pt-BR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pt-BR" sz="1200" b="1" i="1" dirty="0" smtClean="0">
                <a:solidFill>
                  <a:srgbClr val="2A00FF"/>
                </a:solidFill>
                <a:latin typeface="Courier New"/>
              </a:rPr>
              <a:t>"n2"</a:t>
            </a:r>
            <a:r>
              <a:rPr lang="pt-BR" sz="1200" b="1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data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key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"d10"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y:PolyLineEdge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y:Path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sx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"40.0" </a:t>
            </a:r>
            <a:r>
              <a:rPr lang="en-US" sz="1200" i="1" dirty="0" err="1" smtClean="0">
                <a:solidFill>
                  <a:srgbClr val="7F007F"/>
                </a:solidFill>
                <a:latin typeface="Courier New"/>
              </a:rPr>
              <a:t>sy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"0.0" </a:t>
            </a:r>
            <a:r>
              <a:rPr lang="en-US" sz="1200" i="1" dirty="0" err="1" smtClean="0">
                <a:solidFill>
                  <a:srgbClr val="7F007F"/>
                </a:solidFill>
                <a:latin typeface="Courier New"/>
              </a:rPr>
              <a:t>tx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"-40.0" </a:t>
            </a:r>
            <a:r>
              <a:rPr lang="en-US" sz="1200" i="1" dirty="0" err="1" smtClean="0">
                <a:solidFill>
                  <a:srgbClr val="7F007F"/>
                </a:solidFill>
                <a:latin typeface="Courier New"/>
              </a:rPr>
              <a:t>ty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"0.0"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y:LineStyle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color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"#000000"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"line"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width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y:Arrows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source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"none"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target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"standard"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y:BendStyle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smoothed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"false"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y:PolyLineEdge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data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edge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sr-Latn-RS" sz="1200" dirty="0" smtClean="0"/>
          </a:p>
          <a:p>
            <a:endParaRPr lang="sr-Latn-R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3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7025" y="3343275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2745" y="1124585"/>
            <a:ext cx="8229600" cy="98552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Pomoć – </a:t>
            </a:r>
            <a:r>
              <a:rPr lang="en-US" altLang="sr-Latn-RS" b="1" dirty="0" smtClean="0"/>
              <a:t>Parsiranje graph XML</a:t>
            </a:r>
          </a:p>
          <a:p>
            <a:pPr algn="l"/>
            <a:r>
              <a:rPr lang="en-US" altLang="sr-Latn-RS" b="1" dirty="0" smtClean="0"/>
              <a:t>Svaki elemenat u XML-u ima jedinstven id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963" y="2196138"/>
            <a:ext cx="810090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link_elements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graph_root.findall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smtClean="0">
                <a:solidFill>
                  <a:srgbClr val="800000"/>
                </a:solidFill>
                <a:latin typeface="Courier New"/>
              </a:rPr>
              <a:t>"//</a:t>
            </a:r>
            <a:r>
              <a:rPr lang="en-US" sz="1600" b="1" i="1" dirty="0" smtClean="0">
                <a:solidFill>
                  <a:srgbClr val="800000"/>
                </a:solidFill>
                <a:latin typeface="Courier New"/>
              </a:rPr>
              <a:t>{*}</a:t>
            </a:r>
            <a:r>
              <a:rPr lang="en-US" sz="1600" i="1" dirty="0" smtClean="0">
                <a:solidFill>
                  <a:srgbClr val="800000"/>
                </a:solidFill>
                <a:latin typeface="Courier New"/>
              </a:rPr>
              <a:t>edge"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)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/>
              </a:rPr>
              <a:t>	</a:t>
            </a:r>
            <a:endParaRPr lang="sr-Latn-RS" sz="1600" dirty="0" smtClean="0">
              <a:solidFill>
                <a:srgbClr val="0000FF"/>
              </a:solidFill>
              <a:latin typeface="Courier New" panose="02070309020205020404"/>
            </a:endParaRPr>
          </a:p>
          <a:p>
            <a:endParaRPr lang="en-US" sz="1600" dirty="0" smtClean="0">
              <a:solidFill>
                <a:srgbClr val="0000FF"/>
              </a:solidFill>
              <a:latin typeface="Courier New" panose="02070309020205020404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bl_type_el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block_el.find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smtClean="0">
                <a:solidFill>
                  <a:srgbClr val="800000"/>
                </a:solidFill>
                <a:latin typeface="Courier New"/>
              </a:rPr>
              <a:t>".//</a:t>
            </a:r>
            <a:r>
              <a:rPr lang="en-US" sz="1600" b="1" i="1" dirty="0" smtClean="0">
                <a:solidFill>
                  <a:srgbClr val="800000"/>
                </a:solidFill>
                <a:latin typeface="Courier New"/>
              </a:rPr>
              <a:t>{*}</a:t>
            </a:r>
            <a:r>
              <a:rPr lang="en-US" sz="1600" i="1" dirty="0" smtClean="0">
                <a:solidFill>
                  <a:srgbClr val="800000"/>
                </a:solidFill>
                <a:latin typeface="Courier New"/>
              </a:rPr>
              <a:t>Shape"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block_type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BLK_MAP[bl_type_el.get(</a:t>
            </a:r>
            <a:r>
              <a:rPr lang="en-US" sz="1600" i="1" dirty="0" smtClean="0">
                <a:solidFill>
                  <a:srgbClr val="800000"/>
                </a:solidFill>
                <a:latin typeface="Courier New"/>
              </a:rPr>
              <a:t>"type"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)]</a:t>
            </a:r>
          </a:p>
          <a:p>
            <a:endParaRPr lang="en-US" sz="16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Courier New"/>
              </a:rPr>
              <a:t>fn_type_el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s-ES" sz="1600" dirty="0" err="1" smtClean="0">
                <a:solidFill>
                  <a:srgbClr val="000000"/>
                </a:solidFill>
                <a:latin typeface="Courier New"/>
              </a:rPr>
              <a:t>base_element.find</a:t>
            </a:r>
            <a:r>
              <a:rPr lang="es-E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s-ES" sz="1600" i="1" dirty="0" smtClean="0">
                <a:solidFill>
                  <a:srgbClr val="800000"/>
                </a:solidFill>
                <a:latin typeface="Courier New"/>
              </a:rPr>
              <a:t>'.//{*}data</a:t>
            </a:r>
            <a:r>
              <a:rPr lang="es-ES" sz="1600" b="1" i="1" dirty="0" smtClean="0">
                <a:solidFill>
                  <a:srgbClr val="800000"/>
                </a:solidFill>
                <a:latin typeface="Courier New"/>
              </a:rPr>
              <a:t>[@</a:t>
            </a:r>
            <a:r>
              <a:rPr lang="es-ES" sz="1600" b="1" i="1" dirty="0" err="1" smtClean="0">
                <a:solidFill>
                  <a:srgbClr val="800000"/>
                </a:solidFill>
                <a:latin typeface="Courier New"/>
              </a:rPr>
              <a:t>key</a:t>
            </a:r>
            <a:r>
              <a:rPr lang="es-ES" sz="1600" b="1" i="1" dirty="0" smtClean="0">
                <a:solidFill>
                  <a:srgbClr val="800000"/>
                </a:solidFill>
                <a:latin typeface="Courier New"/>
              </a:rPr>
              <a:t>="d5"]</a:t>
            </a:r>
            <a:r>
              <a:rPr lang="es-ES" sz="1600" i="1" dirty="0" smtClean="0">
                <a:solidFill>
                  <a:srgbClr val="800000"/>
                </a:solidFill>
                <a:latin typeface="Courier New"/>
              </a:rPr>
              <a:t>'</a:t>
            </a:r>
            <a:r>
              <a:rPr lang="es-ES" sz="1600" i="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sr-Latn-RS" sz="1600" dirty="0" smtClean="0">
              <a:solidFill>
                <a:srgbClr val="0000FF"/>
              </a:solidFill>
              <a:latin typeface="Courier New" panose="02070309020205020404"/>
            </a:endParaRPr>
          </a:p>
          <a:p>
            <a:r>
              <a:rPr lang="sr-Latn-RS" sz="1600" dirty="0" smtClean="0">
                <a:solidFill>
                  <a:srgbClr val="0000FF"/>
                </a:solidFill>
                <a:latin typeface="Courier New" panose="02070309020205020404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3"/>
            <a:ext cx="7920037" cy="720725"/>
          </a:xfrm>
        </p:spPr>
        <p:txBody>
          <a:bodyPr/>
          <a:lstStyle/>
          <a:p>
            <a:pPr eaLnBrk="1" hangingPunct="1">
              <a:defRPr/>
            </a:pPr>
            <a:r>
              <a:rPr lang="sr-Latn-RS" dirty="0" smtClean="0"/>
              <a:t>Završni zadatak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025" y="3343275"/>
            <a:ext cx="57816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062" y="1124744"/>
            <a:ext cx="8229600" cy="165618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Pomoć – Rezultat parsiranja XML-a</a:t>
            </a:r>
          </a:p>
          <a:p>
            <a:r>
              <a:rPr lang="sr-Latn-RS" dirty="0" smtClean="0"/>
              <a:t>Treba dobiti rečnik sledeće strukture koji ulaz za generator i šablone.</a:t>
            </a:r>
          </a:p>
          <a:p>
            <a:pPr>
              <a:buNone/>
            </a:pPr>
            <a:endParaRPr lang="sr-Latn-R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9552" y="3068960"/>
            <a:ext cx="8100900" cy="2042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n0: ['ulaz', 'undefined_function', 'ulaz', [], ['n1']]</a:t>
            </a:r>
          </a:p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n1: ['blok_1', 'sinus', 'obrada', ['n0'], ['n2', 'n4', 'n3']]</a:t>
            </a:r>
          </a:p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n2: ['blok_3', 'korisnicka1', 'obrada', ['n1'], ['n5']]</a:t>
            </a:r>
          </a:p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n3: ['blok_4', 'tanges', 'obrada', ['n1'], ['n7']]</a:t>
            </a:r>
          </a:p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n4: ['izlaz_3', 'undefined_function', 'izlaz', ['n1'], []]</a:t>
            </a:r>
          </a:p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n5: ['blok_2', 'kosinus', 'obrada', ['n2'], ['n6']]</a:t>
            </a:r>
          </a:p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n6: ['izlaz_2', 'undefined_function', 'izlaz', ['n5'], []]</a:t>
            </a:r>
          </a:p>
          <a:p>
            <a:r>
              <a:rPr lang="sr-Latn-RS" sz="1600" dirty="0" smtClean="0">
                <a:solidFill>
                  <a:srgbClr val="000000"/>
                </a:solidFill>
                <a:latin typeface="Courier New" panose="02070309020205020404"/>
              </a:rPr>
              <a:t>n7: ['izlaz_1', 'undefined_function', 'izlaz', ['n3'], []]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iranj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testiranje</Template>
  <TotalTime>137</TotalTime>
  <Words>1033</Words>
  <Application>Microsoft Office PowerPoint</Application>
  <PresentationFormat>On-screen Show (4:3)</PresentationFormat>
  <Paragraphs>150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testiranje</vt:lpstr>
      <vt:lpstr>Python osnove</vt:lpstr>
      <vt:lpstr>Završni zadatak</vt:lpstr>
      <vt:lpstr>Završni zadatak</vt:lpstr>
      <vt:lpstr>Završni zadatak</vt:lpstr>
      <vt:lpstr>Završni zadatak</vt:lpstr>
      <vt:lpstr>Završni zadatak</vt:lpstr>
      <vt:lpstr>Završni zadatak</vt:lpstr>
      <vt:lpstr>Završni zadatak</vt:lpstr>
      <vt:lpstr>Završni zadatak</vt:lpstr>
      <vt:lpstr>Završni zadatak</vt:lpstr>
      <vt:lpstr>Završni zadatak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Velimir Vujanovic</dc:creator>
  <cp:lastModifiedBy>Velimir Vujanovic</cp:lastModifiedBy>
  <cp:revision>90</cp:revision>
  <dcterms:created xsi:type="dcterms:W3CDTF">2014-12-23T21:42:00Z</dcterms:created>
  <dcterms:modified xsi:type="dcterms:W3CDTF">2019-02-19T14:26:58Z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