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idx="1"/>
          </p:nvPr>
        </p:nvSpPr>
        <p:spPr>
          <a:xfrm>
            <a:off x="838200" y="400832"/>
            <a:ext cx="10515600" cy="5776131"/>
          </a:xfrm>
          <a:prstGeom prst="rect">
            <a:avLst/>
          </a:prstGeom>
        </p:spPr>
        <p:txBody>
          <a:bodyPr/>
          <a:lstStyle/>
          <a:p>
            <a:pPr algn="ctr"/>
          </a:p>
          <a:p>
            <a:pPr algn="ctr"/>
          </a:p>
          <a:p>
            <a:pPr algn="ctr"/>
          </a:p>
          <a:p>
            <a:pPr algn="ctr"/>
          </a:p>
          <a:p>
            <a:pPr marL="0" indent="0" algn="ctr">
              <a:buSzTx/>
              <a:buNone/>
              <a:defRPr sz="4400"/>
            </a:pPr>
            <a:r>
              <a:t>Project Benson  </a:t>
            </a:r>
          </a:p>
          <a:p>
            <a:pPr marL="0" indent="0" algn="ctr">
              <a:buSzTx/>
              <a:buNone/>
            </a:pPr>
          </a:p>
          <a:p>
            <a:pPr marL="0" indent="0" algn="ctr">
              <a:buSzTx/>
              <a:buNone/>
              <a:defRPr sz="2400"/>
            </a:pPr>
            <a:r>
              <a:t>Team 5: Dexter, Keerthi, Nikhil, Andrew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Goal: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Find the best times and locations to place teams at subway stations to collect email addresses of potential contributors and attendees to the summer gala.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838200" y="365125"/>
            <a:ext cx="10515600" cy="774744"/>
          </a:xfrm>
          <a:prstGeom prst="rect">
            <a:avLst/>
          </a:prstGeom>
        </p:spPr>
        <p:txBody>
          <a:bodyPr/>
          <a:lstStyle/>
          <a:p>
            <a:pPr/>
            <a:r>
              <a:t>Recommendation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838200" y="1139867"/>
            <a:ext cx="4648200" cy="503709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t>Based on our analysis, we recommend you place street teams at the following stations on weekdays between 4PM and 9PM. </a:t>
            </a:r>
          </a:p>
          <a:p>
            <a:pPr>
              <a:lnSpc>
                <a:spcPct val="81000"/>
              </a:lnSpc>
              <a:defRPr sz="2500"/>
            </a:pPr>
          </a:p>
          <a:p>
            <a:pPr>
              <a:lnSpc>
                <a:spcPct val="81000"/>
              </a:lnSpc>
              <a:defRPr sz="2500"/>
            </a:pPr>
            <a:r>
              <a:t>14 St. Union Square</a:t>
            </a:r>
          </a:p>
          <a:p>
            <a:pPr>
              <a:lnSpc>
                <a:spcPct val="81000"/>
              </a:lnSpc>
              <a:defRPr sz="2500"/>
            </a:pPr>
            <a:r>
              <a:t>23 St. </a:t>
            </a:r>
          </a:p>
          <a:p>
            <a:pPr>
              <a:lnSpc>
                <a:spcPct val="81000"/>
              </a:lnSpc>
              <a:defRPr sz="2500"/>
            </a:pPr>
            <a:r>
              <a:t>28 St. </a:t>
            </a:r>
          </a:p>
          <a:p>
            <a:pPr>
              <a:lnSpc>
                <a:spcPct val="81000"/>
              </a:lnSpc>
              <a:defRPr sz="2500"/>
            </a:pPr>
            <a:r>
              <a:t>Wall St. </a:t>
            </a:r>
          </a:p>
          <a:p>
            <a:pPr>
              <a:lnSpc>
                <a:spcPct val="81000"/>
              </a:lnSpc>
              <a:defRPr sz="2500"/>
            </a:pPr>
            <a:r>
              <a:t>Fulton St. </a:t>
            </a:r>
          </a:p>
          <a:p>
            <a:pPr>
              <a:lnSpc>
                <a:spcPct val="81000"/>
              </a:lnSpc>
              <a:defRPr sz="2500"/>
            </a:pPr>
            <a:r>
              <a:t>Spring St. 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2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6866" y="744008"/>
            <a:ext cx="4707468" cy="597746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8459119" y="3256767"/>
            <a:ext cx="192536" cy="162839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8665454" y="3409167"/>
            <a:ext cx="192535" cy="162839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8264386" y="3093928"/>
            <a:ext cx="192536" cy="162840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8133901" y="4488493"/>
            <a:ext cx="192536" cy="162839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8761721" y="5841303"/>
            <a:ext cx="192535" cy="162840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8742461" y="5630448"/>
            <a:ext cx="192536" cy="162840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838200" y="365125"/>
            <a:ext cx="10515600" cy="1000214"/>
          </a:xfrm>
          <a:prstGeom prst="rect">
            <a:avLst/>
          </a:prstGeom>
        </p:spPr>
        <p:txBody>
          <a:bodyPr/>
          <a:lstStyle/>
          <a:p>
            <a:pPr/>
            <a:r>
              <a:t>Insights </a:t>
            </a:r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824971" y="1365870"/>
            <a:ext cx="5029199" cy="53807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Station Traffic 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Shape 133"/>
          <p:cNvSpPr/>
          <p:nvPr/>
        </p:nvSpPr>
        <p:spPr>
          <a:xfrm>
            <a:off x="6434666" y="1365337"/>
            <a:ext cx="4196220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Daily Traffic </a:t>
            </a:r>
          </a:p>
          <a:p>
            <a:pPr/>
          </a:p>
        </p:txBody>
      </p:sp>
      <p:pic>
        <p:nvPicPr>
          <p:cNvPr id="134" name="all subway stati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76" y="1904281"/>
            <a:ext cx="6622189" cy="4210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all subway day of wee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9277" y="1962697"/>
            <a:ext cx="5664498" cy="4094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838200" y="365125"/>
            <a:ext cx="10515600" cy="787272"/>
          </a:xfrm>
          <a:prstGeom prst="rect">
            <a:avLst/>
          </a:prstGeom>
        </p:spPr>
        <p:txBody>
          <a:bodyPr/>
          <a:lstStyle/>
          <a:p>
            <a:pPr/>
            <a:r>
              <a:t>Insights (cont.)</a:t>
            </a:r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838199" y="1152397"/>
            <a:ext cx="4923775" cy="52322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Hourly Traffic 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0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4287" y="1939664"/>
            <a:ext cx="4872625" cy="415633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6118964" y="1152396"/>
            <a:ext cx="397701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Tech Clusters</a:t>
            </a:r>
          </a:p>
        </p:txBody>
      </p:sp>
      <p:pic>
        <p:nvPicPr>
          <p:cNvPr id="142" name="all subway time of da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2040" y="1780461"/>
            <a:ext cx="6191084" cy="4474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7916" y="558648"/>
            <a:ext cx="7051569" cy="571813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6215081" y="2296913"/>
            <a:ext cx="538621" cy="926927"/>
          </a:xfrm>
          <a:prstGeom prst="ellipse">
            <a:avLst/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5227642" y="3817399"/>
            <a:ext cx="325679" cy="475619"/>
          </a:xfrm>
          <a:prstGeom prst="ellipse">
            <a:avLst/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4891582" y="5125658"/>
            <a:ext cx="446649" cy="604103"/>
          </a:xfrm>
          <a:prstGeom prst="ellipse">
            <a:avLst/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1528175" y="112733"/>
            <a:ext cx="88809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Tech Clusters</a:t>
            </a:r>
          </a:p>
        </p:txBody>
      </p:sp>
      <p:sp>
        <p:nvSpPr>
          <p:cNvPr id="149" name="Shape 149"/>
          <p:cNvSpPr/>
          <p:nvPr/>
        </p:nvSpPr>
        <p:spPr>
          <a:xfrm>
            <a:off x="355599" y="1104460"/>
            <a:ext cx="4080935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b="1"/>
            </a:pPr>
            <a:r>
              <a:t>Cluster A:</a:t>
            </a:r>
            <a:r>
              <a:rPr b="0"/>
              <a:t> </a:t>
            </a:r>
            <a:endParaRPr b="0"/>
          </a:p>
          <a:p>
            <a:pPr marL="342900" indent="-342900"/>
            <a:r>
              <a:t>28 St</a:t>
            </a:r>
          </a:p>
          <a:p>
            <a:pPr marL="342900" indent="-342900"/>
            <a:r>
              <a:t>23 St</a:t>
            </a:r>
          </a:p>
          <a:p>
            <a:pPr marL="342900" indent="-342900"/>
            <a:r>
              <a:t>14 St Union Square</a:t>
            </a:r>
          </a:p>
        </p:txBody>
      </p:sp>
      <p:sp>
        <p:nvSpPr>
          <p:cNvPr id="150" name="Shape 150"/>
          <p:cNvSpPr/>
          <p:nvPr/>
        </p:nvSpPr>
        <p:spPr>
          <a:xfrm>
            <a:off x="5843392" y="2583585"/>
            <a:ext cx="2505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51" name="Shape 151"/>
          <p:cNvSpPr/>
          <p:nvPr/>
        </p:nvSpPr>
        <p:spPr>
          <a:xfrm>
            <a:off x="5565845" y="3870542"/>
            <a:ext cx="15697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52" name="Shape 152"/>
          <p:cNvSpPr/>
          <p:nvPr/>
        </p:nvSpPr>
        <p:spPr>
          <a:xfrm>
            <a:off x="4977121" y="4756325"/>
            <a:ext cx="27557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53" name="Shape 153"/>
          <p:cNvSpPr/>
          <p:nvPr/>
        </p:nvSpPr>
        <p:spPr>
          <a:xfrm>
            <a:off x="354903" y="2952918"/>
            <a:ext cx="355252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Cluster B: </a:t>
            </a:r>
          </a:p>
          <a:p>
            <a:pPr/>
            <a:r>
              <a:t>Spring St</a:t>
            </a:r>
          </a:p>
        </p:txBody>
      </p:sp>
      <p:sp>
        <p:nvSpPr>
          <p:cNvPr id="154" name="Shape 154"/>
          <p:cNvSpPr/>
          <p:nvPr/>
        </p:nvSpPr>
        <p:spPr>
          <a:xfrm>
            <a:off x="354903" y="4567349"/>
            <a:ext cx="2567838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Cluster C:</a:t>
            </a:r>
          </a:p>
          <a:p>
            <a:pPr/>
            <a:r>
              <a:t>Fulton St</a:t>
            </a:r>
          </a:p>
          <a:p>
            <a:pPr/>
            <a:r>
              <a:t>Wall St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838200" y="365125"/>
            <a:ext cx="10515600" cy="662010"/>
          </a:xfrm>
          <a:prstGeom prst="rect">
            <a:avLst/>
          </a:prstGeom>
        </p:spPr>
        <p:txBody>
          <a:bodyPr/>
          <a:lstStyle>
            <a:lvl1pPr defTabSz="859536">
              <a:defRPr sz="3666"/>
            </a:lvl1pPr>
          </a:lstStyle>
          <a:p>
            <a:pPr/>
            <a:r>
              <a:t>14 St. Union Square </a:t>
            </a:r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838199" y="1027134"/>
            <a:ext cx="5111665" cy="65135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Daily Traffic 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Shape 160"/>
          <p:cNvSpPr/>
          <p:nvPr/>
        </p:nvSpPr>
        <p:spPr>
          <a:xfrm>
            <a:off x="5949863" y="1027134"/>
            <a:ext cx="430895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Hourly Traffic</a:t>
            </a:r>
          </a:p>
        </p:txBody>
      </p:sp>
      <p:pic>
        <p:nvPicPr>
          <p:cNvPr id="161" name="un sq day of wee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11" y="1780083"/>
            <a:ext cx="6018313" cy="4307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Un Sq time of da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3836" y="1821955"/>
            <a:ext cx="5901300" cy="4223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838200" y="365125"/>
            <a:ext cx="10515600" cy="975160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838200" y="1528175"/>
            <a:ext cx="10515600" cy="4648788"/>
          </a:xfrm>
          <a:prstGeom prst="rect">
            <a:avLst/>
          </a:prstGeom>
        </p:spPr>
        <p:txBody>
          <a:bodyPr/>
          <a:lstStyle/>
          <a:p>
            <a:pPr/>
            <a:r>
              <a:t>Time matters: ridership varies significantly by time of day</a:t>
            </a:r>
          </a:p>
          <a:p>
            <a:pPr/>
            <a:r>
              <a:t>Location matters: a minority of stations account for the majority of traffic</a:t>
            </a:r>
          </a:p>
          <a:p>
            <a:pPr/>
            <a:r>
              <a:t>Quality matters: target traffic around technology clusters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