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第七個大綱層次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Git </a:t>
            </a:r>
            <a:r>
              <a:rPr lang="en-US" sz="4400">
                <a:latin typeface="Arial"/>
              </a:rPr>
              <a:t>分散式版本控制系統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728000" y="1769040"/>
            <a:ext cx="583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背景知識</a:t>
            </a:r>
            <a:endParaRPr/>
          </a:p>
          <a:p>
            <a:pPr>
              <a:buFont typeface="StarSymbol"/>
              <a:buChar char=""/>
            </a:pPr>
            <a:r>
              <a:rPr lang="en-US" sz="2400">
                <a:latin typeface="Arial"/>
              </a:rPr>
              <a:t>  </a:t>
            </a:r>
            <a:r>
              <a:rPr lang="en-US" sz="2400">
                <a:latin typeface="Arial"/>
              </a:rPr>
              <a:t>Run Git</a:t>
            </a:r>
            <a:endParaRPr/>
          </a:p>
          <a:p>
            <a:pPr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設定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7324560" y="6881760"/>
            <a:ext cx="232344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本文章摘取自</a:t>
            </a:r>
            <a:r>
              <a:rPr lang="en-US">
                <a:latin typeface="Arial"/>
              </a:rPr>
              <a:t>Pro Git</a:t>
            </a:r>
            <a:endParaRPr/>
          </a:p>
        </p:txBody>
      </p:sp>
      <p:sp>
        <p:nvSpPr>
          <p:cNvPr id="39" name="TextShape 4"/>
          <p:cNvSpPr txBox="1"/>
          <p:nvPr/>
        </p:nvSpPr>
        <p:spPr>
          <a:xfrm>
            <a:off x="8093160" y="1584000"/>
            <a:ext cx="119484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2005</a:t>
            </a:r>
            <a:r>
              <a:rPr lang="en-US">
                <a:latin typeface="Arial"/>
              </a:rPr>
              <a:t>誕生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 rot="16200">
            <a:off x="4251240" y="227160"/>
            <a:ext cx="5523480" cy="731988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576000" y="432000"/>
            <a:ext cx="4136040" cy="429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 successful Git branching model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48000" y="1768680"/>
            <a:ext cx="871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2600">
                <a:latin typeface="Arial"/>
              </a:rPr>
              <a:t>分散式</a:t>
            </a:r>
            <a:r>
              <a:rPr lang="en-US">
                <a:latin typeface="Arial"/>
              </a:rPr>
              <a:t>版本控制系統</a:t>
            </a:r>
            <a:r>
              <a:rPr lang="en-US">
                <a:latin typeface="Arial"/>
              </a:rPr>
              <a:t>(Distributed Version Control Systems, </a:t>
            </a:r>
            <a:r>
              <a:rPr lang="en-US">
                <a:latin typeface="Arial"/>
              </a:rPr>
              <a:t>簡稱</a:t>
            </a:r>
            <a:r>
              <a:rPr lang="en-US">
                <a:latin typeface="Arial"/>
              </a:rPr>
              <a:t>DVCSs)</a:t>
            </a:r>
            <a:r>
              <a:rPr lang="en-US">
                <a:latin typeface="Arial"/>
              </a:rPr>
              <a:t>。 客戶端不只是取出最後一版的檔案，而是完整複製整個儲存庫。 即使是整個系統賴以運作的電腦損毀，皆可將任何一個客戶端先前複製的資料還原到伺服器。 每一次的取出動作實際上就是完整備份整個儲存庫。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296000" y="301320"/>
            <a:ext cx="7056000" cy="58518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快速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簡潔的設計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完整支援非線性的開發（上千個同時進行的分支）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完全的分散式系統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能夠有效地處理像 </a:t>
            </a:r>
            <a:r>
              <a:rPr lang="en-US">
                <a:latin typeface="Arial"/>
              </a:rPr>
              <a:t>Linux kernel </a:t>
            </a:r>
            <a:r>
              <a:rPr lang="en-US">
                <a:latin typeface="Arial"/>
              </a:rPr>
              <a:t>規模的專案（速度及資料大小）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280" cy="2722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是將其視為小型檔案系統的一組快照</a:t>
            </a:r>
            <a:r>
              <a:rPr lang="en-US">
                <a:latin typeface="Arial"/>
              </a:rPr>
              <a:t>(Snapshot)</a:t>
            </a:r>
            <a:r>
              <a:rPr lang="en-US">
                <a:latin typeface="Arial"/>
              </a:rPr>
              <a:t>。 每一次讀者提交更新時、或者儲存目前專案的狀態到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時。 基本上它為當時的資料做一組快照並記錄參考到該快照的參考點。 為了講求效率，只要檔案沒有變更，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不會再度儲存該檔案，而是記錄到前一次的相同檔案的連結。</a:t>
            </a:r>
            <a:endParaRPr/>
          </a:p>
        </p:txBody>
      </p:sp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04000" y="3240000"/>
            <a:ext cx="5112000" cy="259200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3496680" y="6153480"/>
            <a:ext cx="2767320" cy="326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Git</a:t>
            </a:r>
            <a:r>
              <a:rPr lang="en-US" sz="1400">
                <a:latin typeface="Arial"/>
              </a:rPr>
              <a:t>儲存每次專案更新時的快照。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936000" y="2612520"/>
            <a:ext cx="6912000" cy="7714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000">
                <a:latin typeface="Arial"/>
              </a:rPr>
              <a:t>Git </a:t>
            </a:r>
            <a:r>
              <a:rPr lang="en-US" sz="2000">
                <a:latin typeface="Arial"/>
              </a:rPr>
              <a:t>通常只增加資料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3672000"/>
            <a:ext cx="9072000" cy="2480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幾乎所有的動作只是增加資料到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的資料庫。 很難做出讓系統無法復原或者清除資料的動作。 在提交快照到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後，很少會有遺失的情況，特別是定期將資料庫更新到其它儲存庫。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64000" y="1694880"/>
            <a:ext cx="7704000" cy="21211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000">
                <a:latin typeface="Arial"/>
              </a:rPr>
              <a:t>三種狀態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已提交</a:t>
            </a:r>
            <a:r>
              <a:rPr lang="en-US">
                <a:latin typeface="Arial"/>
              </a:rPr>
              <a:t>(committed)</a:t>
            </a:r>
            <a:r>
              <a:rPr lang="en-US">
                <a:latin typeface="Arial"/>
              </a:rPr>
              <a:t>：資料己安全地存在本地端資料庫。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已修改</a:t>
            </a:r>
            <a:r>
              <a:rPr lang="en-US">
                <a:latin typeface="Arial"/>
              </a:rPr>
              <a:t>(modified)</a:t>
            </a:r>
            <a:r>
              <a:rPr lang="en-US">
                <a:latin typeface="Arial"/>
              </a:rPr>
              <a:t>：已修改檔案但尚未提交到資料庫。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已暫存</a:t>
            </a:r>
            <a:r>
              <a:rPr lang="en-US">
                <a:latin typeface="Arial"/>
              </a:rPr>
              <a:t>(staged)</a:t>
            </a:r>
            <a:r>
              <a:rPr lang="en-US">
                <a:latin typeface="Arial"/>
              </a:rPr>
              <a:t>：標記已修改檔案目前的版本到下一次提供的快照。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864000" y="4205160"/>
            <a:ext cx="8190720" cy="6908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專案的三個主要區域：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目錄、工作目錄</a:t>
            </a:r>
            <a:r>
              <a:rPr lang="en-US">
                <a:latin typeface="Arial"/>
              </a:rPr>
              <a:t>(working directory)</a:t>
            </a:r>
            <a:r>
              <a:rPr lang="en-US">
                <a:latin typeface="Arial"/>
              </a:rPr>
              <a:t>以及暫存區域</a:t>
            </a:r>
            <a:r>
              <a:rPr lang="en-US">
                <a:latin typeface="Arial"/>
              </a:rPr>
              <a:t>(staging area)</a:t>
            </a:r>
            <a:r>
              <a:rPr lang="en-US">
                <a:latin typeface="Arial"/>
              </a:rPr>
              <a:t>。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6000" y="2952000"/>
            <a:ext cx="4320000" cy="366732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1224000" y="792000"/>
            <a:ext cx="7658280" cy="1591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基本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工作流程：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修改工作目錄內的檔案。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暫存檔案，將檔案的快照新增到暫存區域。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做提交的動作，這會讓存在暫存區域的檔案快照永久地儲存在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目錄。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080000" y="1296000"/>
            <a:ext cx="7776000" cy="19134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000">
                <a:latin typeface="Arial"/>
              </a:rPr>
              <a:t>git config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取得及設定組態參數，可用來決定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外觀及運作。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1872000" y="4824000"/>
            <a:ext cx="58622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$ git config --global user.name "Dexter"</a:t>
            </a:r>
            <a:endParaRPr/>
          </a:p>
          <a:p>
            <a:r>
              <a:rPr lang="en-US">
                <a:latin typeface="Arial"/>
              </a:rPr>
              <a:t>$ git config --global user.email dexter@ourpower.com.tw</a:t>
            </a:r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1116000" y="3221640"/>
            <a:ext cx="7632000" cy="10263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000">
                <a:latin typeface="Arial"/>
              </a:rPr>
              <a:t>設定識別資料</a:t>
            </a:r>
            <a:endParaRPr/>
          </a:p>
          <a:p>
            <a:r>
              <a:rPr lang="en-US">
                <a:latin typeface="Arial"/>
              </a:rPr>
              <a:t>安裝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後首先應該做的事是指定使用者名稱及電子郵件帳號。 這一點非常重要，因為每次</a:t>
            </a:r>
            <a:r>
              <a:rPr lang="en-US">
                <a:latin typeface="Arial"/>
              </a:rPr>
              <a:t>Git</a:t>
            </a:r>
            <a:r>
              <a:rPr lang="en-US">
                <a:latin typeface="Arial"/>
              </a:rPr>
              <a:t>提交會使用這些資訊，而且提交後不能再被修改：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792000" y="579600"/>
            <a:ext cx="8506080" cy="63324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000">
                <a:latin typeface="Arial"/>
              </a:rPr>
              <a:t>常用基本指令：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init</a:t>
            </a:r>
            <a:r>
              <a:rPr lang="en-US">
                <a:latin typeface="Arial"/>
              </a:rPr>
              <a:t>（本地端專案資料夾初始化</a:t>
            </a:r>
            <a:r>
              <a:rPr lang="en-US">
                <a:latin typeface="Arial"/>
              </a:rPr>
              <a:t>git,</a:t>
            </a:r>
            <a:r>
              <a:rPr lang="en-US">
                <a:latin typeface="Arial"/>
              </a:rPr>
              <a:t>產生 </a:t>
            </a:r>
            <a:r>
              <a:rPr lang="en-US">
                <a:latin typeface="Arial"/>
              </a:rPr>
              <a:t>.git </a:t>
            </a:r>
            <a:r>
              <a:rPr lang="en-US">
                <a:latin typeface="Arial"/>
              </a:rPr>
              <a:t>目錄）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init --bare (</a:t>
            </a:r>
            <a:r>
              <a:rPr lang="en-US">
                <a:latin typeface="Arial"/>
              </a:rPr>
              <a:t>初始化為裸容器，倉庫，通常為遠端某資料夾）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add --all (filename)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commit -a -m “commit-message“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status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log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tag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show (tag-name)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checkout (-b) (branch-name)</a:t>
            </a:r>
            <a:r>
              <a:rPr lang="en-US">
                <a:latin typeface="Arial"/>
              </a:rPr>
              <a:t>（新增分支並切換至新分支）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checkout (branch-name) </a:t>
            </a:r>
            <a:r>
              <a:rPr lang="en-US">
                <a:latin typeface="Arial"/>
              </a:rPr>
              <a:t>（切換已存在的分支）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merge (from branch-name) (</a:t>
            </a:r>
            <a:r>
              <a:rPr lang="en-US">
                <a:latin typeface="Arial"/>
              </a:rPr>
              <a:t>將指定的</a:t>
            </a:r>
            <a:r>
              <a:rPr lang="en-US">
                <a:latin typeface="Arial"/>
              </a:rPr>
              <a:t>branch</a:t>
            </a:r>
            <a:r>
              <a:rPr lang="en-US">
                <a:latin typeface="Arial"/>
              </a:rPr>
              <a:t>，</a:t>
            </a:r>
            <a:r>
              <a:rPr lang="en-US">
                <a:latin typeface="Arial"/>
              </a:rPr>
              <a:t>merge</a:t>
            </a:r>
            <a:r>
              <a:rPr lang="en-US">
                <a:latin typeface="Arial"/>
              </a:rPr>
              <a:t>至目前所在</a:t>
            </a:r>
            <a:r>
              <a:rPr lang="en-US">
                <a:latin typeface="Arial"/>
              </a:rPr>
              <a:t>branch</a:t>
            </a:r>
            <a:r>
              <a:rPr lang="en-US">
                <a:latin typeface="Arial"/>
              </a:rPr>
              <a:t>）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remote -v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remote add (remote-name) (URL)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remote -D (remote-name)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pull remote-name branch (</a:t>
            </a:r>
            <a:r>
              <a:rPr lang="en-US">
                <a:latin typeface="Arial"/>
              </a:rPr>
              <a:t>從倉庫的某分支記錄合併到目前所在分支）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push remote-name branch</a:t>
            </a:r>
            <a:r>
              <a:rPr lang="en-US">
                <a:latin typeface="Arial"/>
              </a:rPr>
              <a:t>（將本地端指定的分支記錄上傳至倉庫）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git clone (URL) </a:t>
            </a:r>
            <a:r>
              <a:rPr lang="en-US">
                <a:latin typeface="Arial"/>
              </a:rPr>
              <a:t>（將倉庫複製一份至本地端）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