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4" r:id="rId3"/>
    <p:sldId id="257" r:id="rId4"/>
    <p:sldId id="258" r:id="rId5"/>
    <p:sldId id="269" r:id="rId6"/>
    <p:sldId id="270" r:id="rId7"/>
    <p:sldId id="271" r:id="rId8"/>
    <p:sldId id="286" r:id="rId9"/>
    <p:sldId id="272" r:id="rId10"/>
    <p:sldId id="273" r:id="rId11"/>
    <p:sldId id="274" r:id="rId12"/>
    <p:sldId id="275" r:id="rId13"/>
    <p:sldId id="276" r:id="rId14"/>
    <p:sldId id="261" r:id="rId15"/>
    <p:sldId id="260" r:id="rId16"/>
    <p:sldId id="262" r:id="rId17"/>
    <p:sldId id="263" r:id="rId18"/>
    <p:sldId id="267" r:id="rId19"/>
    <p:sldId id="268" r:id="rId20"/>
    <p:sldId id="264" r:id="rId21"/>
    <p:sldId id="266" r:id="rId22"/>
    <p:sldId id="277" r:id="rId23"/>
    <p:sldId id="279" r:id="rId24"/>
    <p:sldId id="281" r:id="rId25"/>
    <p:sldId id="278" r:id="rId26"/>
    <p:sldId id="280" r:id="rId27"/>
    <p:sldId id="282" r:id="rId28"/>
    <p:sldId id="285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1D87C-0F5A-684F-A3DB-88D86049ABF3}" type="datetimeFigureOut">
              <a:rPr lang="en-US" smtClean="0"/>
              <a:pPr/>
              <a:t>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719AD-2781-6946-A75B-3621A5ED9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8CB6A-9947-934E-B4F3-6CEDD867AF4C}" type="datetimeFigureOut">
              <a:rPr lang="en-US" smtClean="0"/>
              <a:pPr/>
              <a:t>6/12/2012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24E63-37F1-6A49-B059-0FEAB86E1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addition to setting the software frame, in Trick10 you have to set </a:t>
            </a:r>
            <a:r>
              <a:rPr lang="en-US" dirty="0" err="1" smtClean="0"/>
              <a:t>trick.real_time_enable</a:t>
            </a:r>
            <a:r>
              <a:rPr lang="en-US" dirty="0" smtClean="0"/>
              <a:t>() to</a:t>
            </a:r>
            <a:r>
              <a:rPr lang="en-US" baseline="0" dirty="0" smtClean="0"/>
              <a:t> turn real-time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put any valid C/C++ code in </a:t>
            </a:r>
            <a:r>
              <a:rPr lang="en-US" dirty="0" err="1" smtClean="0"/>
              <a:t>create_connections</a:t>
            </a:r>
            <a:r>
              <a:rPr lang="en-US" dirty="0" smtClean="0"/>
              <a:t>(),</a:t>
            </a:r>
            <a:r>
              <a:rPr lang="en-US" baseline="0" dirty="0" smtClean="0"/>
              <a:t> it’s not just for hooking up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 object pointers. It is run after C++ constructors, but before </a:t>
            </a:r>
            <a:r>
              <a:rPr lang="en-US" baseline="0" dirty="0" err="1" smtClean="0"/>
              <a:t>default_data</a:t>
            </a:r>
            <a:r>
              <a:rPr lang="en-US" baseline="0" dirty="0" smtClean="0"/>
              <a:t> jobs.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“##” is necessary</a:t>
            </a:r>
            <a:r>
              <a:rPr lang="en-US" baseline="0" dirty="0" smtClean="0"/>
              <a:t> to distinguish from the “#include” which is for including other .</a:t>
            </a:r>
            <a:r>
              <a:rPr lang="en-US" baseline="0" dirty="0" err="1" smtClean="0"/>
              <a:t>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S_define</a:t>
            </a:r>
            <a:r>
              <a:rPr lang="en-US" baseline="0" dirty="0" smtClean="0"/>
              <a:t> files</a:t>
            </a:r>
            <a:endParaRPr lang="en-US" dirty="0" smtClean="0"/>
          </a:p>
          <a:p>
            <a:r>
              <a:rPr lang="en-US" dirty="0" smtClean="0"/>
              <a:t>Preferred</a:t>
            </a:r>
            <a:r>
              <a:rPr lang="en-US" baseline="0" dirty="0" smtClean="0"/>
              <a:t> method is to put LIBRARY DEPENDENCY in the model header files, like in Trick07, but if your </a:t>
            </a:r>
            <a:r>
              <a:rPr lang="en-US" baseline="0" dirty="0" err="1" smtClean="0"/>
              <a:t>S_define</a:t>
            </a:r>
            <a:r>
              <a:rPr lang="en-US" baseline="0" dirty="0" smtClean="0"/>
              <a:t> calls a function that is not defined in any of your header files, then you’ll have to put it in the </a:t>
            </a:r>
            <a:r>
              <a:rPr lang="en-US" baseline="0" dirty="0" err="1" smtClean="0"/>
              <a:t>S_define</a:t>
            </a:r>
            <a:r>
              <a:rPr lang="en-US" baseline="0" dirty="0" smtClean="0"/>
              <a:t> Trick Header.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Trick10 CP calls</a:t>
            </a:r>
            <a:r>
              <a:rPr lang="en-US" baseline="0" dirty="0" smtClean="0"/>
              <a:t> SWIG as a part of the ICG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SWIG magic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is also implemented in Trick's generated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io_src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so that when you dynamically allocate a C structure using Trick's memory manager, e.g.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TMM_declare_var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it will be zeroed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TMM_delcare_var_1d,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TMM_declare_var_s</a:t>
            </a:r>
            <a:r>
              <a:rPr lang="en-US" baseline="0" dirty="0" smtClean="0"/>
              <a:t>, and </a:t>
            </a:r>
            <a:r>
              <a:rPr lang="en-US" baseline="0" dirty="0" err="1" smtClean="0"/>
              <a:t>alloc_type</a:t>
            </a:r>
            <a:r>
              <a:rPr lang="en-US" baseline="0" dirty="0" smtClean="0"/>
              <a:t> are all convenience functions that call </a:t>
            </a:r>
            <a:r>
              <a:rPr lang="en-US" baseline="0" dirty="0" err="1" smtClean="0"/>
              <a:t>TMM_declare_var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alloc_type</a:t>
            </a:r>
            <a:r>
              <a:rPr lang="en-US" baseline="0" dirty="0" smtClean="0"/>
              <a:t> is meant to mimic the Trick 07 </a:t>
            </a:r>
            <a:r>
              <a:rPr lang="en-US" baseline="0" dirty="0" err="1" smtClean="0"/>
              <a:t>ip_alloc</a:t>
            </a:r>
            <a:r>
              <a:rPr lang="en-US" baseline="0" dirty="0" smtClean="0"/>
              <a:t> function)</a:t>
            </a:r>
          </a:p>
          <a:p>
            <a:r>
              <a:rPr lang="en-US" baseline="0" dirty="0" smtClean="0"/>
              <a:t>TS21 uses the macros in </a:t>
            </a:r>
            <a:r>
              <a:rPr lang="en-US" baseline="0" dirty="0" err="1" smtClean="0"/>
              <a:t>TsSimCompatibility.hh</a:t>
            </a:r>
            <a:r>
              <a:rPr lang="en-US" baseline="0" dirty="0" smtClean="0"/>
              <a:t> that call the Trick memory manager (e.g., TS_NEW_CLASS_OBJECT, TS_NEW_PRIM_ARRAY,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ip_user_alloc</a:t>
            </a:r>
            <a:r>
              <a:rPr lang="en-US" baseline="0" dirty="0" smtClean="0"/>
              <a:t> (Trick07) and </a:t>
            </a:r>
            <a:r>
              <a:rPr lang="en-US" baseline="0" dirty="0" err="1" smtClean="0"/>
              <a:t>TMM_declare_ext_var</a:t>
            </a:r>
            <a:r>
              <a:rPr lang="en-US" baseline="0" dirty="0" smtClean="0"/>
              <a:t> (Trick10) functions are for when you allocate the memory yourself, and need to tell Trick what it is so it can be </a:t>
            </a:r>
            <a:r>
              <a:rPr lang="en-US" baseline="0" dirty="0" err="1" smtClean="0"/>
              <a:t>checkpointed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attributes are created</a:t>
            </a:r>
            <a:r>
              <a:rPr lang="en-US" baseline="0" dirty="0" smtClean="0"/>
              <a:t> by TRICK ICG in the automatically generated </a:t>
            </a:r>
            <a:r>
              <a:rPr lang="en-US" baseline="0" dirty="0" err="1" smtClean="0"/>
              <a:t>io_src</a:t>
            </a:r>
            <a:r>
              <a:rPr lang="en-US" baseline="0" dirty="0" smtClean="0"/>
              <a:t>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 Trick Users Guide for details,</a:t>
            </a:r>
            <a:r>
              <a:rPr lang="en-US" baseline="0" dirty="0" smtClean="0"/>
              <a:t>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script provided in Trick10 called “</a:t>
            </a:r>
            <a:r>
              <a:rPr lang="en-US" dirty="0" err="1" smtClean="0"/>
              <a:t>dd_convert</a:t>
            </a:r>
            <a:r>
              <a:rPr lang="en-US" dirty="0" smtClean="0"/>
              <a:t>” that will convert all of your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d</a:t>
            </a:r>
            <a:r>
              <a:rPr lang="en-US" baseline="0" dirty="0" smtClean="0"/>
              <a:t> files in a Trick7 SIM to .</a:t>
            </a:r>
            <a:r>
              <a:rPr lang="en-US" baseline="0" dirty="0" err="1" smtClean="0"/>
              <a:t>c</a:t>
            </a:r>
            <a:r>
              <a:rPr lang="en-US" baseline="0" dirty="0" smtClean="0"/>
              <a:t> or 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source code that can be used as “</a:t>
            </a:r>
            <a:r>
              <a:rPr lang="en-US" baseline="0" dirty="0" err="1" smtClean="0"/>
              <a:t>default_data</a:t>
            </a:r>
            <a:r>
              <a:rPr lang="en-US" baseline="0" dirty="0" smtClean="0"/>
              <a:t>” jobs.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##include replaces</a:t>
            </a:r>
            <a:r>
              <a:rPr lang="en-US" baseline="0" dirty="0" smtClean="0"/>
              <a:t> the need for the search directory.</a:t>
            </a:r>
            <a:endParaRPr lang="en-US" dirty="0" smtClean="0"/>
          </a:p>
          <a:p>
            <a:r>
              <a:rPr lang="en-US" dirty="0" smtClean="0"/>
              <a:t>If you do use default data .</a:t>
            </a:r>
            <a:r>
              <a:rPr lang="en-US" dirty="0" err="1" smtClean="0"/>
              <a:t>d</a:t>
            </a:r>
            <a:r>
              <a:rPr lang="en-US" dirty="0" smtClean="0"/>
              <a:t> files in Trick10, they now must</a:t>
            </a:r>
            <a:r>
              <a:rPr lang="en-US" baseline="0" dirty="0" smtClean="0"/>
              <a:t> be</a:t>
            </a:r>
            <a:r>
              <a:rPr lang="en-US" dirty="0" smtClean="0"/>
              <a:t> listed in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S_define</a:t>
            </a:r>
            <a:r>
              <a:rPr lang="en-US" baseline="0" dirty="0" smtClean="0"/>
              <a:t> Trick Header DEFAULT_DATA field.</a:t>
            </a:r>
          </a:p>
          <a:p>
            <a:r>
              <a:rPr lang="en-US" baseline="0" dirty="0" smtClean="0"/>
              <a:t>TS21 uses the TS_MAKE_SIM_COMPATIBLE(&lt;class&gt;) macro for the </a:t>
            </a:r>
            <a:r>
              <a:rPr lang="en-US" baseline="0" dirty="0" err="1" smtClean="0"/>
              <a:t>init_attr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InputProcessor</a:t>
            </a:r>
            <a:r>
              <a:rPr lang="en-US" baseline="0" dirty="0" smtClean="0"/>
              <a:t> friend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In/Out/</a:t>
            </a:r>
            <a:r>
              <a:rPr lang="en-US" dirty="0" err="1" smtClean="0"/>
              <a:t>Inout</a:t>
            </a:r>
            <a:r>
              <a:rPr lang="en-US" dirty="0" smtClean="0"/>
              <a:t> syntax</a:t>
            </a:r>
            <a:r>
              <a:rPr lang="en-US" baseline="0" dirty="0" smtClean="0"/>
              <a:t> was really ignored by Trick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4E63-37F1-6A49-B059-0FEAB86E1A6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019-7912-2D46-935F-0DD833A7F41E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B4C2-4D22-944D-994A-C664F9708D4C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442D-BA43-6546-B298-B8F252832400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B6C-9ED5-C54B-9B2E-81BC2AD3FFA8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34F6-BC2F-2F45-8A13-50D7BCDB8CBD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AC8F-10A5-9F47-8247-4DDE0EEC9776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196F-E104-3248-8413-B54D26E133F4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F7CD-2932-0F43-ABD9-3FFFF3ABFCCD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393A-16E6-4B4C-B726-FF7947FDCBAD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78A7-DC49-F04D-8617-6336E9988631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4823-98B6-7A49-9F5F-76E18084853F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6C2E-14E0-D243-8520-3D7A2F0C165E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2147-B26D-5A41-AB24-C037621C43EE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8" descr="L-3 STRATIS (vertical black text with tag)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93063" y="152400"/>
            <a:ext cx="998537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533400" y="1143000"/>
            <a:ext cx="8229600" cy="0"/>
          </a:xfrm>
          <a:prstGeom prst="line">
            <a:avLst/>
          </a:prstGeom>
          <a:noFill/>
          <a:ln w="9525">
            <a:solidFill>
              <a:srgbClr val="C51932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traight Connector 8"/>
          <p:cNvSpPr>
            <a:spLocks noChangeShapeType="1"/>
          </p:cNvSpPr>
          <p:nvPr userDrawn="1"/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9525">
            <a:solidFill>
              <a:srgbClr val="C51932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0800"/>
            <a:ext cx="8229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60A3-1CAC-4649-B670-9E0A018599EC}" type="datetime1">
              <a:rPr lang="en-US" smtClean="0"/>
              <a:pPr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99E8-3F14-FB44-B59F-C91A3010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" TargetMode="External"/><Relationship Id="rId2" Type="http://schemas.openxmlformats.org/officeDocument/2006/relationships/hyperlink" Target="https://trick.jsc.nasa.go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Trick 07 to 10 Transition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Lin</a:t>
            </a:r>
          </a:p>
          <a:p>
            <a:r>
              <a:rPr lang="en-US" dirty="0" smtClean="0"/>
              <a:t>Danny Strauss</a:t>
            </a:r>
            <a:endParaRPr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70965" y="6354763"/>
            <a:ext cx="3475038" cy="366712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2D02330-8CBB-7245-8E2C-9FDAC70BDA72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memory “reference” information is still available.</a:t>
            </a:r>
          </a:p>
          <a:p>
            <a:pPr lvl="1"/>
            <a:r>
              <a:rPr lang="en-US" dirty="0" smtClean="0"/>
              <a:t>For those needing details inside these structures/functions please talk to us about how to convert the code from 07 to 10.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124308"/>
          <a:ext cx="8229600" cy="25282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441188">
                <a:tc rowSpan="2"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ref_attributes2( char * name, REF2 *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return_ref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118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#include “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sim_services/include/input_processor_proto.h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static REF2 ref;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ref_attributes2(“&lt;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my_variable_name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&gt;”, &amp;ref);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1188">
                <a:tc row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REF2 * </a:t>
                      </a:r>
                      <a:r>
                        <a:rPr lang="en-US" sz="1600" dirty="0" err="1" smtClean="0"/>
                        <a:t>ref_attributes</a:t>
                      </a:r>
                      <a:r>
                        <a:rPr lang="en-US" sz="1600" dirty="0" smtClean="0"/>
                        <a:t>( char * name )</a:t>
                      </a:r>
                      <a:r>
                        <a:rPr lang="en-US" sz="1600" baseline="0" dirty="0" smtClean="0"/>
                        <a:t> ;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1188">
                <a:tc vMerge="1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#include “</a:t>
                      </a:r>
                      <a:r>
                        <a:rPr lang="en-US" sz="1600" dirty="0" err="1" smtClean="0"/>
                        <a:t>sim_services/MemoryManager/include/memorymanager_c_intf.h</a:t>
                      </a:r>
                      <a:r>
                        <a:rPr lang="en-US" sz="1600" dirty="0" smtClean="0"/>
                        <a:t>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REF2 * ref;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ref = </a:t>
                      </a:r>
                      <a:r>
                        <a:rPr lang="en-US" sz="1600" dirty="0" err="1" smtClean="0"/>
                        <a:t>ref_attributes</a:t>
                      </a:r>
                      <a:r>
                        <a:rPr lang="en-US" sz="1600" dirty="0" smtClean="0"/>
                        <a:t>(“&lt;</a:t>
                      </a:r>
                      <a:r>
                        <a:rPr lang="en-US" sz="1600" dirty="0" err="1" smtClean="0"/>
                        <a:t>my_variable_name</a:t>
                      </a:r>
                      <a:r>
                        <a:rPr lang="en-US" sz="1600" dirty="0" smtClean="0"/>
                        <a:t>&gt;”);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53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Integration class jobs no longer require an INTEGRATOR * as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argument to a function.</a:t>
            </a:r>
          </a:p>
          <a:p>
            <a:r>
              <a:rPr lang="en-US" sz="1800" dirty="0" smtClean="0"/>
              <a:t>Loading and unloading Trick’s integrator is done through access functions instead of assigning integrator variables directly.</a:t>
            </a:r>
            <a:endParaRPr lang="en-US" sz="1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2422902"/>
          <a:ext cx="8229600" cy="3992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280381">
                <a:tc rowSpan="2"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#include “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sim_services/include/integrator.h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341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ball_state_integ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( INTEGRATOR * I ) {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I-&gt;state[0] =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I-&gt;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deriv[I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-&gt;intermediate_step][0] = var2 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integrate( I) 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= I-&gt;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state_ws[I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-&gt;intermediate_step][0] 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return( I-&gt;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intermediate_step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504">
                <a:tc row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#include “</a:t>
                      </a:r>
                      <a:r>
                        <a:rPr lang="en-US" sz="1400" dirty="0" err="1" smtClean="0"/>
                        <a:t>sim_services/Integrator/include/integrator_c_intf.h</a:t>
                      </a:r>
                      <a:r>
                        <a:rPr lang="en-US" sz="1400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30776">
                <a:tc vMerge="1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ball_state_integ</a:t>
                      </a:r>
                      <a:r>
                        <a:rPr lang="en-US" sz="1400" dirty="0" smtClean="0"/>
                        <a:t>() {</a:t>
                      </a:r>
                    </a:p>
                    <a:p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ipass</a:t>
                      </a:r>
                      <a:r>
                        <a:rPr lang="en-US" sz="1400" dirty="0" smtClean="0"/>
                        <a:t> ;</a:t>
                      </a:r>
                    </a:p>
                    <a:p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load_state(&amp;var</a:t>
                      </a:r>
                      <a:r>
                        <a:rPr lang="en-US" sz="1400" dirty="0" smtClean="0"/>
                        <a:t>)</a:t>
                      </a:r>
                      <a:r>
                        <a:rPr lang="en-US" sz="1400" baseline="0" dirty="0" smtClean="0"/>
                        <a:t> ;</a:t>
                      </a:r>
                    </a:p>
                    <a:p>
                      <a:r>
                        <a:rPr lang="en-US" sz="1400" baseline="0" dirty="0" smtClean="0"/>
                        <a:t>    load_deriv(&amp;var2) ;</a:t>
                      </a:r>
                    </a:p>
                    <a:p>
                      <a:r>
                        <a:rPr lang="en-US" sz="1400" baseline="0" dirty="0" smtClean="0"/>
                        <a:t>    </a:t>
                      </a:r>
                      <a:r>
                        <a:rPr lang="en-US" sz="1400" baseline="0" dirty="0" err="1" smtClean="0"/>
                        <a:t>ipass</a:t>
                      </a:r>
                      <a:r>
                        <a:rPr lang="en-US" sz="1400" baseline="0" dirty="0" smtClean="0"/>
                        <a:t> = integrate() ;</a:t>
                      </a:r>
                    </a:p>
                    <a:p>
                      <a:r>
                        <a:rPr lang="en-US" sz="1400" baseline="0" dirty="0" smtClean="0"/>
                        <a:t>    </a:t>
                      </a:r>
                      <a:r>
                        <a:rPr lang="en-US" sz="1400" baseline="0" dirty="0" err="1" smtClean="0"/>
                        <a:t>unload_state(&amp;var</a:t>
                      </a:r>
                      <a:r>
                        <a:rPr lang="en-US" sz="1400" baseline="0" dirty="0" smtClean="0"/>
                        <a:t>) ;</a:t>
                      </a:r>
                    </a:p>
                    <a:p>
                      <a:r>
                        <a:rPr lang="en-US" sz="1400" baseline="0" dirty="0" smtClean="0"/>
                        <a:t>    return (</a:t>
                      </a:r>
                      <a:r>
                        <a:rPr lang="en-US" sz="1400" baseline="0" dirty="0" err="1" smtClean="0"/>
                        <a:t>ipass</a:t>
                      </a:r>
                      <a:r>
                        <a:rPr lang="en-US" sz="1400" baseline="0" dirty="0" smtClean="0"/>
                        <a:t>) ;</a:t>
                      </a:r>
                    </a:p>
                    <a:p>
                      <a:r>
                        <a:rPr lang="en-US" sz="1400" baseline="0" dirty="0" smtClean="0"/>
                        <a:t>}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lesser used Trick functions are available through C bound functions as well.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Trick 07 relied on input processor text files to read math model default data.</a:t>
            </a:r>
          </a:p>
          <a:p>
            <a:r>
              <a:rPr lang="en-US" dirty="0" smtClean="0"/>
              <a:t>Trick 10 can still read default data .</a:t>
            </a:r>
            <a:r>
              <a:rPr lang="en-US" dirty="0" err="1" smtClean="0"/>
              <a:t>d</a:t>
            </a:r>
            <a:r>
              <a:rPr lang="en-US" dirty="0" smtClean="0"/>
              <a:t> text files (only a subset of syntax though), but we want to market alternatives that are more powerful, faster, and more portable outside of Trick.</a:t>
            </a:r>
          </a:p>
          <a:p>
            <a:pPr lvl="1"/>
            <a:r>
              <a:rPr lang="en-US" dirty="0" smtClean="0"/>
              <a:t>For C++ models, a developer may simply use the model constructors to set default data.</a:t>
            </a:r>
          </a:p>
          <a:p>
            <a:pPr lvl="1"/>
            <a:r>
              <a:rPr lang="en-US" dirty="0" smtClean="0"/>
              <a:t>For all models, C and C++, Trick 10 (and late Trick 07 releases) offer a “</a:t>
            </a:r>
            <a:r>
              <a:rPr lang="en-US" dirty="0" err="1" smtClean="0"/>
              <a:t>default_data</a:t>
            </a:r>
            <a:r>
              <a:rPr lang="en-US" dirty="0" smtClean="0"/>
              <a:t>” job class.  </a:t>
            </a:r>
          </a:p>
          <a:p>
            <a:pPr lvl="2"/>
            <a:r>
              <a:rPr lang="en-US" dirty="0" err="1" smtClean="0"/>
              <a:t>default_data</a:t>
            </a:r>
            <a:r>
              <a:rPr lang="en-US" dirty="0" smtClean="0"/>
              <a:t> jobs run first when a simulation is started, even before the input processor</a:t>
            </a:r>
          </a:p>
          <a:p>
            <a:pPr lvl="1"/>
            <a:r>
              <a:rPr lang="en-US" dirty="0" smtClean="0"/>
              <a:t>Coded </a:t>
            </a:r>
            <a:r>
              <a:rPr lang="en-US" dirty="0" err="1" smtClean="0"/>
              <a:t>default_data</a:t>
            </a:r>
            <a:r>
              <a:rPr lang="en-US" dirty="0" smtClean="0"/>
              <a:t> does require a recompile when changed.  Is this different than before?  Did you re-CP when you changed default data? CP –</a:t>
            </a:r>
            <a:r>
              <a:rPr lang="en-US" dirty="0" err="1" smtClean="0"/>
              <a:t>d</a:t>
            </a:r>
            <a:r>
              <a:rPr lang="en-US" dirty="0" smtClean="0"/>
              <a:t> was available in Trick 07 to redo default data without recompiling the sim.  It is not available in 10.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S_define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of S_define changed to an object oriented design based on C++ classes.</a:t>
            </a:r>
          </a:p>
          <a:p>
            <a:endParaRPr lang="en-US" dirty="0" smtClean="0"/>
          </a:p>
          <a:p>
            <a:r>
              <a:rPr lang="en-US" dirty="0" smtClean="0"/>
              <a:t>Syntax 90% C++, 10% Trick syntax parsed by CP.</a:t>
            </a:r>
          </a:p>
          <a:p>
            <a:endParaRPr lang="en-US" dirty="0" smtClean="0"/>
          </a:p>
          <a:p>
            <a:r>
              <a:rPr lang="en-US" dirty="0" smtClean="0"/>
              <a:t>Some of the Trick specific syntax is carried over from previous versions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S_define Sim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Trick 07 sim objects are an object definition and instantiation together. </a:t>
            </a:r>
          </a:p>
          <a:p>
            <a:r>
              <a:rPr lang="en-US" dirty="0" smtClean="0"/>
              <a:t>Trick 10 sim objects are C++ objects that are defined and instantiated separately.</a:t>
            </a:r>
          </a:p>
          <a:p>
            <a:pPr lvl="1"/>
            <a:r>
              <a:rPr lang="en-US" dirty="0" smtClean="0"/>
              <a:t>Trick 10 sim objects inherit from the base </a:t>
            </a:r>
            <a:r>
              <a:rPr lang="en-US" dirty="0" err="1" smtClean="0"/>
              <a:t>Trick::SimObject</a:t>
            </a:r>
            <a:r>
              <a:rPr lang="en-US" dirty="0" smtClean="0"/>
              <a:t> or another sim object.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634114"/>
          <a:ext cx="8229600" cy="2610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104924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sim_object {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…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} ball ;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6174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ballSimObject</a:t>
                      </a:r>
                      <a:r>
                        <a:rPr lang="en-US" sz="1600" baseline="0" dirty="0" smtClean="0"/>
                        <a:t> : public </a:t>
                      </a:r>
                      <a:r>
                        <a:rPr lang="en-US" sz="1600" baseline="0" dirty="0" err="1" smtClean="0"/>
                        <a:t>Trick::SimObject</a:t>
                      </a:r>
                      <a:r>
                        <a:rPr lang="en-US" sz="1600" baseline="0" dirty="0" smtClean="0"/>
                        <a:t> {</a:t>
                      </a:r>
                    </a:p>
                    <a:p>
                      <a:r>
                        <a:rPr lang="en-US" sz="1600" baseline="0" dirty="0" smtClean="0"/>
                        <a:t>    …</a:t>
                      </a:r>
                    </a:p>
                    <a:p>
                      <a:r>
                        <a:rPr lang="en-US" sz="1600" baseline="0" dirty="0" smtClean="0"/>
                        <a:t>} ;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ballSimObject</a:t>
                      </a:r>
                      <a:r>
                        <a:rPr lang="en-US" sz="1600" baseline="0" dirty="0" smtClean="0"/>
                        <a:t> ball 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3515176"/>
          <a:ext cx="8229600" cy="26109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104924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sim_object {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</a:rPr>
                        <a:t>    Ball++/L1: Ball </a:t>
                      </a:r>
                      <a:r>
                        <a:rPr lang="en-US" sz="1600" b="0" baseline="0" dirty="0" err="1" smtClean="0">
                          <a:solidFill>
                            <a:srgbClr val="000000"/>
                          </a:solidFill>
                        </a:rPr>
                        <a:t>obj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</a:rPr>
                        <a:t> (Ball++/L1/include/Ball.dd);</a:t>
                      </a:r>
                      <a:endParaRPr lang="en-US" sz="16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} ball ;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6174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ballSimObject</a:t>
                      </a:r>
                      <a:r>
                        <a:rPr lang="en-US" sz="1600" baseline="0" dirty="0" smtClean="0"/>
                        <a:t> : public </a:t>
                      </a:r>
                      <a:r>
                        <a:rPr lang="en-US" sz="1600" baseline="0" dirty="0" err="1" smtClean="0"/>
                        <a:t>Trick::SimObject</a:t>
                      </a:r>
                      <a:r>
                        <a:rPr lang="en-US" sz="1600" baseline="0" dirty="0" smtClean="0"/>
                        <a:t> {</a:t>
                      </a:r>
                    </a:p>
                    <a:p>
                      <a:r>
                        <a:rPr lang="en-US" sz="1600" baseline="0" dirty="0" smtClean="0"/>
                        <a:t>    public:</a:t>
                      </a:r>
                    </a:p>
                    <a:p>
                      <a:r>
                        <a:rPr lang="en-US" sz="1600" baseline="0" dirty="0" smtClean="0"/>
                        <a:t>        Ball </a:t>
                      </a:r>
                      <a:r>
                        <a:rPr lang="en-US" sz="1600" baseline="0" dirty="0" err="1" smtClean="0"/>
                        <a:t>obj</a:t>
                      </a:r>
                      <a:r>
                        <a:rPr lang="en-US" sz="1600" baseline="0" dirty="0" smtClean="0"/>
                        <a:t>;</a:t>
                      </a:r>
                    </a:p>
                    <a:p>
                      <a:r>
                        <a:rPr lang="en-US" sz="1600" baseline="0" dirty="0" smtClean="0"/>
                        <a:t>} ;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ballSimObject</a:t>
                      </a:r>
                      <a:r>
                        <a:rPr lang="en-US" sz="1600" baseline="0" dirty="0" smtClean="0"/>
                        <a:t> ball 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 Object Structure / 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Model structures/classes are declared as members of sim objects.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earch directory is removed</a:t>
            </a:r>
          </a:p>
          <a:p>
            <a:pPr lvl="1"/>
            <a:r>
              <a:rPr lang="en-US" sz="1800" dirty="0"/>
              <a:t>D</a:t>
            </a:r>
            <a:r>
              <a:rPr lang="en-US" sz="1800" dirty="0" smtClean="0"/>
              <a:t>efault data is removed from this line.</a:t>
            </a:r>
          </a:p>
          <a:p>
            <a:r>
              <a:rPr lang="en-US" sz="2000" dirty="0" smtClean="0"/>
              <a:t>Members may have any access level, public, protected, or private.</a:t>
            </a:r>
          </a:p>
          <a:p>
            <a:pPr lvl="1"/>
            <a:r>
              <a:rPr lang="en-US" sz="1800" dirty="0" smtClean="0"/>
              <a:t>protected and private data need </a:t>
            </a:r>
            <a:r>
              <a:rPr lang="en-US" sz="1800" dirty="0" err="1" smtClean="0"/>
              <a:t>init_attr</a:t>
            </a:r>
            <a:r>
              <a:rPr lang="en-US" sz="1800" dirty="0" smtClean="0"/>
              <a:t>&lt;class&gt; and </a:t>
            </a:r>
            <a:r>
              <a:rPr lang="en-US" sz="1800" dirty="0" err="1" smtClean="0"/>
              <a:t>InputProcessor</a:t>
            </a:r>
            <a:r>
              <a:rPr lang="en-US" sz="1800" dirty="0" smtClean="0"/>
              <a:t> friends to be </a:t>
            </a:r>
            <a:r>
              <a:rPr lang="en-US" sz="1800" dirty="0" err="1" smtClean="0"/>
              <a:t>checkpointed</a:t>
            </a:r>
            <a:r>
              <a:rPr lang="en-US" sz="1800" dirty="0" smtClean="0"/>
              <a:t>.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3634114"/>
          <a:ext cx="8229600" cy="260473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101977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sim_object {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sim_services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/include: INTEGRATOR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integ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;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(integration) Ball++/L1: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ball.obj.state_integ(Inout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INTEGRATOR *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integ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= &amp;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ball.integ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) ;</a:t>
                      </a:r>
                      <a:endParaRPr lang="en-US" sz="14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} ball ;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562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ballSimObject</a:t>
                      </a:r>
                      <a:r>
                        <a:rPr lang="en-US" sz="1400" baseline="0" dirty="0" smtClean="0"/>
                        <a:t> : public </a:t>
                      </a:r>
                      <a:r>
                        <a:rPr lang="en-US" sz="1400" baseline="0" dirty="0" err="1" smtClean="0"/>
                        <a:t>Trick::SimObject</a:t>
                      </a:r>
                      <a:r>
                        <a:rPr lang="en-US" sz="1400" baseline="0" dirty="0" smtClean="0"/>
                        <a:t> {</a:t>
                      </a:r>
                    </a:p>
                    <a:p>
                      <a:r>
                        <a:rPr lang="en-US" sz="1400" baseline="0" dirty="0" smtClean="0"/>
                        <a:t>    public:</a:t>
                      </a:r>
                    </a:p>
                    <a:p>
                      <a:r>
                        <a:rPr lang="en-US" sz="1400" baseline="0" dirty="0" smtClean="0"/>
                        <a:t>        </a:t>
                      </a:r>
                    </a:p>
                    <a:p>
                      <a:r>
                        <a:rPr lang="en-US" sz="1400" baseline="0" dirty="0" smtClean="0"/>
                        <a:t>        </a:t>
                      </a:r>
                      <a:r>
                        <a:rPr lang="en-US" sz="1400" baseline="0" dirty="0" err="1" smtClean="0"/>
                        <a:t>ballSimObject</a:t>
                      </a:r>
                      <a:r>
                        <a:rPr lang="en-US" sz="1400" baseline="0" dirty="0" smtClean="0"/>
                        <a:t>() {</a:t>
                      </a:r>
                    </a:p>
                    <a:p>
                      <a:r>
                        <a:rPr lang="en-US" sz="1400" baseline="0" dirty="0" smtClean="0"/>
                        <a:t>            (“</a:t>
                      </a:r>
                      <a:r>
                        <a:rPr lang="en-US" sz="1400" baseline="0" dirty="0" smtClean="0"/>
                        <a:t>integration”) </a:t>
                      </a:r>
                      <a:r>
                        <a:rPr lang="en-US" sz="1400" baseline="0" dirty="0" err="1" smtClean="0"/>
                        <a:t>trick_ret</a:t>
                      </a:r>
                      <a:r>
                        <a:rPr lang="en-US" sz="1400" baseline="0" dirty="0" smtClean="0"/>
                        <a:t> = </a:t>
                      </a:r>
                      <a:r>
                        <a:rPr lang="en-US" sz="1400" baseline="0" dirty="0" err="1" smtClean="0"/>
                        <a:t>obj.state_integ</a:t>
                      </a:r>
                      <a:r>
                        <a:rPr lang="en-US" sz="1400" baseline="0" dirty="0" smtClean="0"/>
                        <a:t>() ;</a:t>
                      </a:r>
                    </a:p>
                    <a:p>
                      <a:r>
                        <a:rPr lang="en-US" sz="1400" baseline="0" dirty="0" smtClean="0"/>
                        <a:t>        }</a:t>
                      </a:r>
                    </a:p>
                    <a:p>
                      <a:r>
                        <a:rPr lang="en-US" sz="1400" baseline="0" dirty="0" smtClean="0"/>
                        <a:t>}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r>
              <a:rPr lang="en-US" dirty="0" smtClean="0"/>
              <a:t> Object Job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432"/>
            <a:ext cx="8229600" cy="4805363"/>
          </a:xfrm>
        </p:spPr>
        <p:txBody>
          <a:bodyPr/>
          <a:lstStyle/>
          <a:p>
            <a:r>
              <a:rPr lang="en-US" sz="2000" dirty="0"/>
              <a:t>J</a:t>
            </a:r>
            <a:r>
              <a:rPr lang="en-US" sz="2000" dirty="0" smtClean="0"/>
              <a:t>obs are declared within the sim object constructor</a:t>
            </a:r>
          </a:p>
          <a:p>
            <a:pPr lvl="1"/>
            <a:r>
              <a:rPr lang="en-US" sz="1800" dirty="0" smtClean="0"/>
              <a:t>Search directory deleted</a:t>
            </a:r>
          </a:p>
          <a:p>
            <a:pPr lvl="1"/>
            <a:r>
              <a:rPr lang="en-US" sz="1800" dirty="0" smtClean="0"/>
              <a:t>Job class is quoted string or variable name</a:t>
            </a:r>
          </a:p>
          <a:p>
            <a:pPr lvl="1"/>
            <a:r>
              <a:rPr lang="en-US" sz="1800" dirty="0" smtClean="0"/>
              <a:t>Job name does not include sim object instance name</a:t>
            </a:r>
          </a:p>
          <a:p>
            <a:pPr lvl="1"/>
            <a:r>
              <a:rPr lang="en-US" sz="1800" dirty="0" smtClean="0"/>
              <a:t>In/Out/</a:t>
            </a:r>
            <a:r>
              <a:rPr lang="en-US" sz="1800" dirty="0" err="1" smtClean="0"/>
              <a:t>Inout</a:t>
            </a:r>
            <a:r>
              <a:rPr lang="en-US" sz="1800" dirty="0" smtClean="0"/>
              <a:t> on argument deleted</a:t>
            </a:r>
          </a:p>
          <a:p>
            <a:pPr lvl="1"/>
            <a:r>
              <a:rPr lang="en-US" sz="1800" dirty="0" smtClean="0"/>
              <a:t>Integration jobs specify integrator with job class, must set </a:t>
            </a:r>
            <a:r>
              <a:rPr lang="en-US" sz="1800" dirty="0" err="1" smtClean="0"/>
              <a:t>trick_ret</a:t>
            </a:r>
            <a:r>
              <a:rPr lang="en-US" sz="1800" dirty="0" smtClean="0"/>
              <a:t> = return </a:t>
            </a:r>
            <a:r>
              <a:rPr lang="en-US" sz="1800" dirty="0" err="1" smtClean="0"/>
              <a:t>val</a:t>
            </a:r>
            <a:endParaRPr lang="en-US" sz="1800" dirty="0" smtClean="0"/>
          </a:p>
          <a:p>
            <a:r>
              <a:rPr lang="en-US" sz="2000" dirty="0" smtClean="0"/>
              <a:t>Multiple constructors allowed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S_define Job Arguments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Trick 07 jobs used other sim_object structures directly.  This cannot be done in Trick 10 because the definition of the sim object and its instantiation have been separated.  Trick includes a </a:t>
            </a:r>
            <a:r>
              <a:rPr lang="en-US" dirty="0" err="1" smtClean="0"/>
              <a:t>create_connections</a:t>
            </a:r>
            <a:r>
              <a:rPr lang="en-US" dirty="0" smtClean="0"/>
              <a:t>() routine to lash the </a:t>
            </a:r>
            <a:r>
              <a:rPr lang="en-US" dirty="0" err="1" smtClean="0"/>
              <a:t>sim_objects</a:t>
            </a:r>
            <a:r>
              <a:rPr lang="en-US" dirty="0" smtClean="0"/>
              <a:t> together.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712066"/>
          <a:ext cx="8229600" cy="249495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249495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sim_object {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ball/L1: Ball obj1 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} ball ;</a:t>
                      </a:r>
                    </a:p>
                    <a:p>
                      <a:endParaRPr lang="en-US" sz="14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sim_object {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(initialization)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init_job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(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InOut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Ball * B = &amp;ball.obj1 ) 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}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another_ball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S_define Job Arguments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Trick 10 example a little longer…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881952"/>
          <a:ext cx="8229600" cy="435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419113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##include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“ball/L1/Ball.hh”</a:t>
                      </a:r>
                      <a:endParaRPr lang="en-US" sz="14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Class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BallSimObject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: public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Trick::SimObject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{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public: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    Ball obj1 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} ;</a:t>
                      </a:r>
                    </a:p>
                    <a:p>
                      <a:endParaRPr lang="en-US" sz="14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Class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AnotherBallSimObject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: public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Trick::SimObject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{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public: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    Ball *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bp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   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AnotherBallSimObject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() {    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        (“initialization”)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init_job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(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bp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) ; </a:t>
                      </a:r>
                      <a:r>
                        <a:rPr lang="en-US" sz="1400" b="0" baseline="0" dirty="0" err="1" smtClean="0">
                          <a:solidFill>
                            <a:srgbClr val="FF0000"/>
                          </a:solidFill>
                          <a:sym typeface="Wingdings"/>
                        </a:rPr>
                        <a:t>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Cannot reference sim object instance.</a:t>
                      </a:r>
                      <a:endParaRPr lang="en-US" sz="1400" b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    }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} ;</a:t>
                      </a:r>
                    </a:p>
                    <a:p>
                      <a:endParaRPr lang="en-US" sz="14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BallSimObject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ball ;</a:t>
                      </a:r>
                    </a:p>
                    <a:p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AnotherBallSimObject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another_ball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;</a:t>
                      </a:r>
                    </a:p>
                    <a:p>
                      <a:endParaRPr lang="en-US" sz="14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void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create_connections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() {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another_ball.bp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= &amp;ball.obj1 ; </a:t>
                      </a:r>
                      <a:r>
                        <a:rPr lang="en-US" sz="1400" b="0" baseline="0" dirty="0" err="1" smtClean="0">
                          <a:solidFill>
                            <a:srgbClr val="FF0000"/>
                          </a:solidFill>
                          <a:sym typeface="Wingdings"/>
                        </a:rPr>
                        <a:t>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ball and </a:t>
                      </a:r>
                      <a:r>
                        <a:rPr lang="en-US" sz="1400" b="0" baseline="0" dirty="0" err="1" smtClean="0">
                          <a:solidFill>
                            <a:srgbClr val="FF0000"/>
                          </a:solidFill>
                          <a:sym typeface="Wingdings"/>
                        </a:rPr>
                        <a:t>another_ball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are global variables</a:t>
                      </a:r>
                      <a:endParaRPr lang="en-US" sz="1400" b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68848" y="1492617"/>
            <a:ext cx="3657600" cy="380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What’s </a:t>
            </a:r>
            <a:r>
              <a:rPr lang="en-US" sz="2000" dirty="0" smtClean="0"/>
              <a:t>the Same/Different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/>
              <a:t>Model Code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Executive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/>
              <a:t>Memory Initialization</a:t>
            </a:r>
            <a:endParaRPr lang="en-US" sz="2000" dirty="0" smtClea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/>
              <a:t>Memory Management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Integration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/>
              <a:t>Default Data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 smtClean="0">
                <a:latin typeface="+mn-lt"/>
              </a:rPr>
              <a:t>S_define</a:t>
            </a:r>
            <a:endParaRPr lang="en-US" sz="2000" dirty="0" smtClea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/>
              <a:t>Input File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+mn-lt"/>
              </a:rPr>
              <a:t>Variable 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S_define Search for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Trick 07 included a search directory stub attached to each </a:t>
            </a:r>
            <a:r>
              <a:rPr lang="en-US" sz="2000" dirty="0" err="1" smtClean="0"/>
              <a:t>struct</a:t>
            </a:r>
            <a:r>
              <a:rPr lang="en-US" sz="2000" dirty="0" smtClean="0"/>
              <a:t>/class</a:t>
            </a:r>
          </a:p>
          <a:p>
            <a:r>
              <a:rPr lang="en-US" sz="2000" dirty="0" smtClean="0"/>
              <a:t>Trick 10 </a:t>
            </a:r>
            <a:r>
              <a:rPr lang="en-US" sz="2000" dirty="0" err="1" smtClean="0"/>
              <a:t>struct</a:t>
            </a:r>
            <a:r>
              <a:rPr lang="en-US" sz="2000" dirty="0" smtClean="0"/>
              <a:t>/class header files specified in S_define with ##include syntax</a:t>
            </a:r>
          </a:p>
          <a:p>
            <a:pPr lvl="1"/>
            <a:r>
              <a:rPr lang="en-US" sz="1800" dirty="0" smtClean="0"/>
              <a:t>e.g.  ##include “Ball++/L1/include/Ball.hh”</a:t>
            </a:r>
          </a:p>
          <a:p>
            <a:r>
              <a:rPr lang="en-US" sz="2000" dirty="0" smtClean="0"/>
              <a:t>Job source files are included two ways.</a:t>
            </a:r>
          </a:p>
          <a:p>
            <a:pPr lvl="1"/>
            <a:r>
              <a:rPr lang="en-US" sz="1800" dirty="0" smtClean="0"/>
              <a:t>Preferred method: Header files may have Trick Header LIBRARY DEPENDENCY to object files (like Trick 07)</a:t>
            </a:r>
          </a:p>
          <a:p>
            <a:pPr lvl="1"/>
            <a:r>
              <a:rPr lang="en-US" sz="1800" dirty="0" err="1" smtClean="0"/>
              <a:t>S_define</a:t>
            </a:r>
            <a:r>
              <a:rPr lang="en-US" sz="1800" dirty="0" smtClean="0"/>
              <a:t> file may have a Trick Header also, with its own LIBRARY DEPENDENCY to source files.</a:t>
            </a:r>
          </a:p>
          <a:p>
            <a:pPr lvl="1"/>
            <a:endParaRPr lang="en-US" sz="18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4588996"/>
          <a:ext cx="8229600" cy="161802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161802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/* S_define TRICK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HEADER */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/*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PURPOSE: (I have a purpose)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LIBRARY DEPENDENCY: (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(ball/L1/src/ball_force_field.c) </a:t>
                      </a:r>
                      <a:r>
                        <a:rPr lang="en-US" sz="1400" b="0" baseline="0" dirty="0" err="1" smtClean="0">
                          <a:solidFill>
                            <a:srgbClr val="FF0000"/>
                          </a:solidFill>
                          <a:sym typeface="Wingdings"/>
                        </a:rPr>
                        <a:t>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Source code file (not object file) in the </a:t>
                      </a:r>
                      <a:r>
                        <a:rPr lang="en-US" sz="1400" b="0" baseline="0" dirty="0" err="1" smtClean="0">
                          <a:solidFill>
                            <a:srgbClr val="FF0000"/>
                          </a:solidFill>
                          <a:sym typeface="Wingdings"/>
                        </a:rPr>
                        <a:t>S_define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Trick Header</a:t>
                      </a:r>
                      <a:endParaRPr lang="en-US" sz="1400" b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*/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S_define Integrate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Trick 10 has an added integrator instance name to the integrate statement. </a:t>
            </a:r>
          </a:p>
          <a:p>
            <a:pPr lvl="1"/>
            <a:r>
              <a:rPr lang="en-US" dirty="0" smtClean="0"/>
              <a:t>Each integrate statement must have a unique instance name.</a:t>
            </a:r>
          </a:p>
          <a:p>
            <a:r>
              <a:rPr lang="en-US" dirty="0" smtClean="0"/>
              <a:t>The user may also instantiate an Integrator sim object just like any other </a:t>
            </a:r>
            <a:r>
              <a:rPr lang="en-US" dirty="0" err="1" smtClean="0"/>
              <a:t>sim</a:t>
            </a:r>
            <a:r>
              <a:rPr lang="en-US" dirty="0" smtClean="0"/>
              <a:t> object (which is really what the integrate statement is doing behind the curtain).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898928"/>
          <a:ext cx="8229600" cy="194222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57062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integrate (0.01) ball ;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283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integrate </a:t>
                      </a:r>
                      <a:r>
                        <a:rPr lang="en-US" sz="1400" dirty="0" err="1" smtClean="0"/>
                        <a:t>my_integ_loop</a:t>
                      </a:r>
                      <a:r>
                        <a:rPr lang="en-US" sz="1400" dirty="0" smtClean="0"/>
                        <a:t> (0.01) ball ;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is the same as: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// </a:t>
                      </a:r>
                      <a:r>
                        <a:rPr lang="en-US" sz="1400" baseline="0" dirty="0" err="1" smtClean="0"/>
                        <a:t>Sim</a:t>
                      </a:r>
                      <a:r>
                        <a:rPr lang="en-US" sz="1400" baseline="0" dirty="0" smtClean="0"/>
                        <a:t> object instantiation</a:t>
                      </a:r>
                    </a:p>
                    <a:p>
                      <a:r>
                        <a:rPr lang="en-US" sz="1400" baseline="0" dirty="0" err="1" smtClean="0"/>
                        <a:t>IntegLoopSimObject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my_integ_loop</a:t>
                      </a:r>
                      <a:r>
                        <a:rPr lang="en-US" sz="1400" baseline="0" dirty="0" smtClean="0"/>
                        <a:t>( 0.01 , &amp;ball, NULL)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 Scalar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file is no longer a custom language maintained by Trick.  The input file is now a python script.</a:t>
            </a:r>
          </a:p>
          <a:p>
            <a:pPr lvl="1"/>
            <a:r>
              <a:rPr lang="en-US" dirty="0" smtClean="0"/>
              <a:t>Auto generated glue code (generated by SWIG) binds simulation variables to python variables of the same name</a:t>
            </a:r>
          </a:p>
          <a:p>
            <a:r>
              <a:rPr lang="en-US" dirty="0" smtClean="0"/>
              <a:t>For simple assignment statements and allocations, the syntax looks similar to 07.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745364"/>
          <a:ext cx="8229600" cy="245540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101977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ball.obj.state.input.position[0] = 5.0 ;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562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ball.obj.state.input.position[0] = 5.0</a:t>
                      </a:r>
                    </a:p>
                    <a:p>
                      <a:r>
                        <a:rPr lang="en-US" sz="1400" baseline="0" dirty="0" smtClean="0"/>
                        <a:t># python does not require ending ‘;’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may be assigned in the python input file using the python array syntax, [&lt;values&gt;]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501119"/>
          <a:ext cx="8229600" cy="245540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101977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ball.obj.state.input.position[0] = 5.0, 6.0 ;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562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ball.obj.state.input.position</a:t>
                      </a:r>
                      <a:r>
                        <a:rPr lang="en-US" sz="1400" dirty="0" smtClean="0"/>
                        <a:t> = [5.0 , 6.0]</a:t>
                      </a:r>
                    </a:p>
                    <a:p>
                      <a:r>
                        <a:rPr lang="en-US" sz="1400" baseline="0" dirty="0" smtClean="0"/>
                        <a:t># note the subscript [0] is not present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organizes modules it loads into namespaces, e.g., “sys” and “</a:t>
            </a:r>
            <a:r>
              <a:rPr lang="en-US" dirty="0" err="1" smtClean="0"/>
              <a:t>os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All Trick functions are loaded into the “trick” namespace.</a:t>
            </a:r>
          </a:p>
          <a:p>
            <a:pPr lvl="1"/>
            <a:r>
              <a:rPr lang="en-US" dirty="0" smtClean="0"/>
              <a:t>All Trick functions available in the input file will be prefixed by “trick”</a:t>
            </a:r>
          </a:p>
          <a:p>
            <a:r>
              <a:rPr lang="en-US" dirty="0" smtClean="0"/>
              <a:t>Sim objects are special where python variables of the same name as instantiations are created in the root namespace as they are in the simulation.</a:t>
            </a:r>
          </a:p>
          <a:p>
            <a:pPr lvl="1"/>
            <a:r>
              <a:rPr lang="en-US" dirty="0" smtClean="0"/>
              <a:t>This allows us to use the same variable name in code and in the input file.  ball.obj.state.output.position[0] in C++ code is the same in the input file.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may be attached to assignment statements using </a:t>
            </a:r>
            <a:r>
              <a:rPr lang="en-US" dirty="0" err="1" smtClean="0"/>
              <a:t>trick.attach_units</a:t>
            </a:r>
            <a:r>
              <a:rPr lang="en-US" dirty="0" smtClean="0"/>
              <a:t>(&lt;units&gt;, values)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745364"/>
          <a:ext cx="8229600" cy="245540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101977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ball.obj.state.input.position[0] {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} = 5.0 ;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ball.obj.state.input.velocity[0]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{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</a:rPr>
                        <a:t>m/s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} = 1.0 , 2.0 ;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562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ball.obj.state.input.position[0] = </a:t>
                      </a:r>
                      <a:r>
                        <a:rPr lang="en-US" sz="1400" dirty="0" err="1" smtClean="0"/>
                        <a:t>trick.attach_units(“m</a:t>
                      </a:r>
                      <a:r>
                        <a:rPr lang="en-US" sz="1400" dirty="0" smtClean="0"/>
                        <a:t>” , 5.0)</a:t>
                      </a:r>
                    </a:p>
                    <a:p>
                      <a:r>
                        <a:rPr lang="en-US" sz="1400" baseline="0" dirty="0" err="1" smtClean="0"/>
                        <a:t>ball.obj.state.input.velocity</a:t>
                      </a:r>
                      <a:r>
                        <a:rPr lang="en-US" sz="1400" baseline="0" dirty="0" smtClean="0"/>
                        <a:t> = </a:t>
                      </a:r>
                      <a:r>
                        <a:rPr lang="en-US" sz="1400" baseline="0" dirty="0" err="1" smtClean="0"/>
                        <a:t>trick.attach_units(“m/s</a:t>
                      </a:r>
                      <a:r>
                        <a:rPr lang="en-US" sz="1400" baseline="0" dirty="0" smtClean="0"/>
                        <a:t>” , [1.0 , 2.0])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 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Allocation statements require a type argument as a string.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265616"/>
          <a:ext cx="8229600" cy="25874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57580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ball.obj.state.input.double_ptr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 = alloc(6)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562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ball.obj.state.input.double_ptr</a:t>
                      </a:r>
                      <a:r>
                        <a:rPr lang="en-US" sz="1400" baseline="0" dirty="0" smtClean="0"/>
                        <a:t> = trick.TMM_declare_var_s(“double[6]”)</a:t>
                      </a:r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is the same as:</a:t>
                      </a:r>
                    </a:p>
                    <a:p>
                      <a:endParaRPr lang="en-US" sz="14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ball.obj.state.input.double_ptr</a:t>
                      </a:r>
                      <a:r>
                        <a:rPr lang="en-US" sz="1400" baseline="0" dirty="0" smtClean="0"/>
                        <a:t> = trick.TMM_declare_var_1d(“double”, 6)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is the same as:</a:t>
                      </a:r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dirty="0" err="1" smtClean="0"/>
                        <a:t>ball.obj.state.input.double_ptr</a:t>
                      </a:r>
                      <a:r>
                        <a:rPr lang="en-US" sz="1400" dirty="0" smtClean="0"/>
                        <a:t> = trick.alloc_type(6, “double”)</a:t>
                      </a:r>
                      <a:endParaRPr lang="en-US" sz="1400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Additional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provides programming capabilities far beyond the input processor in Trick 07</a:t>
            </a:r>
          </a:p>
          <a:p>
            <a:r>
              <a:rPr lang="en-US" dirty="0" smtClean="0"/>
              <a:t>The rest is up to the user to explore.</a:t>
            </a:r>
          </a:p>
          <a:p>
            <a:pPr lvl="1"/>
            <a:r>
              <a:rPr lang="en-US" dirty="0" smtClean="0"/>
              <a:t>Python classes</a:t>
            </a:r>
          </a:p>
          <a:p>
            <a:pPr lvl="1"/>
            <a:r>
              <a:rPr lang="en-US" dirty="0" smtClean="0"/>
              <a:t>Python functions</a:t>
            </a:r>
          </a:p>
          <a:p>
            <a:pPr lvl="1"/>
            <a:r>
              <a:rPr lang="en-US" dirty="0" smtClean="0"/>
              <a:t>Using Modules (standard and user created)</a:t>
            </a:r>
          </a:p>
          <a:p>
            <a:pPr lvl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server commands are python: prefixed with “trick”, strings must be quoted</a:t>
            </a:r>
          </a:p>
          <a:p>
            <a:r>
              <a:rPr lang="en-US" dirty="0" smtClean="0"/>
              <a:t>No longer uses any handshaking at connection time, assumes same </a:t>
            </a:r>
            <a:r>
              <a:rPr lang="en-US" dirty="0" err="1" smtClean="0"/>
              <a:t>endianness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265616"/>
          <a:ext cx="8229600" cy="216714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57580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var_add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(&lt;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variable_name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&gt;);</a:t>
                      </a:r>
                    </a:p>
                    <a:p>
                      <a:endParaRPr lang="en-US" sz="14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var_clear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562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trick.var_add</a:t>
                      </a:r>
                      <a:r>
                        <a:rPr lang="en-US" sz="1400" dirty="0" smtClean="0"/>
                        <a:t>(“&lt;</a:t>
                      </a:r>
                      <a:r>
                        <a:rPr lang="en-US" sz="1400" dirty="0" err="1" smtClean="0"/>
                        <a:t>variable_name</a:t>
                      </a:r>
                      <a:r>
                        <a:rPr lang="en-US" sz="1400" dirty="0" smtClean="0"/>
                        <a:t>&gt;”)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dirty="0" err="1" smtClean="0"/>
                        <a:t>trick.var_clear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err="1" smtClean="0"/>
                        <a:t>trick.var_byteswap(True</a:t>
                      </a:r>
                      <a:r>
                        <a:rPr lang="en-US" sz="1400" baseline="0" dirty="0" smtClean="0"/>
                        <a:t>) </a:t>
                      </a:r>
                      <a:r>
                        <a:rPr lang="en-US" sz="1400" b="0" baseline="0" dirty="0" err="1" smtClean="0">
                          <a:solidFill>
                            <a:srgbClr val="FF0000"/>
                          </a:solidFill>
                          <a:sym typeface="Wingdings"/>
                        </a:rPr>
                        <a:t>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New command to use when client / server </a:t>
                      </a:r>
                      <a:r>
                        <a:rPr lang="en-US" sz="1400" b="0" baseline="0" dirty="0" err="1" smtClean="0">
                          <a:solidFill>
                            <a:srgbClr val="FF0000"/>
                          </a:solidFill>
                          <a:sym typeface="Wingdings"/>
                        </a:rPr>
                        <a:t>endianness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are different.</a:t>
                      </a:r>
                      <a:endParaRPr lang="en-US" sz="1400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Trick User’s Guide explains everything in more detail</a:t>
            </a:r>
          </a:p>
          <a:p>
            <a:pPr lvl="1"/>
            <a:r>
              <a:rPr lang="en-US" dirty="0" smtClean="0"/>
              <a:t>Online click the Documentation tab on the Trick website </a:t>
            </a:r>
            <a:r>
              <a:rPr lang="en-US" dirty="0" smtClean="0">
                <a:hlinkClick r:id="rId2"/>
              </a:rPr>
              <a:t>https://trick.jsc.nasa.gov</a:t>
            </a:r>
            <a:endParaRPr lang="en-US" dirty="0" smtClean="0"/>
          </a:p>
          <a:p>
            <a:pPr lvl="1"/>
            <a:r>
              <a:rPr lang="en-US" dirty="0" smtClean="0"/>
              <a:t>Or in $TRICK_HOME/docs/</a:t>
            </a:r>
            <a:r>
              <a:rPr lang="en-US" dirty="0" err="1" smtClean="0"/>
              <a:t>index.html</a:t>
            </a:r>
            <a:endParaRPr lang="en-US" dirty="0" smtClean="0"/>
          </a:p>
          <a:p>
            <a:r>
              <a:rPr lang="en-US" dirty="0" smtClean="0"/>
              <a:t>Chapter 10 is dedicated to users converting from 07 to 10.</a:t>
            </a:r>
          </a:p>
          <a:p>
            <a:pPr lvl="1"/>
            <a:r>
              <a:rPr lang="en-US" dirty="0" smtClean="0"/>
              <a:t>It contains very useful tables that map 07 </a:t>
            </a:r>
            <a:r>
              <a:rPr lang="en-US" dirty="0" err="1" smtClean="0"/>
              <a:t>S_define</a:t>
            </a:r>
            <a:r>
              <a:rPr lang="en-US" dirty="0" smtClean="0"/>
              <a:t>, input file, and variable server capabilities to Trick 10.</a:t>
            </a:r>
          </a:p>
          <a:p>
            <a:r>
              <a:rPr lang="en-US" dirty="0" smtClean="0"/>
              <a:t>Python language</a:t>
            </a:r>
          </a:p>
          <a:p>
            <a:pPr lvl="1"/>
            <a:r>
              <a:rPr lang="en-US" dirty="0" smtClean="0">
                <a:hlinkClick r:id="rId3"/>
              </a:rPr>
              <a:t>http://www.python.org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Nothing!</a:t>
            </a:r>
          </a:p>
          <a:p>
            <a:endParaRPr lang="en-US" dirty="0" smtClean="0"/>
          </a:p>
          <a:p>
            <a:r>
              <a:rPr lang="en-US" dirty="0" smtClean="0"/>
              <a:t>OK, almost nothing.  C/C++ model code that does not access Trick functionality can be directly used in Trick 10.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code</a:t>
            </a:r>
          </a:p>
          <a:p>
            <a:pPr lvl="1"/>
            <a:r>
              <a:rPr lang="en-US" dirty="0" smtClean="0"/>
              <a:t>Accessing Trick variables and functions</a:t>
            </a:r>
          </a:p>
          <a:p>
            <a:pPr lvl="1"/>
            <a:r>
              <a:rPr lang="en-US" dirty="0" smtClean="0"/>
              <a:t>Default data methodology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S_define</a:t>
            </a:r>
          </a:p>
          <a:p>
            <a:pPr lvl="1"/>
            <a:r>
              <a:rPr lang="en-US" dirty="0" smtClean="0"/>
              <a:t>Object Oriented design</a:t>
            </a:r>
          </a:p>
          <a:p>
            <a:pPr lvl="1"/>
            <a:r>
              <a:rPr lang="en-US" dirty="0" smtClean="0"/>
              <a:t>Syntax based on C++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Input Processor</a:t>
            </a:r>
          </a:p>
          <a:p>
            <a:pPr lvl="1"/>
            <a:r>
              <a:rPr lang="en-US" dirty="0" smtClean="0"/>
              <a:t>Python based input processor in place of custom language</a:t>
            </a:r>
          </a:p>
          <a:p>
            <a:pPr lvl="1"/>
            <a:r>
              <a:rPr lang="en-US" dirty="0" smtClean="0"/>
              <a:t>Variable Server commands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 Code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Trick’s internal architecture and language change, access to nearly all of Trick’s functionality from code has changed.</a:t>
            </a:r>
          </a:p>
          <a:p>
            <a:pPr lvl="1"/>
            <a:r>
              <a:rPr lang="en-US" dirty="0" smtClean="0"/>
              <a:t>Executive control</a:t>
            </a:r>
          </a:p>
          <a:p>
            <a:pPr lvl="1"/>
            <a:r>
              <a:rPr lang="en-US" dirty="0" smtClean="0"/>
              <a:t>Memory allocation/free and memory reference handling</a:t>
            </a:r>
          </a:p>
          <a:p>
            <a:pPr lvl="1"/>
            <a:r>
              <a:rPr lang="en-US" dirty="0" smtClean="0"/>
              <a:t>Integrator loading/unloading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Trick 10’s executive is a C++ class that has protected all internal variables from direct modifications. Access to all variables is through C bound functions.</a:t>
            </a:r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298602"/>
          <a:ext cx="8229600" cy="29359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14800"/>
                <a:gridCol w="4114800"/>
              </a:tblGrid>
              <a:tr h="38346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83462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#include “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sim_services/include/exec_proto.h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#include “</a:t>
                      </a:r>
                      <a:r>
                        <a:rPr lang="en-US" sz="1200" dirty="0" err="1" smtClean="0"/>
                        <a:t>sim_services/Executive/include/exec_proto.h</a:t>
                      </a:r>
                      <a:r>
                        <a:rPr lang="en-US" sz="1200" dirty="0" smtClean="0"/>
                        <a:t>”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3462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double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sys.exec.out.time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 </a:t>
                      </a:r>
                      <a:r>
                        <a:rPr lang="en-US" sz="1600" dirty="0" err="1" smtClean="0"/>
                        <a:t>exec_get_sim_time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3462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EXECUTIVE *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exec_get_exec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Executive * </a:t>
                      </a:r>
                      <a:r>
                        <a:rPr lang="en-US" sz="1600" dirty="0" err="1" smtClean="0"/>
                        <a:t>exec_get_exec_cpp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3462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SIM_MODE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sys.exec.work.mode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SIM_MODE </a:t>
                      </a:r>
                      <a:r>
                        <a:rPr lang="en-US" sz="1600" dirty="0" err="1" smtClean="0"/>
                        <a:t>exec_get_mode</a:t>
                      </a:r>
                      <a:r>
                        <a:rPr lang="en-US" sz="1600" dirty="0" smtClean="0"/>
                        <a:t>()</a:t>
                      </a:r>
                    </a:p>
                    <a:p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exec_freeze</a:t>
                      </a:r>
                      <a:r>
                        <a:rPr lang="en-US" sz="1600" dirty="0" smtClean="0"/>
                        <a:t>()</a:t>
                      </a:r>
                    </a:p>
                    <a:p>
                      <a:r>
                        <a:rPr lang="en-US" sz="1600" dirty="0" err="1" smtClean="0"/>
                        <a:t>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exec_run</a:t>
                      </a:r>
                      <a:r>
                        <a:rPr lang="en-US" sz="1600" baseline="0" dirty="0" smtClean="0"/>
                        <a:t>()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3462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double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sys.exec.in.rt_software_frame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exec_set_software_frame(double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double </a:t>
                      </a:r>
                      <a:r>
                        <a:rPr lang="en-US" sz="1600" dirty="0" err="1" smtClean="0"/>
                        <a:t>exec_get_software_frame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Trick 10 does </a:t>
            </a:r>
            <a:r>
              <a:rPr lang="en-US" u="sng" dirty="0" smtClean="0"/>
              <a:t>not</a:t>
            </a:r>
            <a:r>
              <a:rPr lang="en-US" dirty="0" smtClean="0"/>
              <a:t> automatically initialize C structures to zero (while Trick 07 does). Trick 10 uses “new” which relies on user code to do the initializing. </a:t>
            </a:r>
          </a:p>
          <a:p>
            <a:pPr lvl="1"/>
            <a:r>
              <a:rPr lang="en-US" dirty="0" smtClean="0"/>
              <a:t>However, you can use a feature of C++ to initialize </a:t>
            </a:r>
            <a:r>
              <a:rPr lang="en-US" dirty="0" err="1" smtClean="0"/>
              <a:t>structs</a:t>
            </a:r>
            <a:r>
              <a:rPr lang="en-US" dirty="0" smtClean="0"/>
              <a:t> to zero:</a:t>
            </a:r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009974"/>
          <a:ext cx="8229600" cy="3108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1047306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mySimObject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Trick::SimObject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public: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STRUCT1 my_c_struct1;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STRUCT2 my_c_struct2;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put C </a:t>
                      </a:r>
                      <a:r>
                        <a:rPr lang="en-US" sz="18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structs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with empty </a:t>
                      </a:r>
                      <a:r>
                        <a:rPr lang="en-US" sz="18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parens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sz="18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initializers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on constructor to zero them out: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mySimObject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my_c_struct1(), my_c_struct2() 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(0.1, "scheduled")  state_update(&amp;my_c_struct1) 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(0.1, "scheduled")  state_update(&amp;my_c_struct2) ;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mySimObject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Trick 10’s memory manager is a C++ class that has protected all internal variables from direct modifications. </a:t>
            </a:r>
          </a:p>
          <a:p>
            <a:pPr lvl="1"/>
            <a:r>
              <a:rPr lang="en-US" dirty="0" smtClean="0"/>
              <a:t>Memory allocation/free routines require more information than 07 to properly track and manipulate memory.</a:t>
            </a:r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174905"/>
          <a:ext cx="8229600" cy="28697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379339">
                <a:tc rowSpan="2"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#include “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sim_services/include/exec_proto.h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58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*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ip_alloc(int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num ,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size) ;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5311">
                <a:tc row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#include “</a:t>
                      </a:r>
                      <a:r>
                        <a:rPr lang="en-US" sz="1600" dirty="0" err="1" smtClean="0"/>
                        <a:t>sim_services/MemoryManager/include/memorymanager_c_intf.h</a:t>
                      </a:r>
                      <a:r>
                        <a:rPr lang="en-US" sz="1600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49301">
                <a:tc vMerge="1"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void* TMM_declare_var_1d( const char* </a:t>
                      </a:r>
                      <a:r>
                        <a:rPr lang="en-US" sz="1600" dirty="0" err="1" smtClean="0"/>
                        <a:t>elem_decl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e_elems</a:t>
                      </a:r>
                      <a:r>
                        <a:rPr lang="en-US" sz="1600" dirty="0" smtClean="0"/>
                        <a:t>) ;</a:t>
                      </a:r>
                    </a:p>
                    <a:p>
                      <a:r>
                        <a:rPr lang="en-US" sz="1600" dirty="0" smtClean="0"/>
                        <a:t>void* </a:t>
                      </a:r>
                      <a:r>
                        <a:rPr lang="en-US" sz="1600" dirty="0" err="1" smtClean="0"/>
                        <a:t>TMM_declare_var_s</a:t>
                      </a:r>
                      <a:r>
                        <a:rPr lang="en-US" sz="1600" dirty="0" smtClean="0"/>
                        <a:t>( const char* declaration ) ;</a:t>
                      </a:r>
                    </a:p>
                    <a:p>
                      <a:r>
                        <a:rPr lang="en-US" sz="1600" dirty="0" smtClean="0"/>
                        <a:t>void* </a:t>
                      </a:r>
                      <a:r>
                        <a:rPr lang="en-US" sz="1600" dirty="0" err="1" smtClean="0"/>
                        <a:t>alloc_type</a:t>
                      </a:r>
                      <a:r>
                        <a:rPr lang="en-US" sz="1600" dirty="0" smtClean="0"/>
                        <a:t>(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e_elems</a:t>
                      </a:r>
                      <a:r>
                        <a:rPr lang="en-US" sz="1600" dirty="0" smtClean="0"/>
                        <a:t>, const char* </a:t>
                      </a:r>
                      <a:r>
                        <a:rPr lang="en-US" sz="1600" dirty="0" err="1" smtClean="0"/>
                        <a:t>enh_type_spec</a:t>
                      </a:r>
                      <a:r>
                        <a:rPr lang="en-US" sz="1600" dirty="0" smtClean="0"/>
                        <a:t>) 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void* </a:t>
                      </a:r>
                      <a:r>
                        <a:rPr lang="en-US" sz="1600" dirty="0" err="1" smtClean="0"/>
                        <a:t>TMM_declare_var</a:t>
                      </a:r>
                      <a:r>
                        <a:rPr lang="en-US" sz="1600" dirty="0" smtClean="0"/>
                        <a:t>( TRICK_TYPE type, const char*</a:t>
                      </a:r>
                      <a:r>
                        <a:rPr lang="en-US" sz="1600" dirty="0" err="1" smtClean="0"/>
                        <a:t>class_name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n_stars</a:t>
                      </a:r>
                      <a:r>
                        <a:rPr lang="en-US" sz="1600" dirty="0" smtClean="0"/>
                        <a:t>,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                                     </a:t>
                      </a:r>
                      <a:r>
                        <a:rPr lang="en-US" sz="1600" dirty="0" smtClean="0"/>
                        <a:t>const char* </a:t>
                      </a:r>
                      <a:r>
                        <a:rPr lang="en-US" sz="1600" dirty="0" err="1" smtClean="0"/>
                        <a:t>var_name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n_cdims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*</a:t>
                      </a:r>
                      <a:r>
                        <a:rPr lang="en-US" sz="1600" dirty="0" err="1" smtClean="0"/>
                        <a:t>cdims</a:t>
                      </a:r>
                      <a:r>
                        <a:rPr lang="en-US" sz="1600" dirty="0" smtClean="0"/>
                        <a:t>) 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9E8-3F14-FB44-B59F-C91A3010E60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361980"/>
          <a:ext cx="8229600" cy="26117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74671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*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ip_user_alloc(void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* address,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num ,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size) ;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499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void* TMM_declare_ext_var_1d( void* </a:t>
                      </a:r>
                      <a:r>
                        <a:rPr lang="en-US" sz="1600" dirty="0" err="1" smtClean="0"/>
                        <a:t>addr</a:t>
                      </a:r>
                      <a:r>
                        <a:rPr lang="en-US" sz="1600" dirty="0" smtClean="0"/>
                        <a:t>, const char* </a:t>
                      </a:r>
                      <a:r>
                        <a:rPr lang="en-US" sz="1600" dirty="0" err="1" smtClean="0"/>
                        <a:t>elem_decl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e_elems</a:t>
                      </a:r>
                      <a:r>
                        <a:rPr lang="en-US" sz="1600" dirty="0" smtClean="0"/>
                        <a:t>) ;</a:t>
                      </a:r>
                    </a:p>
                    <a:p>
                      <a:r>
                        <a:rPr lang="en-US" sz="1600" dirty="0" smtClean="0"/>
                        <a:t>void* </a:t>
                      </a:r>
                      <a:r>
                        <a:rPr lang="en-US" sz="1600" dirty="0" err="1" smtClean="0"/>
                        <a:t>TMM_declare_ext_var_s</a:t>
                      </a:r>
                      <a:r>
                        <a:rPr lang="en-US" sz="1600" dirty="0" smtClean="0"/>
                        <a:t>( void* </a:t>
                      </a:r>
                      <a:r>
                        <a:rPr lang="en-US" sz="1600" dirty="0" err="1" smtClean="0"/>
                        <a:t>addr</a:t>
                      </a:r>
                      <a:r>
                        <a:rPr lang="en-US" sz="1600" dirty="0" smtClean="0"/>
                        <a:t>, const char* declaration);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void* </a:t>
                      </a:r>
                      <a:r>
                        <a:rPr lang="en-US" sz="1600" dirty="0" err="1" smtClean="0"/>
                        <a:t>TMM_declare_ext_var</a:t>
                      </a:r>
                      <a:r>
                        <a:rPr lang="en-US" sz="1600" dirty="0" smtClean="0"/>
                        <a:t>( void* </a:t>
                      </a:r>
                      <a:r>
                        <a:rPr lang="en-US" sz="1600" dirty="0" err="1" smtClean="0"/>
                        <a:t>addr</a:t>
                      </a:r>
                      <a:r>
                        <a:rPr lang="en-US" sz="1600" dirty="0" smtClean="0"/>
                        <a:t>, TRICK_TYPE type, const</a:t>
                      </a:r>
                    </a:p>
                    <a:p>
                      <a:r>
                        <a:rPr lang="en-US" sz="1600" dirty="0" smtClean="0"/>
                        <a:t>                                               char*</a:t>
                      </a:r>
                      <a:r>
                        <a:rPr lang="en-US" sz="1600" dirty="0" err="1" smtClean="0"/>
                        <a:t>class_name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n_stars</a:t>
                      </a:r>
                      <a:r>
                        <a:rPr lang="en-US" sz="1600" dirty="0" smtClean="0"/>
                        <a:t>, const char* </a:t>
                      </a:r>
                      <a:r>
                        <a:rPr lang="en-US" sz="1600" dirty="0" err="1" smtClean="0"/>
                        <a:t>var_name</a:t>
                      </a:r>
                      <a:r>
                        <a:rPr lang="en-US" sz="1600" dirty="0" smtClean="0"/>
                        <a:t>,</a:t>
                      </a:r>
                    </a:p>
                    <a:p>
                      <a:r>
                        <a:rPr lang="en-US" sz="1600" dirty="0" smtClean="0"/>
                        <a:t>                                              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n_cdims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*</a:t>
                      </a:r>
                      <a:r>
                        <a:rPr lang="en-US" sz="1600" dirty="0" err="1" smtClean="0"/>
                        <a:t>cdims</a:t>
                      </a:r>
                      <a:r>
                        <a:rPr lang="en-US" sz="1600" dirty="0" smtClean="0"/>
                        <a:t>)</a:t>
                      </a:r>
                      <a:r>
                        <a:rPr lang="en-US" sz="1600" baseline="0" dirty="0" smtClean="0"/>
                        <a:t> ;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2907" y="4112185"/>
          <a:ext cx="8229600" cy="201397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9101"/>
                <a:gridCol w="7750499"/>
              </a:tblGrid>
              <a:tr h="57581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ip_free(void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** address) ;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816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void  </a:t>
                      </a:r>
                      <a:r>
                        <a:rPr lang="en-US" sz="1600" dirty="0" err="1" smtClean="0"/>
                        <a:t>TMM_delete_var_a</a:t>
                      </a:r>
                      <a:r>
                        <a:rPr lang="en-US" sz="1600" dirty="0" smtClean="0"/>
                        <a:t>( void* address);</a:t>
                      </a:r>
                    </a:p>
                    <a:p>
                      <a:r>
                        <a:rPr lang="en-US" sz="1600" dirty="0" smtClean="0"/>
                        <a:t>void  </a:t>
                      </a:r>
                      <a:r>
                        <a:rPr lang="en-US" sz="1600" dirty="0" err="1" smtClean="0"/>
                        <a:t>TMM_delete_var_n</a:t>
                      </a:r>
                      <a:r>
                        <a:rPr lang="en-US" sz="1600" dirty="0" smtClean="0"/>
                        <a:t>( const char* </a:t>
                      </a:r>
                      <a:r>
                        <a:rPr lang="en-US" sz="1600" dirty="0" err="1" smtClean="0"/>
                        <a:t>var_name</a:t>
                      </a:r>
                      <a:r>
                        <a:rPr lang="en-US" sz="1600" dirty="0" smtClean="0"/>
                        <a:t> );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2581</Words>
  <Application>Microsoft Office PowerPoint</Application>
  <PresentationFormat>On-screen Show (4:3)</PresentationFormat>
  <Paragraphs>392</Paragraphs>
  <Slides>29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Trick 07 to 10 Transition Guide</vt:lpstr>
      <vt:lpstr>Outline</vt:lpstr>
      <vt:lpstr>What is the Same</vt:lpstr>
      <vt:lpstr>What is Different</vt:lpstr>
      <vt:lpstr>User Model Code Differences</vt:lpstr>
      <vt:lpstr>Executive Access</vt:lpstr>
      <vt:lpstr>Memory Initialization</vt:lpstr>
      <vt:lpstr>Memory Management</vt:lpstr>
      <vt:lpstr>Memory Management</vt:lpstr>
      <vt:lpstr>Memory Management</vt:lpstr>
      <vt:lpstr>Integration</vt:lpstr>
      <vt:lpstr>Other Trick Functionality</vt:lpstr>
      <vt:lpstr>Default Data</vt:lpstr>
      <vt:lpstr>S_define</vt:lpstr>
      <vt:lpstr>S_define Sim Objects</vt:lpstr>
      <vt:lpstr>Sim Object Structure / Class Members</vt:lpstr>
      <vt:lpstr>Sim Object Job Declarations</vt:lpstr>
      <vt:lpstr>S_define Job Arguments and Instances</vt:lpstr>
      <vt:lpstr>S_define Job Arguments and Instances</vt:lpstr>
      <vt:lpstr>S_define Search for Models</vt:lpstr>
      <vt:lpstr>S_define Integrate Statement</vt:lpstr>
      <vt:lpstr>Input File Scalar Assignments</vt:lpstr>
      <vt:lpstr>Array Assignments</vt:lpstr>
      <vt:lpstr>Python Namespaces</vt:lpstr>
      <vt:lpstr>Input File Units</vt:lpstr>
      <vt:lpstr>Input File Allocations</vt:lpstr>
      <vt:lpstr>Python Additional Capabilities</vt:lpstr>
      <vt:lpstr>Variable Server Commands</vt:lpstr>
      <vt:lpstr>Further Information</vt:lpstr>
    </vt:vector>
  </TitlesOfParts>
  <Company>LM ES&amp;S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 07 to 10 Transition Guide</dc:title>
  <dc:creator>Alex Lin</dc:creator>
  <cp:lastModifiedBy>Donna</cp:lastModifiedBy>
  <cp:revision>107</cp:revision>
  <cp:lastPrinted>2011-11-15T17:34:43Z</cp:lastPrinted>
  <dcterms:created xsi:type="dcterms:W3CDTF">2012-04-18T19:31:59Z</dcterms:created>
  <dcterms:modified xsi:type="dcterms:W3CDTF">2012-06-12T20:18:30Z</dcterms:modified>
</cp:coreProperties>
</file>