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86" r:id="rId1"/>
  </p:sldMasterIdLst>
  <p:sldIdLst>
    <p:sldId id="256" r:id="rId2"/>
    <p:sldId id="269" r:id="rId3"/>
    <p:sldId id="26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0080625" cy="7559675"/>
  <p:notesSz cx="7559675" cy="10691813"/>
  <p:defaultTextStyle>
    <a:defPPr>
      <a:defRPr lang="en-U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72" autoAdjust="0"/>
    <p:restoredTop sz="94598" autoAdjust="0"/>
  </p:normalViewPr>
  <p:slideViewPr>
    <p:cSldViewPr>
      <p:cViewPr varScale="1">
        <p:scale>
          <a:sx n="100" d="100"/>
          <a:sy n="100" d="100"/>
        </p:scale>
        <p:origin x="-840" y="-8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1/17/2018</a:t>
            </a:fld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5404" y="922317"/>
            <a:ext cx="9324578" cy="1347442"/>
          </a:xfrm>
        </p:spPr>
        <p:txBody>
          <a:bodyPr>
            <a:normAutofit fontScale="9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Projekat: GRID management protocol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2721304"/>
          </a:xfrm>
        </p:spPr>
        <p:txBody>
          <a:bodyPr>
            <a:normAutofit lnSpcReduction="10000"/>
          </a:bodyPr>
          <a:lstStyle/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Predmet: Osnovi računarskih mreža 1</a:t>
            </a:r>
          </a:p>
          <a:p>
            <a:endParaRPr lang="sr-Latn-RS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Autori:</a:t>
            </a: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Stefan Jovanovi</a:t>
            </a:r>
            <a:r>
              <a:rPr lang="sr-Latn-RS" b="1" dirty="0" smtClean="0">
                <a:solidFill>
                  <a:schemeClr val="tx2">
                    <a:lumMod val="10000"/>
                  </a:schemeClr>
                </a:solidFill>
              </a:rPr>
              <a:t>ć</a:t>
            </a:r>
            <a:endParaRPr lang="sr-Latn-RS" b="1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Dejan Martinov</a:t>
            </a:r>
            <a:endParaRPr lang="en-US" b="1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493689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 - Request()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2493953"/>
            <a:ext cx="8568531" cy="478634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Čitanje zahteva iz terminala i slanje zateva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 da li je poslat End, jer se tada zatvara utičnica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stringa od strane servera u kojem očekujemo informaciju da li nam šalje niz modula, ili nam javlja da smo pogrešno uneli zahtev, ili samo menja vrednosti na serveru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“Error” ispisujemo ga na terminal i možemo ponovo uneti zahtev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6" y="1065193"/>
            <a:ext cx="8782845" cy="22796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Klijentske funkcije – Request() (2)</a:t>
            </a:r>
            <a: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18" y="3208333"/>
            <a:ext cx="8568531" cy="300039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treba da ispišemo niz modula, prvo treba da primimo infomaciju o dužini niza, a zatim u for petlji treba da ispišemo imena modula I njihove vrijednosti;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Ako dobijemo neku treću informaciju funkcija samo vraća - return 1;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94" y="636565"/>
            <a:ext cx="8568531" cy="1673807"/>
          </a:xfrm>
        </p:spPr>
        <p:txBody>
          <a:bodyPr/>
          <a:lstStyle/>
          <a:p>
            <a:pPr algn="ctr"/>
            <a:r>
              <a:rPr lang="sr-Latn-R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Klijentske funkcije – main()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3370214"/>
          </a:xfrm>
        </p:spPr>
        <p:txBody>
          <a:bodyPr>
            <a:normAutofit/>
          </a:bodyPr>
          <a:lstStyle/>
          <a:p>
            <a:pPr marL="215956" indent="-215596" algn="just">
              <a:buClr>
                <a:srgbClr val="000000"/>
              </a:buClr>
              <a:buSzPct val="45000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main funkcije, pored standardnog koda koji je neophodan za uspostavljanje TCP konekcije, imamo while(1) petlju koja sve vreme poziva funkciju Request();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Program se završava kada funkcija Request() vrati 0, odnosno kada klijent pošalje zahtev End;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84" y="279375"/>
            <a:ext cx="8033045" cy="1239976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Interfejs server - klijent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4" name="Picture 3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70" y="1993887"/>
            <a:ext cx="7661327" cy="1357322"/>
          </a:xfrm>
          <a:prstGeom prst="rect">
            <a:avLst/>
          </a:prstGeom>
        </p:spPr>
      </p:pic>
      <p:pic>
        <p:nvPicPr>
          <p:cNvPr id="5" name="Picture 4" descr="Screenshot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0" y="3636961"/>
            <a:ext cx="6554258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0"/>
            <a:ext cx="8655897" cy="1350945"/>
          </a:xfrm>
        </p:spPr>
        <p:txBody>
          <a:bodyPr>
            <a:noAutofit/>
          </a:bodyPr>
          <a:lstStyle/>
          <a:p>
            <a:pPr algn="just"/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Zadatak</a:t>
            </a:r>
            <a: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:</a:t>
            </a:r>
            <a:br>
              <a:rPr lang="sr-Latn-RS" sz="40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lang="en-US" sz="40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0879"/>
            <a:ext cx="10080625" cy="6565920"/>
          </a:xfrm>
          <a:noFill/>
        </p:spPr>
        <p:txBody>
          <a:bodyPr>
            <a:noAutofit/>
          </a:bodyPr>
          <a:lstStyle/>
          <a:p>
            <a:pPr lvl="1" algn="just"/>
            <a:r>
              <a:rPr lang="sr-Latn-RS" sz="1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Potrebno je implementirati TCP klijent – server aplikacije sa sledećom specifikacijom:</a:t>
            </a:r>
            <a:endParaRPr lang="sr-Latn-RS" sz="12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Server sadrži  model  razvodnog   postrojenja  –  konfigurabilan  broj  analognih  i  digitalnih  modula. Svaki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analogni modul  poseduje ime i  vrednost tipa  int. Svaki  digitalni  modul  ima  ime i  stanje  tipa 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bool.  Imena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modula mogu biti maksimalne dužine 32 znaka. Analogni i digitalni moduli se čuvaju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u dva niza i  automatski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 generišu  prilikom  pokretanja  servera  na osnovu  prosleđenog  broja 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Server treba da omogući klijentu izlistavanje modula i komandovanje modulima. Pod izlistavanjem module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se podrazumeva slanje imena i vrednosti/stanja modula.  Komandovanje  je  jednostavna  promena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vrednosti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odnosno stanja modula.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 Klijent treba da poseduje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jednostsavan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tekstualni prikaz modula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na serveru  -  tip, ime i vrednost odnosno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tanje modula. Klijent takođe treba da omogući komandovanje modulom.</a:t>
            </a:r>
            <a:endParaRPr lang="sr-Latn-RS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Sledi specifikacija komunikacionog protokola.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Zahtevi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koje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šalje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klijent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trebaju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b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iti</a:t>
            </a:r>
            <a:endParaRPr lang="en-US" sz="18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 sledećeg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f</a:t>
            </a:r>
            <a:r>
              <a:rPr lang="sr-Latn-RS" sz="1800" dirty="0" smtClean="0">
                <a:solidFill>
                  <a:schemeClr val="tx2">
                    <a:lumMod val="10000"/>
                  </a:schemeClr>
                </a:solidFill>
              </a:rPr>
              <a:t>ormata : 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[REQUEST TYPE][OPTIONAL REQUEST DATA]</a:t>
            </a:r>
          </a:p>
          <a:p>
            <a:pPr lvl="1" algn="just">
              <a:buClr>
                <a:schemeClr val="accent1"/>
              </a:buClr>
            </a:pPr>
            <a:r>
              <a:rPr lang="sr-Latn-RS" sz="1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- </a:t>
            </a:r>
            <a:r>
              <a:rPr lang="fr-FR" sz="1350" dirty="0" smtClean="0">
                <a:solidFill>
                  <a:schemeClr val="tx2">
                    <a:lumMod val="10000"/>
                  </a:schemeClr>
                </a:solidFill>
              </a:rPr>
              <a:t>Tipovi zahteva i odgovora: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1350" dirty="0" smtClean="0">
                <a:solidFill>
                  <a:schemeClr val="tx2">
                    <a:lumMod val="10000"/>
                  </a:schemeClr>
                </a:solidFill>
              </a:rPr>
              <a:t>Izlistavanje analognih modula –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ListAnalog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Format zahteva – [ListAnalog]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Format odgovora – [ListAnalog][RESPONSE LEN][ANALOG 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Izlistavanje digitalnih modula – ListDigital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Format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zahteva – [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ListDigital]</a:t>
            </a:r>
            <a:endParaRPr lang="en-US" sz="135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[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ListDigital][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RESPONSE LEN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][DIGIAL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DEVICES]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Komandovanje analognim modulom - CommandAnalog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[CommandAnalog][DEVICE_NAME][VALUE]</a:t>
            </a: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Format odgovora –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Nema odgovora</a:t>
            </a:r>
            <a:endParaRPr lang="en-US" sz="135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Izlistavanje digitalnih modula –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CommandDigital</a:t>
            </a:r>
            <a:endParaRPr lang="en-US" sz="135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zahteva –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[CommandDigital][DEVICE_NAME][STATE]</a:t>
            </a:r>
            <a:endParaRPr lang="en-US" sz="135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   Format odgovora – </a:t>
            </a:r>
            <a:r>
              <a:rPr lang="en-US" sz="1350" dirty="0" smtClean="0">
                <a:solidFill>
                  <a:schemeClr val="tx2">
                    <a:lumMod val="10000"/>
                  </a:schemeClr>
                </a:solidFill>
              </a:rPr>
              <a:t>Nema odgovora</a:t>
            </a:r>
            <a:endParaRPr lang="en-US" sz="135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 algn="just">
              <a:buClr>
                <a:schemeClr val="accent1"/>
              </a:buClr>
            </a:pPr>
            <a:endParaRPr lang="fr-FR" sz="14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568531" cy="1516907"/>
          </a:xfrm>
        </p:spPr>
        <p:txBody>
          <a:bodyPr/>
          <a:lstStyle/>
          <a:p>
            <a:pPr algn="ctr"/>
            <a:r>
              <a:rPr lang="sr-Latn-RS" sz="4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TCP protokol</a:t>
            </a:r>
            <a:endParaRPr lang="en-US" sz="44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032" y="2493953"/>
            <a:ext cx="8927736" cy="457203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Neophodna je uspostava konekcije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snovna jedinica prenosa je segment podataka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G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arantuje pouzdanu isporuku segmenata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poriji je, zbog vremena potrebnog da se uspostavi konekcija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odrzava poruke van opsega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P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rijemnik </a:t>
            </a:r>
            <a:r>
              <a:rPr lang="sr-Latn-RS" sz="2800" dirty="0" smtClean="0">
                <a:solidFill>
                  <a:schemeClr val="tx2">
                    <a:lumMod val="10000"/>
                  </a:schemeClr>
                </a:solidFill>
              </a:rPr>
              <a:t>naznačava količinu 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podataka koju je spreman da primi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O</a:t>
            </a:r>
            <a:r>
              <a:rPr lang="sr-Latn-RS" sz="2800" dirty="0">
                <a:solidFill>
                  <a:schemeClr val="tx2">
                    <a:lumMod val="10000"/>
                  </a:schemeClr>
                </a:solidFill>
              </a:rPr>
              <a:t>dgovara transportnom nivou ISO/OSI modela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536" y="207937"/>
            <a:ext cx="8175922" cy="102566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Funkcije neophodne za uspostavu veze:</a:t>
            </a:r>
            <a:endParaRPr lang="en-US" sz="36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94" y="1851011"/>
            <a:ext cx="8858312" cy="5286412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Kreiranje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socket(AF_INET , SOCK_STREAM , 0);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Pridruživanje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IP adrese i komunikacione linije utičnici: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bind(socketDesc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, (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struct sockaddr *)&amp;server , sizeof(server))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Slušanje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dolazne veze: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listen(socketDesc , 3);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Server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prihvata dolaznu vezu: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accept(socketDesc, (struct sockaddr *)&amp;client, (socklen_t*)&amp;c);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Slanje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send(cllientSock,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message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DEFAULT_MSGLEN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0);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Prijem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poruke: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recv(cllientSock , request , 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DEFAULT_MSGLEN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, 0)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;</a:t>
            </a:r>
          </a:p>
          <a:p>
            <a:pPr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sz="2600" dirty="0" smtClean="0">
                <a:solidFill>
                  <a:schemeClr val="tx2">
                    <a:lumMod val="10000"/>
                  </a:schemeClr>
                </a:solidFill>
              </a:rPr>
              <a:t>Zatvaranje </a:t>
            </a:r>
            <a:r>
              <a:rPr lang="sr-Latn-RS" sz="2600" dirty="0">
                <a:solidFill>
                  <a:schemeClr val="tx2">
                    <a:lumMod val="10000"/>
                  </a:schemeClr>
                </a:solidFill>
              </a:rPr>
              <a:t>utičnice: </a:t>
            </a:r>
            <a:r>
              <a:rPr lang="en-US" sz="2600" dirty="0">
                <a:solidFill>
                  <a:schemeClr val="tx2">
                    <a:lumMod val="10000"/>
                  </a:schemeClr>
                </a:solidFill>
              </a:rPr>
              <a:t>close(sock);</a:t>
            </a:r>
            <a:endParaRPr lang="sr-Latn-RS" sz="26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56" y="279375"/>
            <a:ext cx="8655897" cy="201591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Serverske funkcije – </a:t>
            </a:r>
            <a:r>
              <a:rPr lang="en-US" sz="48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CheckInput</a:t>
            </a: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994019"/>
            <a:ext cx="8659257" cy="392909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Provjerava sintaksnu ispravnost zahtjeva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Ukoliko postoji gre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ška – vraća klijentu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“Error”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 i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funkcija vraća – return 0</a:t>
            </a:r>
          </a:p>
          <a:p>
            <a:pPr algn="l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tx2">
                    <a:lumMod val="10000"/>
                  </a:schemeClr>
                </a:solidFill>
              </a:rPr>
              <a:t>Ako je sintaksa ispravna, funkcija vraća – return 1</a:t>
            </a:r>
          </a:p>
          <a:p>
            <a:pPr algn="l">
              <a:buFont typeface="Arial" pitchFamily="34" charset="0"/>
              <a:buChar char="•"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22" y="279375"/>
            <a:ext cx="8655897" cy="2587417"/>
          </a:xfrm>
        </p:spPr>
        <p:txBody>
          <a:bodyPr>
            <a:normAutofit/>
          </a:bodyPr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RequestType()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351077"/>
            <a:ext cx="9167184" cy="4786346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Zahteve tipa [List] prosleđuje funkciji ListModules(), a zateve tipa [Command] funkciji CommandModules();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zavisnosti od tipa zahteva, početni string delimo uz pomoć funkcije strtok() na manje stringove koje posebno prosleđujemo radi lakše obrade;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End, tada vraćamo return 0;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94" y="207937"/>
            <a:ext cx="8655897" cy="2786082"/>
          </a:xfrm>
        </p:spPr>
        <p:txBody>
          <a:bodyPr>
            <a:normAutofit/>
          </a:bodyPr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ListModules()</a:t>
            </a:r>
            <a: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036" y="2708267"/>
            <a:ext cx="8659257" cy="4572032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Šaljemo klijentu informaciju za dobijeni niz elemenata;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Provjeravamo da li je traženi niz elemenata tipa Analog, ili tipa Digital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Zatim šaljemo informaciju o dužini niza;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niz, i šaljemo naziv, pa vrijednost modula;</a:t>
            </a:r>
            <a:endParaRPr lang="sr-Latn-RS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279376"/>
            <a:ext cx="8568531" cy="2673938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funckije - CommandModules()</a:t>
            </a:r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/>
            </a:r>
            <a:b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</a:rPr>
            </a:br>
            <a:endParaRPr lang="en-US" sz="4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4227470"/>
          </a:xfrm>
        </p:spPr>
        <p:txBody>
          <a:bodyPr/>
          <a:lstStyle/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Proveravamo da li je zahtev tipa Analog ili tipa Digital;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For petljom prolazimo kroz niz, tražeći odgovarajući naziv modula;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Kada pronađeno modul traženog imena, menjamo mu vrednost;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Na kraju klijentu šaljemo informaciju da vršimo operaciju upisivanja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422252"/>
            <a:ext cx="8568531" cy="2531062"/>
          </a:xfrm>
        </p:spPr>
        <p:txBody>
          <a:bodyPr/>
          <a:lstStyle/>
          <a:p>
            <a:pPr algn="ctr"/>
            <a:r>
              <a:rPr lang="sr-Latn-RS" sz="4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Serverske funkcije - main()</a:t>
            </a:r>
            <a: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sr-Latn-R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565391"/>
            <a:ext cx="8568531" cy="4786346"/>
          </a:xfrm>
        </p:spPr>
        <p:txBody>
          <a:bodyPr>
            <a:normAutofit/>
          </a:bodyPr>
          <a:lstStyle/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Definisanje vrijednosti promijenljivih i pravljenje nizova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Provjera dužine niza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Primanje poruke od klijenta u while petlji funkcijom recv()</a:t>
            </a:r>
            <a:endParaRPr lang="sr-Latn-RS" sz="2800" spc="-1" dirty="0" smtClean="0">
              <a:solidFill>
                <a:schemeClr val="tx2">
                  <a:lumMod val="1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215956" indent="-21559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800" spc="-1" dirty="0" smtClean="0">
                <a:solidFill>
                  <a:schemeClr val="tx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okviru while petlje pozivaju se funkcije CheckInput() i RequestType()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162</TotalTime>
  <Words>826</Words>
  <Application>LibreOffice/5.1.1.3$Windows_x86 LibreOffice_project/89f508ef3ecebd2cfb8e1def0f0ba9a803b88a6d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Projekat: GRID management protocol</vt:lpstr>
      <vt:lpstr>   Zadatak: </vt:lpstr>
      <vt:lpstr>TCP protokol</vt:lpstr>
      <vt:lpstr>Funkcije neophodne za uspostavu veze:</vt:lpstr>
      <vt:lpstr>Serverske funkcije – CheckInput</vt:lpstr>
      <vt:lpstr>Serverske funkcije - RequestType() </vt:lpstr>
      <vt:lpstr>Serverske funkcije - ListModules() </vt:lpstr>
      <vt:lpstr>Serverske funckije - CommandModules() </vt:lpstr>
      <vt:lpstr>Serverske funkcije - main() </vt:lpstr>
      <vt:lpstr>Klijentske funkcije - Request() </vt:lpstr>
      <vt:lpstr>Klijentske funkcije – Request() (2) </vt:lpstr>
      <vt:lpstr>Klijentske funkcije – main()</vt:lpstr>
      <vt:lpstr>Interfejs server - klijent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Dejan Martinov</cp:lastModifiedBy>
  <cp:revision>19</cp:revision>
  <dcterms:modified xsi:type="dcterms:W3CDTF">2018-01-16T23:37:17Z</dcterms:modified>
  <dc:language>sr-Latn-RS</dc:language>
</cp:coreProperties>
</file>