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86" r:id="rId1"/>
  </p:sldMasterIdLst>
  <p:sldIdLst>
    <p:sldId id="256" r:id="rId2"/>
    <p:sldId id="269" r:id="rId3"/>
    <p:sldId id="266" r:id="rId4"/>
    <p:sldId id="267" r:id="rId5"/>
    <p:sldId id="27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8" r:id="rId15"/>
  </p:sldIdLst>
  <p:sldSz cx="10080625" cy="7559675"/>
  <p:notesSz cx="7559675" cy="10691813"/>
  <p:defaultTextStyle>
    <a:defPPr>
      <a:defRPr lang="en-US"/>
    </a:defPPr>
    <a:lvl1pPr marL="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34572" autoAdjust="0"/>
    <p:restoredTop sz="94598" autoAdjust="0"/>
  </p:normalViewPr>
  <p:slideViewPr>
    <p:cSldViewPr>
      <p:cViewPr varScale="1">
        <p:scale>
          <a:sx n="81" d="100"/>
          <a:sy n="81" d="100"/>
        </p:scale>
        <p:origin x="-84" y="-52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5259" y="1511935"/>
            <a:ext cx="9072563" cy="2015913"/>
          </a:xfrm>
        </p:spPr>
        <p:txBody>
          <a:bodyPr vert="horz" lIns="50397" tIns="0" rIns="50397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3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672580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10" y="671971"/>
            <a:ext cx="7812484" cy="201591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3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110" y="2764370"/>
            <a:ext cx="7812484" cy="1664178"/>
          </a:xfrm>
        </p:spPr>
        <p:txBody>
          <a:bodyPr anchor="t"/>
          <a:lstStyle>
            <a:lvl1pPr marL="80635" indent="0" algn="l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542" y="7073196"/>
            <a:ext cx="840052" cy="40248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7"/>
            <a:ext cx="4454027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692177"/>
            <a:ext cx="4455776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603889"/>
            <a:ext cx="4454027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603889"/>
            <a:ext cx="4455776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4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2" y="1679929"/>
            <a:ext cx="3316456" cy="5073032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671971"/>
            <a:ext cx="6048375" cy="575726"/>
          </a:xfrm>
        </p:spPr>
        <p:txBody>
          <a:bodyPr lIns="50397" rIns="50397" bIns="0" anchor="b">
            <a:sp3d prstMaterial="softEdge"/>
          </a:bodyPr>
          <a:lstStyle>
            <a:lvl1pPr algn="ctr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2019413"/>
            <a:ext cx="6048375" cy="4367812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5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1286167"/>
            <a:ext cx="6048375" cy="584615"/>
          </a:xfrm>
        </p:spPr>
        <p:txBody>
          <a:bodyPr lIns="50397" tIns="50397" rIns="50397" anchor="t"/>
          <a:lstStyle>
            <a:lvl1pPr marL="0" indent="0" algn="ct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19097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4031" y="7073196"/>
            <a:ext cx="2352146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44214" y="7073196"/>
            <a:ext cx="3192198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ct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36542" y="7073196"/>
            <a:ext cx="840052" cy="402483"/>
          </a:xfrm>
          <a:prstGeom prst="rect">
            <a:avLst/>
          </a:prstGeom>
        </p:spPr>
        <p:txBody>
          <a:bodyPr vert="horz" lIns="0" tIns="50397" rIns="0" bIns="50397" anchor="b"/>
          <a:lstStyle>
            <a:lvl1pPr algn="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5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04766" indent="-453574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957546" indent="-31246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849" indent="-251986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91756" indent="-201589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703424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330" indent="-201589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67078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5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610573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5404" y="922317"/>
            <a:ext cx="9324578" cy="1347442"/>
          </a:xfrm>
        </p:spPr>
        <p:txBody>
          <a:bodyPr>
            <a:normAutofit fontScale="90000"/>
          </a:bodyPr>
          <a:lstStyle/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Projekat: GRID management protocol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2721304"/>
          </a:xfrm>
        </p:spPr>
        <p:txBody>
          <a:bodyPr>
            <a:normAutofit lnSpcReduction="10000"/>
          </a:bodyPr>
          <a:lstStyle/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</a:rPr>
              <a:t>Predmet: Osnovi računarskih mreža 1</a:t>
            </a:r>
          </a:p>
          <a:p>
            <a:endParaRPr lang="sr-Latn-RS" b="1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</a:rPr>
              <a:t>Autori: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  <a:t>Stefan Jovanovi</a:t>
            </a:r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</a:rPr>
              <a:t>ć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  <a:t>Dejan Martinov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422252"/>
            <a:ext cx="8568531" cy="2531062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funkcije</a:t>
            </a:r>
            <a: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/>
            </a:r>
            <a:b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</a:b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main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()</a:t>
            </a:r>
            <a: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565391"/>
            <a:ext cx="8568531" cy="4786346"/>
          </a:xfrm>
        </p:spPr>
        <p:txBody>
          <a:bodyPr>
            <a:normAutofit/>
          </a:bodyPr>
          <a:lstStyle/>
          <a:p>
            <a:pPr marL="215956" indent="-215596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Definisanje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vrednosti promenljivih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 pravljenje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nizova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dužine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niza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Primanje poruke od klijenta u while petlji funkcijom recv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()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okviru while petlje pozivaju se funkcije CheckInput() i RequestType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()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6" y="493689"/>
            <a:ext cx="8568531" cy="26739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Klijentske 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funkcije</a:t>
            </a:r>
            <a: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/>
            </a:r>
            <a:b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</a:b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Request()</a:t>
            </a:r>
            <a: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18" y="2493953"/>
            <a:ext cx="8568531" cy="4786346"/>
          </a:xfrm>
        </p:spPr>
        <p:txBody>
          <a:bodyPr/>
          <a:lstStyle/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Čitanje zahteva iz terminala i slanje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teva serveru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 da li je poslat End, jer se tada zatvara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utičnica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Primanje stringa od strane servera u kojem očekujemo informaciju da li nam šalje niz modula, ili nam javlja da smo pogrešno uneli zahtev, ili samo menja vrednosti na serveru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dobijemo “Error” ispisujemo ga na terminal i možemo ponovo uneti zahtev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6" y="1065193"/>
            <a:ext cx="8782845" cy="22796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Klijentske 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funkcije</a:t>
            </a:r>
            <a: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/>
            </a:r>
            <a:b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</a:b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Request() (2)</a:t>
            </a:r>
            <a:r>
              <a:rPr lang="sr-Latn-RS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18" y="3208333"/>
            <a:ext cx="8568531" cy="3000396"/>
          </a:xfrm>
        </p:spPr>
        <p:txBody>
          <a:bodyPr/>
          <a:lstStyle/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treba da ispišemo niz modula, prvo treba da primimo infomaciju o dužini niza, a zatim u for petlji treba da ispišemo imena modula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njihove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vrednosti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dobijemo neku treću informaciju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povratna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vrednost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funkcije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je ‘-1’.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94" y="636565"/>
            <a:ext cx="8568531" cy="1673807"/>
          </a:xfrm>
        </p:spPr>
        <p:txBody>
          <a:bodyPr/>
          <a:lstStyle/>
          <a:p>
            <a:pPr algn="ctr"/>
            <a:r>
              <a:rPr lang="sr-Latn-R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Klijentske </a:t>
            </a:r>
            <a:r>
              <a:rPr lang="sr-Latn-R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funkcije</a:t>
            </a:r>
            <a:r>
              <a:rPr lang="en-U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/>
            </a:r>
            <a:br>
              <a:rPr lang="en-U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</a:br>
            <a:r>
              <a:rPr lang="sr-Latn-R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main</a:t>
            </a:r>
            <a:r>
              <a:rPr lang="sr-Latn-R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()</a:t>
            </a:r>
            <a:endParaRPr lang="en-US" sz="4800" dirty="0">
              <a:solidFill>
                <a:schemeClr val="tx2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032" y="3422647"/>
            <a:ext cx="8568531" cy="3370214"/>
          </a:xfrm>
        </p:spPr>
        <p:txBody>
          <a:bodyPr>
            <a:normAutofit/>
          </a:bodyPr>
          <a:lstStyle/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okviru main funkcije, pored standardnog koda koji je neophodan za uspostavljanje TCP konekcije, imamo while(1) petlju koja sve vreme poziva funkciju Request();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Program se završava kada funkcija Request() vrati 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‘-1’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odnosno kada klijent pošalje zahtev End;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buFont typeface="Arial" pitchFamily="34" charset="0"/>
              <a:buChar char="•"/>
            </a:pP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784" y="279375"/>
            <a:ext cx="8033045" cy="1239976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80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Interfejs </a:t>
            </a:r>
            <a:r>
              <a:rPr lang="en-U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/>
            </a:r>
            <a:br>
              <a:rPr lang="en-U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</a:br>
            <a:r>
              <a:rPr lang="sr-Latn-RS" sz="48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server </a:t>
            </a:r>
            <a:r>
              <a:rPr lang="sr-Latn-RS" sz="480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- klijent</a:t>
            </a:r>
            <a:endParaRPr lang="en-US" sz="4800" dirty="0">
              <a:solidFill>
                <a:schemeClr val="tx2">
                  <a:lumMod val="1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0"/>
            <a:ext cx="8655897" cy="1350945"/>
          </a:xfrm>
        </p:spPr>
        <p:txBody>
          <a:bodyPr>
            <a:noAutofit/>
          </a:bodyPr>
          <a:lstStyle/>
          <a:p>
            <a:pPr algn="just"/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Zadatak</a:t>
            </a: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:</a:t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endParaRPr lang="en-US" sz="40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0879"/>
            <a:ext cx="10080625" cy="6565920"/>
          </a:xfrm>
          <a:noFill/>
        </p:spPr>
        <p:txBody>
          <a:bodyPr>
            <a:noAutofit/>
          </a:bodyPr>
          <a:lstStyle/>
          <a:p>
            <a:pPr lvl="1" algn="just"/>
            <a:r>
              <a:rPr lang="sr-Latn-RS" sz="1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Potrebno je implementirati TCP klijent – server aplikacije sa sledećom specifikacijom:</a:t>
            </a:r>
            <a:endParaRPr lang="sr-Latn-RS" sz="12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 Server sadrži  model  razvodnog   postrojenja  –  konfigurabilan  broj  analognih  i  digitalnih  modula. Svaki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analogni modul  poseduje ime i  vrednost tipa  int. Svaki  digitalni  modul  ima  ime i  stanje  tipa  bool.  Imena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modula mogu biti maksimalne dužine 32 znaka. Analogni i digitalni moduli se čuvajuu dva niza i  automatski 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se  generišu  prilikom  pokretanja  servera  na osnovu  prosleđenog  broja  modula.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 Server treba da omogući klijentu izlistavanje modula i komandovanje modulima. Pod izlistavanjem module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se podrazumeva slanje imena i vrednosti/stanja modula.  Komandovanje  je  jednostavna  promena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vrednosti 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odnosno stanja modula.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 Klijent treba da poseduje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jednostsavan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tekstualni prikaz modula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na serveru  -  tip, ime i vrednost odnosno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stanje modula. Klijent takođe treba da omogući komandovanje modulom.</a:t>
            </a:r>
          </a:p>
          <a:p>
            <a:pPr lvl="1" algn="just">
              <a:buClr>
                <a:schemeClr val="accent1"/>
              </a:buClr>
            </a:pP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Sledi specifikacija komunikacionog protokola. Zahtevi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koje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šalje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 klijent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trebaju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b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iti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 sledećeg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formata : 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[REQUEST TYPE][OPTIONAL REQUEST DATA]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350" dirty="0" smtClean="0">
                <a:solidFill>
                  <a:schemeClr val="tx2">
                    <a:lumMod val="10000"/>
                  </a:schemeClr>
                </a:solidFill>
              </a:rPr>
              <a:t>- </a:t>
            </a:r>
            <a:r>
              <a:rPr lang="fr-FR" sz="1350" dirty="0" smtClean="0">
                <a:solidFill>
                  <a:schemeClr val="tx2">
                    <a:lumMod val="10000"/>
                  </a:schemeClr>
                </a:solidFill>
              </a:rPr>
              <a:t>Tipovi zahteva i odgovora: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350" dirty="0" smtClean="0">
                <a:solidFill>
                  <a:schemeClr val="tx2">
                    <a:lumMod val="10000"/>
                  </a:schemeClr>
                </a:solidFill>
              </a:rPr>
              <a:t>Izlistavanje analognih modula –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ListAnalog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zahteva – [ListAnalog]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odgovora – [ListAnalog][RESPONSE LEN][ANALOG DEVICES]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Izlistavanje digitalnih modula – ListDigital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zahteva – [ListDigital]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odgovora – [ListDigital][RESPONSE LEN][DIGIAL DEVICES]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Komandovanje analognim modulom - CommandAnalog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zahteva – [CommandAnalog][DEVICE_NAME][VALUE]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odgovora – Nema odgovora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Izlistavanje digitalnih modula – CommandDigital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zahteva – [CommandDigital][DEVICE_NAME][STATE]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odgovora – Nema odgovora</a:t>
            </a: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207937"/>
            <a:ext cx="8568531" cy="1516907"/>
          </a:xfrm>
        </p:spPr>
        <p:txBody>
          <a:bodyPr/>
          <a:lstStyle/>
          <a:p>
            <a:pPr algn="ctr"/>
            <a:r>
              <a:rPr lang="sr-Latn-RS" sz="4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TCP protokol</a:t>
            </a:r>
            <a:endParaRPr lang="en-US" sz="44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032" y="2493953"/>
            <a:ext cx="8927736" cy="4572032"/>
          </a:xfrm>
        </p:spPr>
        <p:txBody>
          <a:bodyPr>
            <a:no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Neophodna 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je uspostava 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konekcije</a:t>
            </a:r>
            <a:endParaRPr lang="sr-Latn-RS" sz="28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O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snovna 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jedinica prenosa je segment podataka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G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arantuje pouzdanu isporuku segmenata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S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poriji je, zbog vremena potrebnog da se uspostavi konekcija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P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odrzava poruke van opsega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P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rijemnik 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naznačava količinu 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podataka koju je spreman da primi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O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dgovara transportnom nivou ISO/OSI modela</a:t>
            </a: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784" y="422251"/>
            <a:ext cx="8175922" cy="1025662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Funkcije neophodne za uspostav</a:t>
            </a:r>
            <a:r>
              <a:rPr lang="en-US" sz="36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ljanje</a:t>
            </a:r>
            <a:r>
              <a:rPr lang="sr-Latn-RS" sz="3600" dirty="0" smtClean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 veze:</a:t>
            </a:r>
            <a:endParaRPr lang="en-US" sz="3600" dirty="0">
              <a:solidFill>
                <a:schemeClr val="tx2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94" y="1851011"/>
            <a:ext cx="8858312" cy="5286412"/>
          </a:xfrm>
        </p:spPr>
        <p:txBody>
          <a:bodyPr numCol="1">
            <a:normAutofit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Kreiranje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utičnice: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 socket(AF_INET , SOCK_STREAM , 0)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Pridruživanje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IP adrese i komunikacione linije utičnici: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bind(socketDesc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, (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struct sockaddr *)&amp;server , sizeof(server))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Slušanje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dolazne veze: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listen(socketDesc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3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Server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prihvata dolaznu vezu: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accept(socketDesc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(struct sockaddr *)&amp;client, (socklen_t*)&amp;c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Slanje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poruke: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 send(cllientSock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message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DEFAULT_MSGLEN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0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Prijem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poruke: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recv(cllientSock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request ,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DEFAULT_MSGLEN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0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2">
                    <a:lumMod val="10000"/>
                  </a:schemeClr>
                </a:solidFill>
              </a:rPr>
              <a:t>Zatvaranje </a:t>
            </a:r>
            <a:r>
              <a:rPr lang="sr-Latn-RS" sz="2000" dirty="0">
                <a:solidFill>
                  <a:schemeClr val="tx2">
                    <a:lumMod val="10000"/>
                  </a:schemeClr>
                </a:solidFill>
              </a:rPr>
              <a:t>utičnice: </a:t>
            </a:r>
            <a:endParaRPr lang="en-US" sz="2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close(socketDesc)</a:t>
            </a:r>
            <a:endParaRPr lang="sr-Latn-RS" sz="20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sd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354" y="207937"/>
            <a:ext cx="5715040" cy="704526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56" y="279375"/>
            <a:ext cx="8655897" cy="2015913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 err="1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Serverske</a:t>
            </a:r>
            <a:r>
              <a:rPr lang="en-US" sz="4800" cap="none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4800" cap="none" dirty="0" err="1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funkcije</a:t>
            </a:r>
            <a:r>
              <a:rPr lang="en-US" sz="4800" cap="none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</a:t>
            </a:r>
            <a:br>
              <a:rPr lang="en-US" sz="4800" cap="none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800" cap="none" dirty="0" err="1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sz="4800" cap="none" dirty="0" err="1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heckInput</a:t>
            </a:r>
            <a:r>
              <a:rPr lang="en-US" sz="4800" cap="none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()</a:t>
            </a:r>
            <a:endParaRPr lang="en-US" sz="4800" cap="none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2994019"/>
            <a:ext cx="8659257" cy="3929090"/>
          </a:xfrm>
        </p:spPr>
        <p:txBody>
          <a:bodyPr/>
          <a:lstStyle/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Proverava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sintaksnu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ispravnost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zahteva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,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 odnosno da li format zahteva odgovara nekom od ponuđenih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Ukoliko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postoji gre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ška – vraća klijentu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“Error”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i povratna vrednost funkcije je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‘-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’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sr-Latn-R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Ako 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je sintaksa ispravna, 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povratna vrednost funckije je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‘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’.</a:t>
            </a:r>
            <a:endParaRPr lang="sr-Latn-R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279375"/>
            <a:ext cx="8655897" cy="2587417"/>
          </a:xfrm>
        </p:spPr>
        <p:txBody>
          <a:bodyPr>
            <a:normAutofit/>
          </a:bodyPr>
          <a:lstStyle/>
          <a:p>
            <a:pPr algn="ctr"/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funkcije </a:t>
            </a:r>
            <a:r>
              <a:rPr lang="en-U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</a:t>
            </a: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equest</a:t>
            </a:r>
            <a:r>
              <a:rPr lang="en-U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T</a:t>
            </a: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ype()</a:t>
            </a:r>
            <a:r>
              <a:rPr lang="sr-Latn-RS" sz="4800" spc="-1" dirty="0" smtClean="0"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z="4800" spc="-1" dirty="0" smtClean="0"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sz="4800" dirty="0"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280" y="3136895"/>
            <a:ext cx="9167184" cy="4149780"/>
          </a:xfrm>
        </p:spPr>
        <p:txBody>
          <a:bodyPr/>
          <a:lstStyle/>
          <a:p>
            <a:pPr marL="215956" indent="-215596" algn="just">
              <a:buClr>
                <a:schemeClr val="accent1"/>
              </a:buClr>
              <a:buSzPct val="67000"/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Zahteve tipa [List] prosleđuje funkciji ListModules(), a zateve tipa [Command] funkciji CommandModules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()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SzPct val="67000"/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zavisnosti od tipa zahteva, početni string delimo uz pomoć funkcije strtok() na manje stringove koje posebno prosleđujemo radi lakše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obrade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SzPct val="67000"/>
              <a:buFont typeface="Wingdings" pitchFamily="2" charset="2"/>
              <a:buChar char="§"/>
            </a:pP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Ukoliko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je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zahtev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tipa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End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zatvara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se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konekcija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program </a:t>
            </a:r>
            <a:r>
              <a:rPr lang="en-US" sz="2800" spc="-1" dirty="0" err="1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zav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šava sa radom.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207937"/>
            <a:ext cx="8655897" cy="2786082"/>
          </a:xfrm>
        </p:spPr>
        <p:txBody>
          <a:bodyPr>
            <a:normAutofit/>
          </a:bodyPr>
          <a:lstStyle/>
          <a:p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</a:t>
            </a: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erverske</a:t>
            </a: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</a:t>
            </a:r>
            <a:r>
              <a:rPr lang="en-US" sz="4800" cap="none" spc="-1" dirty="0" err="1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funckije</a:t>
            </a:r>
            <a:r>
              <a:rPr lang="en-U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/>
            </a:r>
            <a:br>
              <a:rPr lang="en-U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</a:b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List</a:t>
            </a:r>
            <a:r>
              <a:rPr lang="en-U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M</a:t>
            </a:r>
            <a:r>
              <a:rPr lang="sr-Latn-RS" sz="4800" cap="none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odules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()</a:t>
            </a:r>
            <a: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56" y="3351209"/>
            <a:ext cx="8659257" cy="3714776"/>
          </a:xfrm>
        </p:spPr>
        <p:txBody>
          <a:bodyPr/>
          <a:lstStyle/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Šaljemo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klijentu informaciju za dobijeni niz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elemenata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Proveravamo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da li je traženi niz elemenata tipa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Analog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ili tipa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Digital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Zatim šaljemo informaciju o dužini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niza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For petljom prolazimo kroz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niz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 šaljemo naziv, pa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vrednost modula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279376"/>
            <a:ext cx="8568531" cy="26739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funckij</a:t>
            </a:r>
            <a:r>
              <a:rPr lang="en-U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e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 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CommandModules()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sz="4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4227470"/>
          </a:xfrm>
        </p:spPr>
        <p:txBody>
          <a:bodyPr/>
          <a:lstStyle/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Proveravamo da li je zahtev tipa Analog ili tipa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Digital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For petljom prolazimo kroz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niz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tražeći odgovarajući naziv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modula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Kada pronađeno modul traženog imena, menjamo mu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vrednost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Na kraju klijentu šaljemo informaciju da vršimo operaciju </a:t>
            </a: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upisivanja</a:t>
            </a:r>
            <a:r>
              <a:rPr lang="en-U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278</TotalTime>
  <Words>851</Words>
  <Application>LibreOffice/5.1.1.3$Windows_x86 LibreOffice_project/89f508ef3ecebd2cfb8e1def0f0ba9a803b88a6d</Application>
  <PresentationFormat>Custom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Projekat: GRID management protocol</vt:lpstr>
      <vt:lpstr>   Zadatak: </vt:lpstr>
      <vt:lpstr>TCP protokol</vt:lpstr>
      <vt:lpstr>Funkcije neophodne za uspostavljanje veze:</vt:lpstr>
      <vt:lpstr>Slide 5</vt:lpstr>
      <vt:lpstr>Serverske funkcije   CheckInput()</vt:lpstr>
      <vt:lpstr>Serverske funkcije RequestType() </vt:lpstr>
      <vt:lpstr>Serverske funckije ListModules() </vt:lpstr>
      <vt:lpstr>Serverske funckije CommandModules() </vt:lpstr>
      <vt:lpstr>Serverske funkcije main() </vt:lpstr>
      <vt:lpstr>Klijentske funkcije  Request() </vt:lpstr>
      <vt:lpstr>Klijentske funkcije  Request() (2) </vt:lpstr>
      <vt:lpstr>Klijentske funkcije main()</vt:lpstr>
      <vt:lpstr>Interfejs  server - klijent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Dejan Martinov</cp:lastModifiedBy>
  <cp:revision>31</cp:revision>
  <dcterms:modified xsi:type="dcterms:W3CDTF">2018-01-17T21:46:52Z</dcterms:modified>
  <dc:language>sr-Latn-RS</dc:language>
</cp:coreProperties>
</file>