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5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955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10812983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063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10827050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767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 dirty="0"/>
          </a:p>
        </p:txBody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9999689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C6EE3B-00B4-4EE6-9996-4F542D812009}"/>
              </a:ext>
            </a:extLst>
          </p:cNvPr>
          <p:cNvSpPr txBox="1"/>
          <p:nvPr userDrawn="1"/>
        </p:nvSpPr>
        <p:spPr>
          <a:xfrm>
            <a:off x="11001730" y="313661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625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062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0322" y="2336873"/>
            <a:ext cx="336028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36028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32952" y="2336873"/>
            <a:ext cx="3526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32953" y="3020791"/>
            <a:ext cx="3526094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162096" y="2334611"/>
            <a:ext cx="336028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162096" y="3018529"/>
            <a:ext cx="3360281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748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22" y="4095952"/>
            <a:ext cx="345558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233" y="2363963"/>
            <a:ext cx="3455584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22" y="4880203"/>
            <a:ext cx="345558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62691" y="4090909"/>
            <a:ext cx="345558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62929" y="2353876"/>
            <a:ext cx="3455584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62454" y="4880203"/>
            <a:ext cx="345558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240625" y="4095952"/>
            <a:ext cx="32874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240625" y="2353876"/>
            <a:ext cx="328713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243733" y="4880203"/>
            <a:ext cx="32874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109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1" y="2336873"/>
            <a:ext cx="10831358" cy="35993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5820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146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678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345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5129637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7409" y="2336873"/>
            <a:ext cx="498427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077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19" y="2226202"/>
            <a:ext cx="522811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1" y="3030008"/>
            <a:ext cx="522810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4199" y="2226202"/>
            <a:ext cx="522810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4199" y="3030007"/>
            <a:ext cx="522810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323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119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5212" y="2336872"/>
            <a:ext cx="624646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1" y="2336872"/>
            <a:ext cx="420116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41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79280" y="2336876"/>
            <a:ext cx="623239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4130828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67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1077078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85427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bb613553(v=vs.100).asp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yan-yosifov" TargetMode="External"/><Relationship Id="rId2" Type="http://schemas.openxmlformats.org/officeDocument/2006/relationships/hyperlink" Target="https://www.linkedin.com/in/deyan-yosifov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hyperlink" Target="http://deyan-yosifov.com/" TargetMode="External"/><Relationship Id="rId4" Type="http://schemas.openxmlformats.org/officeDocument/2006/relationships/hyperlink" Target="https://twitter.com/deyan_yosifo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E42C-DDBA-47F8-A5C0-AE6332AAF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5768" y="821143"/>
            <a:ext cx="9220200" cy="1642818"/>
          </a:xfrm>
        </p:spPr>
        <p:txBody>
          <a:bodyPr/>
          <a:lstStyle/>
          <a:p>
            <a:r>
              <a:rPr lang="en-US" dirty="0"/>
              <a:t>From XAML to cross-platform development with Unity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E39F8-E7BA-45D0-9E5A-8E731F086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7641" y="4991916"/>
            <a:ext cx="8144134" cy="1117687"/>
          </a:xfrm>
        </p:spPr>
        <p:txBody>
          <a:bodyPr/>
          <a:lstStyle/>
          <a:p>
            <a:r>
              <a:rPr lang="en-US" dirty="0"/>
              <a:t>by Deyan Yosifov</a:t>
            </a:r>
          </a:p>
          <a:p>
            <a:r>
              <a:rPr lang="en-US" dirty="0"/>
              <a:t>Senior Software Developer @ Progress Telerik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D4EA75-F043-4775-B7AE-54B37EF07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42" y="2567890"/>
            <a:ext cx="5766766" cy="27132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4626FF-92E7-42D2-9017-F9F422415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707" y="3616061"/>
            <a:ext cx="2135992" cy="50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5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42F1-E3B9-4F1E-B688-752F0ED5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609" y="52490"/>
            <a:ext cx="9613861" cy="1080938"/>
          </a:xfrm>
        </p:spPr>
        <p:txBody>
          <a:bodyPr/>
          <a:lstStyle/>
          <a:p>
            <a:r>
              <a:rPr lang="en-US" dirty="0"/>
              <a:t>What is WPF 3D?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C4026-06AA-4E82-AE4A-9F3D7A888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09" y="4493515"/>
            <a:ext cx="10770781" cy="1587563"/>
          </a:xfrm>
        </p:spPr>
        <p:txBody>
          <a:bodyPr>
            <a:normAutofit/>
          </a:bodyPr>
          <a:lstStyle/>
          <a:p>
            <a:r>
              <a:rPr lang="en-US" sz="2000" dirty="0"/>
              <a:t>Built-in WPF functionality allowing to visualize 3D scene.</a:t>
            </a:r>
          </a:p>
          <a:p>
            <a:r>
              <a:rPr lang="en-US" sz="2000" dirty="0"/>
              <a:t>Easy way to integrate 2D </a:t>
            </a:r>
            <a:r>
              <a:rPr lang="en-US" sz="2000" dirty="0" err="1"/>
              <a:t>UIElements</a:t>
            </a:r>
            <a:r>
              <a:rPr lang="en-US" sz="2000" dirty="0"/>
              <a:t> with 3D Viewport.</a:t>
            </a:r>
          </a:p>
          <a:p>
            <a:r>
              <a:rPr lang="en-US" sz="2000" dirty="0"/>
              <a:t>3D API follows familiar WPF patterns and conventions which makes it easy to use.</a:t>
            </a:r>
          </a:p>
          <a:p>
            <a:r>
              <a:rPr lang="en-US" sz="2000" dirty="0"/>
              <a:t>3D scene may be defined either with XAML or with procedural code.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A3CDA1-1DA5-4C52-A477-BF011242E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619" y="1201658"/>
            <a:ext cx="3174087" cy="32446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FF2272-C27B-49C0-80F5-D030FE6D7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15" y="1180662"/>
            <a:ext cx="4571867" cy="326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7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AE92-5110-496B-AB20-0784901CB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401" y="0"/>
            <a:ext cx="9613861" cy="730132"/>
          </a:xfrm>
        </p:spPr>
        <p:txBody>
          <a:bodyPr/>
          <a:lstStyle/>
          <a:p>
            <a:r>
              <a:rPr lang="en-US" dirty="0"/>
              <a:t>Scene graph hierarchy in WPF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BA7C5-B1F4-415B-8A02-A3BF32087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95" y="4118260"/>
            <a:ext cx="11640372" cy="2079340"/>
          </a:xfrm>
        </p:spPr>
        <p:txBody>
          <a:bodyPr>
            <a:normAutofit/>
          </a:bodyPr>
          <a:lstStyle/>
          <a:p>
            <a:r>
              <a:rPr lang="en-US" dirty="0"/>
              <a:t>Viewport3D is the parent element</a:t>
            </a:r>
          </a:p>
          <a:p>
            <a:pPr lvl="1"/>
            <a:r>
              <a:rPr lang="en-US" dirty="0"/>
              <a:t>Viewport3D.Camera property</a:t>
            </a:r>
          </a:p>
          <a:p>
            <a:pPr lvl="1"/>
            <a:r>
              <a:rPr lang="en-US" dirty="0"/>
              <a:t>Viewport3D.Children property</a:t>
            </a:r>
          </a:p>
          <a:p>
            <a:pPr lvl="2"/>
            <a:r>
              <a:rPr lang="en-US" dirty="0"/>
              <a:t>Visual3D elements – define 3D objects with Model3D and position them with Transform3D</a:t>
            </a:r>
          </a:p>
          <a:p>
            <a:pPr lvl="3"/>
            <a:r>
              <a:rPr lang="en-US" dirty="0"/>
              <a:t>Model3D elements – define the 3D objects look with Geometry3D and Material</a:t>
            </a:r>
          </a:p>
          <a:p>
            <a:pPr lvl="4"/>
            <a:r>
              <a:rPr lang="en-US" dirty="0"/>
              <a:t>Geometry3D elements – define the geometry points, triangles, light </a:t>
            </a:r>
            <a:r>
              <a:rPr lang="en-US" dirty="0" err="1"/>
              <a:t>normals</a:t>
            </a:r>
            <a:r>
              <a:rPr lang="en-US" dirty="0"/>
              <a:t> and texture coordinates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963E4A-4EF6-4AF3-8343-63B215A8F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3" y="721917"/>
            <a:ext cx="4754880" cy="339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1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4DCC-0A6A-4581-85E1-CAB7827B4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54" y="62348"/>
            <a:ext cx="9613861" cy="621759"/>
          </a:xfrm>
        </p:spPr>
        <p:txBody>
          <a:bodyPr/>
          <a:lstStyle/>
          <a:p>
            <a:r>
              <a:rPr lang="en-US" dirty="0"/>
              <a:t>Interaction with 3D elements</a:t>
            </a:r>
            <a:r>
              <a:rPr lang="bg-BG" dirty="0"/>
              <a:t> </a:t>
            </a:r>
            <a:r>
              <a:rPr lang="en-US" dirty="0"/>
              <a:t>in WPF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0AA4E-959D-419B-B514-A4714DBC5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60" y="3725332"/>
            <a:ext cx="10770781" cy="24099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Viewport3D</a:t>
            </a:r>
          </a:p>
          <a:p>
            <a:pPr lvl="1"/>
            <a:r>
              <a:rPr lang="en-US" dirty="0"/>
              <a:t>Attach to Mouse events of Viewport3D class.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HitTestResult</a:t>
            </a:r>
            <a:r>
              <a:rPr lang="en-US" dirty="0"/>
              <a:t> to see if some Visual3D instance is interacted.</a:t>
            </a:r>
          </a:p>
          <a:p>
            <a:r>
              <a:rPr lang="en-US" dirty="0"/>
              <a:t>UIElement3D – attach to mouse events directly to a single 3D object in the scene.</a:t>
            </a:r>
          </a:p>
          <a:p>
            <a:r>
              <a:rPr lang="en-US" dirty="0"/>
              <a:t>Viewport2DVisual3D</a:t>
            </a:r>
          </a:p>
          <a:p>
            <a:pPr lvl="1"/>
            <a:r>
              <a:rPr lang="en-US" dirty="0"/>
              <a:t>Allows you to place 2D </a:t>
            </a:r>
            <a:r>
              <a:rPr lang="en-US" dirty="0" err="1"/>
              <a:t>UIElement</a:t>
            </a:r>
            <a:r>
              <a:rPr lang="en-US" dirty="0"/>
              <a:t> instances on the side of a 3D object.</a:t>
            </a:r>
          </a:p>
          <a:p>
            <a:pPr lvl="1"/>
            <a:r>
              <a:rPr lang="en-US" dirty="0"/>
              <a:t>Interact directly with the 2D </a:t>
            </a:r>
            <a:r>
              <a:rPr lang="en-US" dirty="0" err="1"/>
              <a:t>UIElement</a:t>
            </a:r>
            <a:r>
              <a:rPr lang="en-US" dirty="0"/>
              <a:t> instances using their mouse events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F8868A-45AB-447B-AB76-9EEA31C88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543" y="927815"/>
            <a:ext cx="5278644" cy="270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7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DDE9-F479-40DC-9B37-E106FA43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74" y="109761"/>
            <a:ext cx="9613861" cy="601439"/>
          </a:xfrm>
        </p:spPr>
        <p:txBody>
          <a:bodyPr/>
          <a:lstStyle/>
          <a:p>
            <a:r>
              <a:rPr lang="en-US" dirty="0"/>
              <a:t>WPF 3D engine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9C7FE-9233-452F-905C-0E8C8AC2E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75" y="2804233"/>
            <a:ext cx="10770781" cy="331208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SpotLight</a:t>
            </a:r>
            <a:r>
              <a:rPr lang="en-US" dirty="0"/>
              <a:t> and </a:t>
            </a:r>
            <a:r>
              <a:rPr lang="en-US" dirty="0" err="1"/>
              <a:t>PointLight</a:t>
            </a:r>
            <a:endParaRPr lang="en-US" dirty="0"/>
          </a:p>
          <a:p>
            <a:pPr lvl="1"/>
            <a:r>
              <a:rPr lang="en-US" dirty="0"/>
              <a:t>May not shade light some triangles.</a:t>
            </a:r>
          </a:p>
          <a:p>
            <a:pPr lvl="1"/>
            <a:r>
              <a:rPr lang="en-US" dirty="0"/>
              <a:t>May be </a:t>
            </a:r>
            <a:r>
              <a:rPr lang="en-US" dirty="0" err="1"/>
              <a:t>workarounded</a:t>
            </a:r>
            <a:r>
              <a:rPr lang="en-US" dirty="0"/>
              <a:t> in some scenarios by making more dense mesh.</a:t>
            </a:r>
          </a:p>
          <a:p>
            <a:r>
              <a:rPr lang="en-US" dirty="0"/>
              <a:t>Transparency</a:t>
            </a:r>
          </a:p>
          <a:p>
            <a:pPr lvl="1"/>
            <a:r>
              <a:rPr lang="en-US" dirty="0"/>
              <a:t>The engine may not show some objects behind transparent triangles.</a:t>
            </a:r>
          </a:p>
          <a:p>
            <a:pPr lvl="1"/>
            <a:r>
              <a:rPr lang="en-US" dirty="0"/>
              <a:t>May be </a:t>
            </a:r>
            <a:r>
              <a:rPr lang="en-US" dirty="0" err="1"/>
              <a:t>workarounded</a:t>
            </a:r>
            <a:r>
              <a:rPr lang="en-US" dirty="0"/>
              <a:t> in some scenarios by reordering the children of the scene.</a:t>
            </a:r>
          </a:p>
          <a:p>
            <a:pPr lvl="1"/>
            <a:r>
              <a:rPr lang="en-US" dirty="0"/>
              <a:t>Translucent objects should be last scene’s children to ensure that WPF engine will render them last.</a:t>
            </a:r>
          </a:p>
          <a:p>
            <a:r>
              <a:rPr lang="en-US" dirty="0" err="1"/>
              <a:t>ProjectionCamera</a:t>
            </a:r>
            <a:r>
              <a:rPr lang="en-US" dirty="0"/>
              <a:t> </a:t>
            </a:r>
            <a:r>
              <a:rPr lang="en-US" dirty="0" err="1"/>
              <a:t>NearPlaneDistance</a:t>
            </a:r>
            <a:r>
              <a:rPr lang="en-US" dirty="0"/>
              <a:t> and </a:t>
            </a:r>
            <a:r>
              <a:rPr lang="en-US" dirty="0" err="1"/>
              <a:t>FarPlaneDistance</a:t>
            </a:r>
            <a:r>
              <a:rPr lang="en-US" dirty="0"/>
              <a:t> properties may clip objects.</a:t>
            </a:r>
          </a:p>
          <a:p>
            <a:r>
              <a:rPr lang="en-US" dirty="0"/>
              <a:t>Z-fighting</a:t>
            </a:r>
          </a:p>
          <a:p>
            <a:pPr lvl="1"/>
            <a:r>
              <a:rPr lang="en-US" dirty="0"/>
              <a:t>When surfaces are close to each other the camera cannot determine which to show.</a:t>
            </a:r>
          </a:p>
          <a:p>
            <a:pPr lvl="1"/>
            <a:r>
              <a:rPr lang="en-US" dirty="0"/>
              <a:t>May be </a:t>
            </a:r>
            <a:r>
              <a:rPr lang="en-US" dirty="0" err="1"/>
              <a:t>workarounded</a:t>
            </a:r>
            <a:r>
              <a:rPr lang="en-US" dirty="0"/>
              <a:t> by changing the </a:t>
            </a:r>
            <a:r>
              <a:rPr lang="en-US" dirty="0" err="1"/>
              <a:t>FarPlaneDistance</a:t>
            </a:r>
            <a:r>
              <a:rPr lang="en-US" dirty="0"/>
              <a:t> not to be Infinity.</a:t>
            </a:r>
          </a:p>
          <a:p>
            <a:pPr lvl="1"/>
            <a:r>
              <a:rPr lang="en-US" dirty="0"/>
              <a:t>Does not occur when surfaces coincide exactly – the second rendered will appear on top.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11BB89-02D7-40F7-807E-F1CEB43EA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62" y="741680"/>
            <a:ext cx="1813341" cy="1813341"/>
          </a:xfrm>
          <a:prstGeom prst="rect">
            <a:avLst/>
          </a:prstGeom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B16A6B-B0AA-46EB-A93E-5F9656C5C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053" y="741680"/>
            <a:ext cx="1820537" cy="18133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35EA63-5BA6-497D-BF02-AA21B9403B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520" y="747665"/>
            <a:ext cx="1813341" cy="18073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B7ECA1-3FA6-461F-AB55-0F0586AB74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698" y="769949"/>
            <a:ext cx="1820537" cy="178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5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2C641-70F9-444B-91FB-B2D11C16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130082"/>
            <a:ext cx="9613861" cy="493065"/>
          </a:xfrm>
        </p:spPr>
        <p:txBody>
          <a:bodyPr>
            <a:normAutofit fontScale="90000"/>
          </a:bodyPr>
          <a:lstStyle/>
          <a:p>
            <a:r>
              <a:rPr lang="en-US" dirty="0"/>
              <a:t>WPF 3D performance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C9510-AEA2-46E4-88AC-09183D733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819573"/>
            <a:ext cx="10770781" cy="51166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Viewport3D.IsHitTestVisible </a:t>
            </a:r>
          </a:p>
          <a:p>
            <a:pPr lvl="1"/>
            <a:r>
              <a:rPr lang="en-US" dirty="0"/>
              <a:t>Better be set to ‘false’ because otherwise every </a:t>
            </a:r>
            <a:r>
              <a:rPr lang="en-US" dirty="0" err="1"/>
              <a:t>MouseMove</a:t>
            </a:r>
            <a:r>
              <a:rPr lang="en-US" dirty="0"/>
              <a:t> makes hit tests with the whole scene.</a:t>
            </a:r>
          </a:p>
          <a:p>
            <a:pPr lvl="1"/>
            <a:r>
              <a:rPr lang="en-US" dirty="0"/>
              <a:t>Possible solution is to place Canvas over the Viewport3D and attach to Canvas Mouse events.</a:t>
            </a:r>
          </a:p>
          <a:p>
            <a:pPr lvl="1"/>
            <a:r>
              <a:rPr lang="en-US" dirty="0"/>
              <a:t>Still </a:t>
            </a:r>
            <a:r>
              <a:rPr lang="en-US" dirty="0" err="1"/>
              <a:t>VisualTreeHelper.HitTest</a:t>
            </a:r>
            <a:r>
              <a:rPr lang="en-US" dirty="0"/>
              <a:t> method may be used over Viewport3D when </a:t>
            </a:r>
            <a:r>
              <a:rPr lang="en-US" dirty="0" err="1"/>
              <a:t>HitTestResult</a:t>
            </a:r>
            <a:r>
              <a:rPr lang="en-US" dirty="0"/>
              <a:t> is needed.</a:t>
            </a:r>
          </a:p>
          <a:p>
            <a:r>
              <a:rPr lang="en-US" dirty="0"/>
              <a:t>Freezable objects</a:t>
            </a:r>
          </a:p>
          <a:p>
            <a:pPr lvl="1"/>
            <a:r>
              <a:rPr lang="en-US" dirty="0"/>
              <a:t>Call Freeze method if they are not going to be changed.</a:t>
            </a:r>
          </a:p>
          <a:p>
            <a:pPr lvl="1"/>
            <a:r>
              <a:rPr lang="en-US" dirty="0"/>
              <a:t>Consider using this approach for Brush, Material and Geometry3D classes.</a:t>
            </a:r>
          </a:p>
          <a:p>
            <a:r>
              <a:rPr lang="en-US" dirty="0"/>
              <a:t>Reuse whatever is repeating in the scene</a:t>
            </a:r>
          </a:p>
          <a:p>
            <a:pPr lvl="1"/>
            <a:r>
              <a:rPr lang="en-US" dirty="0"/>
              <a:t>Geometry3D (cylinders, cubes, spheres, ellipsoids, …)</a:t>
            </a:r>
          </a:p>
          <a:p>
            <a:pPr lvl="1"/>
            <a:r>
              <a:rPr lang="en-US" dirty="0"/>
              <a:t>Materials</a:t>
            </a:r>
          </a:p>
          <a:p>
            <a:pPr lvl="1"/>
            <a:r>
              <a:rPr lang="en-US" dirty="0"/>
              <a:t>GeometryModel3D</a:t>
            </a:r>
          </a:p>
          <a:p>
            <a:r>
              <a:rPr lang="en-US" dirty="0"/>
              <a:t>Use only front materials on objects that are not intended to be seen from inside.</a:t>
            </a:r>
          </a:p>
          <a:p>
            <a:r>
              <a:rPr lang="en-US" dirty="0"/>
              <a:t>Use simple materials when possible as material groups calculate the light on several passes.</a:t>
            </a:r>
          </a:p>
          <a:p>
            <a:r>
              <a:rPr lang="en-US" dirty="0"/>
              <a:t>More tips may be found in this </a:t>
            </a:r>
            <a:r>
              <a:rPr lang="en-US" dirty="0">
                <a:hlinkClick r:id="rId2"/>
              </a:rPr>
              <a:t>MSDN performance article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2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90FCB-7E38-4630-A87B-AFC2D2612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102988"/>
            <a:ext cx="10217972" cy="818823"/>
          </a:xfrm>
        </p:spPr>
        <p:txBody>
          <a:bodyPr>
            <a:normAutofit fontScale="90000"/>
          </a:bodyPr>
          <a:lstStyle/>
          <a:p>
            <a:r>
              <a:rPr lang="en-US" dirty="0"/>
              <a:t>Unity – designed for building cross platform 3D apps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533494-54AF-40B8-A8A4-8987C2D0E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27" y="1097280"/>
            <a:ext cx="8010687" cy="480229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3A8FDD-D8A2-4823-92A1-5EC10B03E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781" y="2120054"/>
            <a:ext cx="3403194" cy="329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6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322" y="2338251"/>
            <a:ext cx="182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Контакти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64982" y="2338251"/>
            <a:ext cx="5965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LinkedIn: </a:t>
            </a:r>
            <a:r>
              <a:rPr lang="en-US" sz="1600" dirty="0">
                <a:hlinkClick r:id="rId2"/>
              </a:rPr>
              <a:t>https://www.linkedin.com/in/deyan-yosifov/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1600" dirty="0">
                <a:hlinkClick r:id="rId3"/>
              </a:rPr>
              <a:t>https://github.com/deyan-yosifov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Twitter: </a:t>
            </a:r>
            <a:r>
              <a:rPr lang="en-US" sz="1600" dirty="0">
                <a:hlinkClick r:id="rId4"/>
              </a:rPr>
              <a:t>https://twitter.com/deyan_yosifov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18563" y="4311422"/>
            <a:ext cx="4506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Следващо събитие</a:t>
            </a:r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0321" y="5033055"/>
            <a:ext cx="9613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Bootstrapping microservices in seconds</a:t>
            </a:r>
          </a:p>
        </p:txBody>
      </p:sp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9CF4AD0B-AA5D-4C63-A9D7-1E34839BD1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06" y="2861471"/>
            <a:ext cx="1910480" cy="1910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1099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DBB2425-8FB1-4DE7-AAC1-042D674ABA99}" vid="{CE01ABC1-C393-421E-AE12-7866EE44F2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template_dotNET</Template>
  <TotalTime>89</TotalTime>
  <Words>517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From XAML to cross-platform development with Unity</vt:lpstr>
      <vt:lpstr>What is WPF 3D?</vt:lpstr>
      <vt:lpstr>Scene graph hierarchy in WPF</vt:lpstr>
      <vt:lpstr>Interaction with 3D elements in WPF</vt:lpstr>
      <vt:lpstr>WPF 3D engine limitations</vt:lpstr>
      <vt:lpstr>WPF 3D performance tips</vt:lpstr>
      <vt:lpstr>Unity – designed for building cross platform 3D apps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Deyan Yosifov</dc:creator>
  <cp:lastModifiedBy>Deyan Yosifov</cp:lastModifiedBy>
  <cp:revision>16</cp:revision>
  <dcterms:created xsi:type="dcterms:W3CDTF">2020-02-11T08:31:31Z</dcterms:created>
  <dcterms:modified xsi:type="dcterms:W3CDTF">2020-02-11T10:01:19Z</dcterms:modified>
</cp:coreProperties>
</file>