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8" r:id="rId7"/>
    <p:sldId id="281" r:id="rId8"/>
    <p:sldId id="269" r:id="rId9"/>
    <p:sldId id="285" r:id="rId10"/>
    <p:sldId id="282" r:id="rId11"/>
    <p:sldId id="270" r:id="rId12"/>
    <p:sldId id="283" r:id="rId13"/>
    <p:sldId id="264" r:id="rId14"/>
    <p:sldId id="262" r:id="rId15"/>
    <p:sldId id="274" r:id="rId16"/>
    <p:sldId id="275" r:id="rId17"/>
    <p:sldId id="284" r:id="rId18"/>
    <p:sldId id="286" r:id="rId19"/>
    <p:sldId id="263" r:id="rId20"/>
    <p:sldId id="265" r:id="rId21"/>
    <p:sldId id="276" r:id="rId22"/>
    <p:sldId id="277" r:id="rId23"/>
    <p:sldId id="278" r:id="rId24"/>
    <p:sldId id="266" r:id="rId25"/>
    <p:sldId id="267" r:id="rId26"/>
    <p:sldId id="279" r:id="rId27"/>
    <p:sldId id="28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78" d="100"/>
          <a:sy n="78"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412F-AA47-4046-AAA3-C69D10034F92}"/>
              </a:ext>
            </a:extLst>
          </p:cNvPr>
          <p:cNvSpPr>
            <a:spLocks noGrp="1"/>
          </p:cNvSpPr>
          <p:nvPr>
            <p:ph type="ctrTitle"/>
          </p:nvPr>
        </p:nvSpPr>
        <p:spPr/>
        <p:txBody>
          <a:bodyPr/>
          <a:lstStyle/>
          <a:p>
            <a:pPr algn="ctr"/>
            <a:r>
              <a:rPr lang="id-ID" sz="3600" dirty="0">
                <a:latin typeface="PMingLiU-ExtB" panose="02020500000000000000" pitchFamily="18" charset="-120"/>
                <a:ea typeface="PMingLiU-ExtB" panose="02020500000000000000" pitchFamily="18" charset="-120"/>
              </a:rPr>
              <a:t>Part-Of-Specch Tagging bahasa Arab dengan metode Berbasis Aturan dan teknik Hidden Markov Model (HMM)</a:t>
            </a:r>
            <a:endParaRPr lang="id-ID" sz="3600" dirty="0"/>
          </a:p>
        </p:txBody>
      </p:sp>
      <p:sp>
        <p:nvSpPr>
          <p:cNvPr id="3" name="Subtitle 2">
            <a:extLst>
              <a:ext uri="{FF2B5EF4-FFF2-40B4-BE49-F238E27FC236}">
                <a16:creationId xmlns:a16="http://schemas.microsoft.com/office/drawing/2014/main" id="{4C49123B-3B0E-4F23-84AB-C16CE1CE36AA}"/>
              </a:ext>
            </a:extLst>
          </p:cNvPr>
          <p:cNvSpPr>
            <a:spLocks noGrp="1"/>
          </p:cNvSpPr>
          <p:nvPr>
            <p:ph type="subTitle" idx="1"/>
          </p:nvPr>
        </p:nvSpPr>
        <p:spPr/>
        <p:txBody>
          <a:bodyPr/>
          <a:lstStyle/>
          <a:p>
            <a:r>
              <a:rPr lang="id-ID" dirty="0"/>
              <a:t>MUHAMMAD FAJARUDIN</a:t>
            </a:r>
          </a:p>
        </p:txBody>
      </p:sp>
    </p:spTree>
    <p:extLst>
      <p:ext uri="{BB962C8B-B14F-4D97-AF65-F5344CB8AC3E}">
        <p14:creationId xmlns:p14="http://schemas.microsoft.com/office/powerpoint/2010/main" val="359236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6072-3AC5-45B1-AA5F-66BF6B77EF07}"/>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Algoritma Analisis Morfologi</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25F2EC-479C-4096-B1AE-2B5133283CF5}"/>
              </a:ext>
            </a:extLst>
          </p:cNvPr>
          <p:cNvSpPr>
            <a:spLocks noGrp="1"/>
          </p:cNvSpPr>
          <p:nvPr>
            <p:ph idx="1"/>
          </p:nvPr>
        </p:nvSpPr>
        <p:spPr/>
        <p:txBody>
          <a:bodyPr/>
          <a:lstStyle/>
          <a:p>
            <a:r>
              <a:rPr lang="id-ID" dirty="0"/>
              <a:t>Mulai</a:t>
            </a:r>
            <a:endParaRPr lang="en-ID" dirty="0"/>
          </a:p>
          <a:p>
            <a:r>
              <a:rPr lang="id-ID" dirty="0"/>
              <a:t>	Ambil Kata</a:t>
            </a:r>
            <a:endParaRPr lang="en-ID" dirty="0"/>
          </a:p>
          <a:p>
            <a:r>
              <a:rPr lang="id-ID" dirty="0"/>
              <a:t>	Ektraks Stem</a:t>
            </a:r>
            <a:endParaRPr lang="en-ID" dirty="0"/>
          </a:p>
          <a:p>
            <a:r>
              <a:rPr lang="id-ID" dirty="0"/>
              <a:t>	E</a:t>
            </a:r>
            <a:r>
              <a:rPr lang="en-ID" dirty="0" err="1"/>
              <a:t>kstrak</a:t>
            </a:r>
            <a:r>
              <a:rPr lang="en-ID" dirty="0"/>
              <a:t> </a:t>
            </a:r>
            <a:r>
              <a:rPr lang="en-ID" dirty="0" err="1"/>
              <a:t>semua</a:t>
            </a:r>
            <a:r>
              <a:rPr lang="en-ID" dirty="0"/>
              <a:t> </a:t>
            </a:r>
            <a:r>
              <a:rPr lang="en-ID" dirty="0" err="1"/>
              <a:t>afiks</a:t>
            </a:r>
            <a:r>
              <a:rPr lang="en-ID" dirty="0"/>
              <a:t> </a:t>
            </a:r>
            <a:r>
              <a:rPr lang="en-ID" dirty="0" err="1"/>
              <a:t>dengan</a:t>
            </a:r>
            <a:r>
              <a:rPr lang="en-ID" dirty="0"/>
              <a:t> </a:t>
            </a:r>
            <a:r>
              <a:rPr lang="en-ID" dirty="0" err="1"/>
              <a:t>posisi</a:t>
            </a:r>
            <a:r>
              <a:rPr lang="en-ID" dirty="0"/>
              <a:t> yang </a:t>
            </a:r>
            <a:r>
              <a:rPr lang="en-ID" dirty="0" err="1"/>
              <a:t>ditentukan</a:t>
            </a:r>
            <a:endParaRPr lang="en-ID" dirty="0"/>
          </a:p>
          <a:p>
            <a:r>
              <a:rPr lang="en-ID" dirty="0"/>
              <a:t>	</a:t>
            </a:r>
            <a:r>
              <a:rPr lang="id-ID" dirty="0"/>
              <a:t>U</a:t>
            </a:r>
            <a:r>
              <a:rPr lang="en-ID" dirty="0"/>
              <a:t>ji </a:t>
            </a:r>
            <a:r>
              <a:rPr lang="en-ID" dirty="0" err="1"/>
              <a:t>ketujuh</a:t>
            </a:r>
            <a:r>
              <a:rPr lang="en-ID" dirty="0"/>
              <a:t> </a:t>
            </a:r>
            <a:r>
              <a:rPr lang="en-ID" dirty="0" err="1"/>
              <a:t>aturan</a:t>
            </a:r>
            <a:r>
              <a:rPr lang="en-ID" dirty="0"/>
              <a:t> </a:t>
            </a:r>
            <a:r>
              <a:rPr lang="en-ID" dirty="0" err="1"/>
              <a:t>tersebut</a:t>
            </a:r>
            <a:endParaRPr lang="en-ID" dirty="0"/>
          </a:p>
          <a:p>
            <a:r>
              <a:rPr lang="id-ID" dirty="0"/>
              <a:t>	J</a:t>
            </a:r>
            <a:r>
              <a:rPr lang="en-ID" dirty="0" err="1"/>
              <a:t>ika</a:t>
            </a:r>
            <a:r>
              <a:rPr lang="en-ID" dirty="0"/>
              <a:t> </a:t>
            </a:r>
            <a:r>
              <a:rPr lang="id-ID" dirty="0"/>
              <a:t>termasuk dalam tujuh aturan</a:t>
            </a:r>
            <a:r>
              <a:rPr lang="en-ID" dirty="0"/>
              <a:t> </a:t>
            </a:r>
            <a:r>
              <a:rPr lang="en-ID" dirty="0" err="1"/>
              <a:t>maka</a:t>
            </a:r>
            <a:endParaRPr lang="en-ID" dirty="0"/>
          </a:p>
          <a:p>
            <a:r>
              <a:rPr lang="id-ID" dirty="0"/>
              <a:t>		K</a:t>
            </a:r>
            <a:r>
              <a:rPr lang="en-ID" dirty="0" err="1"/>
              <a:t>embalikan</a:t>
            </a:r>
            <a:r>
              <a:rPr lang="en-ID" dirty="0"/>
              <a:t> tag yang </a:t>
            </a:r>
            <a:r>
              <a:rPr lang="en-ID" dirty="0" err="1"/>
              <a:t>sesuai</a:t>
            </a:r>
            <a:endParaRPr lang="en-ID" dirty="0"/>
          </a:p>
          <a:p>
            <a:r>
              <a:rPr lang="id-ID" dirty="0"/>
              <a:t>	</a:t>
            </a:r>
            <a:r>
              <a:rPr lang="en-ID" dirty="0"/>
              <a:t>lain </a:t>
            </a:r>
            <a:r>
              <a:rPr lang="en-ID" dirty="0" err="1"/>
              <a:t>mentransfer</a:t>
            </a:r>
            <a:r>
              <a:rPr lang="en-ID" dirty="0"/>
              <a:t> kata </a:t>
            </a:r>
            <a:r>
              <a:rPr lang="en-ID" dirty="0" err="1"/>
              <a:t>ke</a:t>
            </a:r>
            <a:r>
              <a:rPr lang="en-ID" dirty="0"/>
              <a:t> </a:t>
            </a:r>
            <a:r>
              <a:rPr lang="en-ID" dirty="0" err="1"/>
              <a:t>analisa</a:t>
            </a:r>
            <a:r>
              <a:rPr lang="en-ID" dirty="0"/>
              <a:t> </a:t>
            </a:r>
            <a:r>
              <a:rPr lang="en-ID" dirty="0" err="1"/>
              <a:t>sintaksis</a:t>
            </a:r>
            <a:endParaRPr lang="en-ID" dirty="0"/>
          </a:p>
          <a:p>
            <a:r>
              <a:rPr lang="id-ID" dirty="0"/>
              <a:t>Akhir</a:t>
            </a:r>
            <a:endParaRPr lang="en-ID" dirty="0"/>
          </a:p>
          <a:p>
            <a:endParaRPr lang="en-ID" dirty="0"/>
          </a:p>
        </p:txBody>
      </p:sp>
    </p:spTree>
    <p:extLst>
      <p:ext uri="{BB962C8B-B14F-4D97-AF65-F5344CB8AC3E}">
        <p14:creationId xmlns:p14="http://schemas.microsoft.com/office/powerpoint/2010/main" val="354935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1896-7FED-4326-AD96-BDCE85D986B6}"/>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Analisis Syntax</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9F19F2-C302-4B77-9260-203653296547}"/>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Fase ini dapat membantu dalam menandai kata-kata yang gagal di-tag dua fase sebelumnya. Ini terdiri dari dua aturan: konteks kalimat dan parsing balik. Aturan konteks kalimat didasarkan pada hubungan antara kata-kata tanpa tag dan yang berdekatan. Bahasa Arab memiliki beberapa jenis hubungan antara kata-kata yang berdekatan. Misalnya preposisi dan interjections selalu diikuti oleh kata benda. Hubungan ini memungkinkan untuk menandai kata-kata ke dalam kelas terkait. Aturan parsing terbalik didasarkan pada tata bahasa bebas konteks Arab. Para penulis mengusulkan seperangkat aturan yang sering digunakan dalam bahasa Arab.</a:t>
            </a:r>
            <a:endParaRPr lang="en-ID" dirty="0">
              <a:latin typeface="Times New Roman" panose="02020603050405020304" pitchFamily="18"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82659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EC61-23C4-499B-973D-6B4E87ACA2D3}"/>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Algoritma Syntaks</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79FFD7-1C97-4081-A971-73A15A51080E}"/>
              </a:ext>
            </a:extLst>
          </p:cNvPr>
          <p:cNvSpPr>
            <a:spLocks noGrp="1"/>
          </p:cNvSpPr>
          <p:nvPr>
            <p:ph idx="1"/>
          </p:nvPr>
        </p:nvSpPr>
        <p:spPr/>
        <p:txBody>
          <a:bodyPr/>
          <a:lstStyle/>
          <a:p>
            <a:r>
              <a:rPr lang="id-ID" dirty="0"/>
              <a:t>Mulai</a:t>
            </a:r>
            <a:endParaRPr lang="en-ID" dirty="0"/>
          </a:p>
          <a:p>
            <a:r>
              <a:rPr lang="id-ID" dirty="0"/>
              <a:t>	</a:t>
            </a:r>
            <a:r>
              <a:rPr lang="en-ID" dirty="0"/>
              <a:t>Daftar </a:t>
            </a:r>
            <a:r>
              <a:rPr lang="en-ID" dirty="0" err="1"/>
              <a:t>urutan</a:t>
            </a:r>
            <a:r>
              <a:rPr lang="en-ID" dirty="0"/>
              <a:t> tag </a:t>
            </a:r>
            <a:r>
              <a:rPr lang="en-ID" dirty="0" err="1"/>
              <a:t>sesuai</a:t>
            </a:r>
            <a:r>
              <a:rPr lang="en-ID" dirty="0"/>
              <a:t> </a:t>
            </a:r>
            <a:r>
              <a:rPr lang="en-ID" dirty="0" err="1"/>
              <a:t>dengan</a:t>
            </a:r>
            <a:r>
              <a:rPr lang="en-ID" dirty="0"/>
              <a:t> </a:t>
            </a:r>
            <a:r>
              <a:rPr lang="en-ID" dirty="0" err="1"/>
              <a:t>setiap</a:t>
            </a:r>
            <a:r>
              <a:rPr lang="en-ID" dirty="0"/>
              <a:t> kata</a:t>
            </a:r>
          </a:p>
          <a:p>
            <a:r>
              <a:rPr lang="en-ID" dirty="0"/>
              <a:t>	</a:t>
            </a:r>
            <a:r>
              <a:rPr lang="en-ID" dirty="0" err="1"/>
              <a:t>Abaikan</a:t>
            </a:r>
            <a:r>
              <a:rPr lang="en-ID" dirty="0"/>
              <a:t> tag kata </a:t>
            </a:r>
            <a:r>
              <a:rPr lang="en-ID" dirty="0" err="1"/>
              <a:t>ambiguitas</a:t>
            </a:r>
            <a:endParaRPr lang="en-ID" dirty="0"/>
          </a:p>
          <a:p>
            <a:r>
              <a:rPr lang="en-ID" dirty="0"/>
              <a:t>	</a:t>
            </a:r>
            <a:r>
              <a:rPr lang="en-ID" dirty="0" err="1"/>
              <a:t>Bandingkan</a:t>
            </a:r>
            <a:r>
              <a:rPr lang="en-ID" dirty="0"/>
              <a:t> </a:t>
            </a:r>
            <a:r>
              <a:rPr lang="en-ID" dirty="0" err="1"/>
              <a:t>urutan</a:t>
            </a:r>
            <a:r>
              <a:rPr lang="en-ID" dirty="0"/>
              <a:t> tag </a:t>
            </a:r>
            <a:r>
              <a:rPr lang="en-ID" dirty="0" err="1"/>
              <a:t>dengan</a:t>
            </a:r>
            <a:r>
              <a:rPr lang="en-ID" dirty="0"/>
              <a:t> </a:t>
            </a:r>
            <a:r>
              <a:rPr lang="en-ID" dirty="0" err="1"/>
              <a:t>cfg</a:t>
            </a:r>
            <a:r>
              <a:rPr lang="en-ID" dirty="0"/>
              <a:t> yang </a:t>
            </a:r>
            <a:r>
              <a:rPr lang="en-ID" dirty="0" err="1"/>
              <a:t>disimpan</a:t>
            </a:r>
            <a:endParaRPr lang="en-ID" dirty="0"/>
          </a:p>
          <a:p>
            <a:r>
              <a:rPr lang="en-ID" dirty="0"/>
              <a:t>	</a:t>
            </a:r>
            <a:r>
              <a:rPr lang="en-ID" dirty="0" err="1"/>
              <a:t>Ketika</a:t>
            </a:r>
            <a:r>
              <a:rPr lang="en-ID" dirty="0"/>
              <a:t> </a:t>
            </a:r>
            <a:r>
              <a:rPr lang="en-ID" dirty="0" err="1"/>
              <a:t>satu</a:t>
            </a:r>
            <a:r>
              <a:rPr lang="en-ID" dirty="0"/>
              <a:t> </a:t>
            </a:r>
            <a:r>
              <a:rPr lang="en-ID" dirty="0" err="1"/>
              <a:t>aturan</a:t>
            </a:r>
            <a:r>
              <a:rPr lang="en-ID" dirty="0"/>
              <a:t> tata </a:t>
            </a:r>
            <a:r>
              <a:rPr lang="en-ID" dirty="0" err="1"/>
              <a:t>bahasa</a:t>
            </a:r>
            <a:r>
              <a:rPr lang="en-ID" dirty="0"/>
              <a:t> </a:t>
            </a:r>
            <a:r>
              <a:rPr lang="en-ID" dirty="0" err="1"/>
              <a:t>cocok</a:t>
            </a:r>
            <a:endParaRPr lang="en-ID" dirty="0"/>
          </a:p>
          <a:p>
            <a:r>
              <a:rPr lang="en-ID" dirty="0"/>
              <a:t>	</a:t>
            </a:r>
            <a:r>
              <a:rPr lang="en-ID" dirty="0" err="1"/>
              <a:t>Lacak</a:t>
            </a:r>
            <a:r>
              <a:rPr lang="en-ID" dirty="0"/>
              <a:t> </a:t>
            </a:r>
            <a:r>
              <a:rPr lang="en-ID" dirty="0" err="1"/>
              <a:t>kalimat</a:t>
            </a:r>
            <a:r>
              <a:rPr lang="en-ID" dirty="0"/>
              <a:t> </a:t>
            </a:r>
            <a:r>
              <a:rPr lang="en-ID" dirty="0" err="1"/>
              <a:t>dengan</a:t>
            </a:r>
            <a:r>
              <a:rPr lang="en-ID" dirty="0"/>
              <a:t> </a:t>
            </a:r>
            <a:r>
              <a:rPr lang="en-ID" dirty="0" err="1"/>
              <a:t>aturan</a:t>
            </a:r>
            <a:r>
              <a:rPr lang="en-ID" dirty="0"/>
              <a:t> yang </a:t>
            </a:r>
            <a:r>
              <a:rPr lang="en-ID" dirty="0" err="1"/>
              <a:t>cocok</a:t>
            </a:r>
            <a:endParaRPr lang="en-ID" dirty="0"/>
          </a:p>
          <a:p>
            <a:r>
              <a:rPr lang="en-ID" dirty="0"/>
              <a:t>	</a:t>
            </a:r>
            <a:r>
              <a:rPr lang="en-ID" dirty="0" err="1"/>
              <a:t>Kembalikan</a:t>
            </a:r>
            <a:r>
              <a:rPr lang="en-ID" dirty="0"/>
              <a:t> tag kata yang </a:t>
            </a:r>
            <a:r>
              <a:rPr lang="en-ID" dirty="0" err="1"/>
              <a:t>mendua</a:t>
            </a:r>
            <a:endParaRPr lang="en-ID" dirty="0"/>
          </a:p>
          <a:p>
            <a:r>
              <a:rPr lang="id-ID" dirty="0"/>
              <a:t>Selesai</a:t>
            </a:r>
            <a:endParaRPr lang="en-ID" dirty="0"/>
          </a:p>
          <a:p>
            <a:endParaRPr lang="en-ID" dirty="0"/>
          </a:p>
        </p:txBody>
      </p:sp>
    </p:spTree>
    <p:extLst>
      <p:ext uri="{BB962C8B-B14F-4D97-AF65-F5344CB8AC3E}">
        <p14:creationId xmlns:p14="http://schemas.microsoft.com/office/powerpoint/2010/main" val="233366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A4CD-47EF-47AD-AF07-AE4001C084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METODOLOGI TAGGING BERBASIS ATURAN TAANI</a:t>
            </a:r>
            <a:endParaRPr lang="id-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E04D64-C2A1-42E7-B9DD-59A2EC6D3BA2}"/>
              </a:ext>
            </a:extLst>
          </p:cNvPr>
          <p:cNvSpPr>
            <a:spLocks noGrp="1"/>
          </p:cNvSpPr>
          <p:nvPr>
            <p:ph idx="1"/>
          </p:nvPr>
        </p:nvSpPr>
        <p:spPr/>
        <p:txBody>
          <a:bodyPr/>
          <a:lstStyle/>
          <a:p>
            <a:pPr marL="0" indent="0">
              <a:buNone/>
            </a:pPr>
            <a:endParaRPr lang="id-ID" dirty="0"/>
          </a:p>
        </p:txBody>
      </p:sp>
      <p:pic>
        <p:nvPicPr>
          <p:cNvPr id="1028" name="Picture 4" descr="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817" y="2160589"/>
            <a:ext cx="6624051" cy="421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01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01EA-9BE4-4558-8386-E1D43E4EDE89}"/>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Hidden Markov Model</a:t>
            </a:r>
          </a:p>
        </p:txBody>
      </p:sp>
      <p:sp>
        <p:nvSpPr>
          <p:cNvPr id="3" name="Content Placeholder 2">
            <a:extLst>
              <a:ext uri="{FF2B5EF4-FFF2-40B4-BE49-F238E27FC236}">
                <a16:creationId xmlns:a16="http://schemas.microsoft.com/office/drawing/2014/main" id="{8847FAD0-EC3C-4A61-A3DF-3614C86E3E8C}"/>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Pendekatan statistik terdiri dari membangun model yang dapat dilatih dan menggunakan corpus yang ditandai sebelumnya untuk memperkirakan parameternya.</a:t>
            </a:r>
          </a:p>
        </p:txBody>
      </p:sp>
    </p:spTree>
    <p:extLst>
      <p:ext uri="{BB962C8B-B14F-4D97-AF65-F5344CB8AC3E}">
        <p14:creationId xmlns:p14="http://schemas.microsoft.com/office/powerpoint/2010/main" val="167675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763B-ABD8-4FF4-8EB1-91A555AB5A61}"/>
              </a:ext>
            </a:extLst>
          </p:cNvPr>
          <p:cNvSpPr>
            <a:spLocks noGrp="1"/>
          </p:cNvSpPr>
          <p:nvPr>
            <p:ph type="title"/>
          </p:nvPr>
        </p:nvSpPr>
        <p:spPr/>
        <p:txBody>
          <a:bodyPr/>
          <a:lstStyle/>
          <a:p>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98B0E1-1B5F-4532-A6C8-DBABA8F2B6A4}"/>
                  </a:ext>
                </a:extLst>
              </p:cNvPr>
              <p:cNvSpPr>
                <a:spLocks noGrp="1"/>
              </p:cNvSpPr>
              <p:nvPr>
                <p:ph idx="1"/>
              </p:nvPr>
            </p:nvSpPr>
            <p:spPr/>
            <p:txBody>
              <a:bodyPr>
                <a:normAutofit/>
              </a:bodyPr>
              <a:lstStyle/>
              <a:p>
                <a14:m>
                  <m:oMath xmlns:m="http://schemas.openxmlformats.org/officeDocument/2006/math">
                    <m:func>
                      <m:funcPr>
                        <m:ctrlPr>
                          <a:rPr lang="en-ID" sz="1600" i="1" smtClean="0">
                            <a:latin typeface="Cambria Math" panose="02040503050406030204" pitchFamily="18" charset="0"/>
                          </a:rPr>
                        </m:ctrlPr>
                      </m:funcPr>
                      <m:fName>
                        <m:limLow>
                          <m:limLowPr>
                            <m:ctrlPr>
                              <a:rPr lang="en-ID" sz="1600" i="1">
                                <a:latin typeface="Cambria Math" panose="02040503050406030204" pitchFamily="18" charset="0"/>
                              </a:rPr>
                            </m:ctrlPr>
                          </m:limLowPr>
                          <m:e>
                            <m:r>
                              <m:rPr>
                                <m:sty m:val="p"/>
                              </m:rPr>
                              <a:rPr lang="id-ID" sz="1600">
                                <a:latin typeface="Cambria Math" panose="02040503050406030204" pitchFamily="18" charset="0"/>
                              </a:rPr>
                              <m:t>max</m:t>
                            </m:r>
                          </m:e>
                          <m:lim>
                            <m:r>
                              <a:rPr lang="id-ID" sz="1600" i="1">
                                <a:latin typeface="Cambria Math" panose="02040503050406030204" pitchFamily="18" charset="0"/>
                              </a:rPr>
                              <m:t>𝑇</m:t>
                            </m:r>
                          </m:lim>
                        </m:limLow>
                      </m:fName>
                      <m:e>
                        <m:r>
                          <a:rPr lang="id-ID" sz="1600" i="1">
                            <a:latin typeface="Cambria Math" panose="02040503050406030204" pitchFamily="18" charset="0"/>
                          </a:rPr>
                          <m:t>[</m:t>
                        </m:r>
                        <m:r>
                          <a:rPr lang="id-ID" sz="1600" i="1">
                            <a:latin typeface="Cambria Math" panose="02040503050406030204" pitchFamily="18" charset="0"/>
                          </a:rPr>
                          <m:t>𝑃</m:t>
                        </m:r>
                        <m:d>
                          <m:dPr>
                            <m:ctrlPr>
                              <a:rPr lang="en-ID" sz="1600" i="1">
                                <a:latin typeface="Cambria Math" panose="02040503050406030204" pitchFamily="18" charset="0"/>
                              </a:rPr>
                            </m:ctrlPr>
                          </m:dPr>
                          <m:e>
                            <m:r>
                              <a:rPr lang="id-ID" sz="1600" i="1">
                                <a:latin typeface="Cambria Math" panose="02040503050406030204" pitchFamily="18" charset="0"/>
                              </a:rPr>
                              <m:t>𝑇</m:t>
                            </m:r>
                          </m:e>
                          <m:e>
                            <m:r>
                              <a:rPr lang="id-ID" sz="1600" i="1">
                                <a:latin typeface="Cambria Math" panose="02040503050406030204" pitchFamily="18" charset="0"/>
                              </a:rPr>
                              <m:t>𝑊</m:t>
                            </m:r>
                          </m:e>
                        </m:d>
                        <m:r>
                          <a:rPr lang="id-ID" sz="1600" i="1">
                            <a:latin typeface="Cambria Math" panose="02040503050406030204" pitchFamily="18" charset="0"/>
                          </a:rPr>
                          <m:t>]</m:t>
                        </m:r>
                      </m:e>
                    </m:func>
                  </m:oMath>
                </a14:m>
                <a:r>
                  <a:rPr lang="id-ID" sz="1600" dirty="0">
                    <a:latin typeface="Times New Roman" panose="02020603050405020304" pitchFamily="18" charset="0"/>
                    <a:cs typeface="Times New Roman" panose="02020603050405020304" pitchFamily="18" charset="0"/>
                  </a:rPr>
                  <a:t>  													(1)</a:t>
                </a:r>
              </a:p>
              <a:p>
                <a14:m>
                  <m:oMath xmlns:m="http://schemas.openxmlformats.org/officeDocument/2006/math">
                    <m:func>
                      <m:funcPr>
                        <m:ctrlPr>
                          <a:rPr lang="en-ID" sz="1600" i="1">
                            <a:latin typeface="Cambria Math" panose="02040503050406030204" pitchFamily="18" charset="0"/>
                          </a:rPr>
                        </m:ctrlPr>
                      </m:funcPr>
                      <m:fName>
                        <m:limLow>
                          <m:limLowPr>
                            <m:ctrlPr>
                              <a:rPr lang="en-ID" sz="1600" i="1">
                                <a:latin typeface="Cambria Math" panose="02040503050406030204" pitchFamily="18" charset="0"/>
                              </a:rPr>
                            </m:ctrlPr>
                          </m:limLowPr>
                          <m:e>
                            <m:r>
                              <m:rPr>
                                <m:sty m:val="p"/>
                              </m:rPr>
                              <a:rPr lang="id-ID" sz="1600">
                                <a:latin typeface="Cambria Math" panose="02040503050406030204" pitchFamily="18" charset="0"/>
                              </a:rPr>
                              <m:t>max</m:t>
                            </m:r>
                          </m:e>
                          <m:lim>
                            <m:r>
                              <a:rPr lang="id-ID" sz="1600" i="1">
                                <a:latin typeface="Cambria Math" panose="02040503050406030204" pitchFamily="18" charset="0"/>
                              </a:rPr>
                              <m:t>𝑇</m:t>
                            </m:r>
                          </m:lim>
                        </m:limLow>
                      </m:fName>
                      <m:e>
                        <m:r>
                          <a:rPr lang="id-ID" sz="1600" i="1">
                            <a:latin typeface="Cambria Math" panose="02040503050406030204" pitchFamily="18" charset="0"/>
                          </a:rPr>
                          <m:t>[</m:t>
                        </m:r>
                        <m:r>
                          <a:rPr lang="id-ID" sz="1600" i="1">
                            <a:latin typeface="Cambria Math" panose="02040503050406030204" pitchFamily="18" charset="0"/>
                          </a:rPr>
                          <m:t>𝑃</m:t>
                        </m:r>
                        <m:d>
                          <m:dPr>
                            <m:ctrlPr>
                              <a:rPr lang="en-ID" sz="1600" i="1">
                                <a:latin typeface="Cambria Math" panose="02040503050406030204" pitchFamily="18" charset="0"/>
                              </a:rPr>
                            </m:ctrlPr>
                          </m:dPr>
                          <m:e>
                            <m:r>
                              <a:rPr lang="id-ID" sz="1600" i="1">
                                <a:latin typeface="Cambria Math" panose="02040503050406030204" pitchFamily="18" charset="0"/>
                              </a:rPr>
                              <m:t>𝑇</m:t>
                            </m:r>
                          </m:e>
                          <m:e>
                            <m:r>
                              <a:rPr lang="id-ID" sz="1600" i="1">
                                <a:latin typeface="Cambria Math" panose="02040503050406030204" pitchFamily="18" charset="0"/>
                              </a:rPr>
                              <m:t>𝑊</m:t>
                            </m:r>
                          </m:e>
                        </m:d>
                        <m:r>
                          <a:rPr lang="id-ID" sz="1600" i="1">
                            <a:latin typeface="Cambria Math" panose="02040503050406030204" pitchFamily="18" charset="0"/>
                          </a:rPr>
                          <m:t>∗</m:t>
                        </m:r>
                        <m:r>
                          <a:rPr lang="id-ID" sz="1600" i="1">
                            <a:latin typeface="Cambria Math" panose="02040503050406030204" pitchFamily="18" charset="0"/>
                          </a:rPr>
                          <m:t>𝑃</m:t>
                        </m:r>
                        <m:r>
                          <a:rPr lang="id-ID" sz="1600" i="1">
                            <a:latin typeface="Cambria Math" panose="02040503050406030204" pitchFamily="18" charset="0"/>
                          </a:rPr>
                          <m:t>(</m:t>
                        </m:r>
                        <m:r>
                          <a:rPr lang="id-ID" sz="1600" i="1">
                            <a:latin typeface="Cambria Math" panose="02040503050406030204" pitchFamily="18" charset="0"/>
                          </a:rPr>
                          <m:t>𝑇</m:t>
                        </m:r>
                        <m:r>
                          <a:rPr lang="id-ID" sz="1600" i="1">
                            <a:latin typeface="Cambria Math" panose="02040503050406030204" pitchFamily="18" charset="0"/>
                          </a:rPr>
                          <m:t>)]</m:t>
                        </m:r>
                      </m:e>
                    </m:func>
                  </m:oMath>
                </a14:m>
                <a:r>
                  <a:rPr lang="id-ID" sz="1600" dirty="0">
                    <a:latin typeface="Times New Roman" panose="02020603050405020304" pitchFamily="18" charset="0"/>
                    <a:cs typeface="Times New Roman" panose="02020603050405020304" pitchFamily="18" charset="0"/>
                  </a:rPr>
                  <a:t> 												(2)</a:t>
                </a:r>
              </a:p>
              <a:p>
                <a14:m>
                  <m:oMath xmlns:m="http://schemas.openxmlformats.org/officeDocument/2006/math">
                    <m:r>
                      <m:rPr>
                        <m:sty m:val="p"/>
                      </m:rPr>
                      <a:rPr lang="id-ID" sz="1600">
                        <a:latin typeface="Cambria Math" panose="02040503050406030204" pitchFamily="18" charset="0"/>
                      </a:rPr>
                      <m:t>P</m:t>
                    </m:r>
                    <m:r>
                      <a:rPr lang="id-ID" sz="1600">
                        <a:latin typeface="Cambria Math" panose="02040503050406030204" pitchFamily="18" charset="0"/>
                      </a:rPr>
                      <m:t>(</m:t>
                    </m:r>
                    <m:r>
                      <m:rPr>
                        <m:sty m:val="p"/>
                      </m:rPr>
                      <a:rPr lang="id-ID" sz="1600">
                        <a:latin typeface="Cambria Math" panose="02040503050406030204" pitchFamily="18" charset="0"/>
                      </a:rPr>
                      <m:t>T</m:t>
                    </m:r>
                    <m:r>
                      <a:rPr lang="id-ID" sz="1600">
                        <a:latin typeface="Cambria Math" panose="02040503050406030204" pitchFamily="18" charset="0"/>
                      </a:rPr>
                      <m:t> =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1</m:t>
                        </m:r>
                      </m:sub>
                    </m:sSub>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2</m:t>
                        </m:r>
                      </m:sub>
                    </m:sSub>
                    <m:r>
                      <a:rPr lang="id-ID" sz="1600">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𝑛</m:t>
                        </m:r>
                      </m:sub>
                    </m:sSub>
                    <m:r>
                      <a:rPr lang="id-ID" sz="1600">
                        <a:latin typeface="Cambria Math" panose="02040503050406030204" pitchFamily="18" charset="0"/>
                      </a:rPr>
                      <m:t>) = </m:t>
                    </m:r>
                    <m:nary>
                      <m:naryPr>
                        <m:chr m:val="∏"/>
                        <m:ctrlPr>
                          <a:rPr lang="en-ID" sz="1600" i="1">
                            <a:latin typeface="Cambria Math" panose="02040503050406030204" pitchFamily="18" charset="0"/>
                          </a:rPr>
                        </m:ctrlPr>
                      </m:naryPr>
                      <m:sub>
                        <m:r>
                          <a:rPr lang="id-ID" sz="1600" i="1">
                            <a:latin typeface="Cambria Math" panose="02040503050406030204" pitchFamily="18" charset="0"/>
                          </a:rPr>
                          <m:t>𝑖</m:t>
                        </m:r>
                        <m:r>
                          <a:rPr lang="id-ID" sz="1600" i="1">
                            <a:latin typeface="Cambria Math" panose="02040503050406030204" pitchFamily="18" charset="0"/>
                          </a:rPr>
                          <m:t>=1</m:t>
                        </m:r>
                      </m:sub>
                      <m:sup>
                        <m:r>
                          <a:rPr lang="id-ID" sz="1600" i="1">
                            <a:latin typeface="Cambria Math" panose="02040503050406030204" pitchFamily="18" charset="0"/>
                          </a:rPr>
                          <m:t>𝑛</m:t>
                        </m:r>
                      </m:sup>
                      <m:e>
                        <m:r>
                          <a:rPr lang="id-ID" sz="1600">
                            <a:latin typeface="Cambria Math" panose="02040503050406030204" pitchFamily="18" charset="0"/>
                          </a:rPr>
                          <m:t> </m:t>
                        </m:r>
                        <m:r>
                          <m:rPr>
                            <m:sty m:val="p"/>
                          </m:rPr>
                          <a:rPr lang="id-ID" sz="1600">
                            <a:latin typeface="Cambria Math" panose="02040503050406030204" pitchFamily="18" charset="0"/>
                          </a:rPr>
                          <m:t>P</m:t>
                        </m:r>
                        <m:r>
                          <a:rPr lang="id-ID" sz="1600">
                            <a:latin typeface="Cambria Math" panose="02040503050406030204" pitchFamily="18" charset="0"/>
                          </a:rPr>
                          <m:t>(</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sub>
                        </m:sSub>
                        <m:r>
                          <a:rPr lang="id-ID" sz="1600">
                            <a:latin typeface="Cambria Math" panose="02040503050406030204" pitchFamily="18" charset="0"/>
                          </a:rPr>
                          <m:t>|</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m:t>
                            </m:r>
                            <m:r>
                              <a:rPr lang="id-ID" sz="1600" i="1">
                                <a:latin typeface="Cambria Math" panose="02040503050406030204" pitchFamily="18" charset="0"/>
                              </a:rPr>
                              <m:t>𝑛</m:t>
                            </m:r>
                          </m:sub>
                        </m:sSub>
                        <m:r>
                          <a:rPr lang="id-ID" sz="1600">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−2</m:t>
                            </m:r>
                          </m:sub>
                        </m:sSub>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−1</m:t>
                            </m:r>
                          </m:sub>
                        </m:sSub>
                        <m:r>
                          <a:rPr lang="id-ID" sz="1600">
                            <a:latin typeface="Cambria Math" panose="02040503050406030204" pitchFamily="18" charset="0"/>
                          </a:rPr>
                          <m:t>)</m:t>
                        </m:r>
                      </m:e>
                    </m:nary>
                  </m:oMath>
                </a14:m>
                <a:r>
                  <a:rPr lang="id-ID" sz="1600" dirty="0">
                    <a:latin typeface="Times New Roman" panose="02020603050405020304" pitchFamily="18" charset="0"/>
                    <a:cs typeface="Times New Roman" panose="02020603050405020304" pitchFamily="18" charset="0"/>
                  </a:rPr>
                  <a:t> 						(3)</a:t>
                </a:r>
              </a:p>
              <a:p>
                <a14:m>
                  <m:oMath xmlns:m="http://schemas.openxmlformats.org/officeDocument/2006/math">
                    <m:r>
                      <m:rPr>
                        <m:sty m:val="p"/>
                      </m:rPr>
                      <a:rPr lang="id-ID" sz="1600">
                        <a:latin typeface="Cambria Math" panose="02040503050406030204" pitchFamily="18" charset="0"/>
                      </a:rPr>
                      <m:t>P</m:t>
                    </m:r>
                    <m:d>
                      <m:dPr>
                        <m:ctrlPr>
                          <a:rPr lang="en-ID" sz="1600" i="1">
                            <a:latin typeface="Cambria Math" panose="02040503050406030204" pitchFamily="18" charset="0"/>
                          </a:rPr>
                        </m:ctrlPr>
                      </m:dPr>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sub>
                        </m:sSub>
                      </m:e>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m:t>
                            </m:r>
                            <m:r>
                              <a:rPr lang="id-ID" sz="1600" i="1">
                                <a:latin typeface="Cambria Math" panose="02040503050406030204" pitchFamily="18" charset="0"/>
                              </a:rPr>
                              <m:t>𝑛</m:t>
                            </m:r>
                          </m:sub>
                        </m:sSub>
                        <m:r>
                          <a:rPr lang="id-ID" sz="1600">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−2</m:t>
                            </m:r>
                          </m:sub>
                        </m:sSub>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−1</m:t>
                            </m:r>
                          </m:sub>
                        </m:sSub>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𝑓</m:t>
                        </m:r>
                        <m:d>
                          <m:dPr>
                            <m:ctrlPr>
                              <a:rPr lang="id-ID" sz="1600" i="1">
                                <a:latin typeface="Cambria Math" panose="02040503050406030204" pitchFamily="18" charset="0"/>
                              </a:rPr>
                            </m:ctrlPr>
                          </m:dPr>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m:t>
                                </m:r>
                                <m:r>
                                  <a:rPr lang="id-ID" sz="1600" i="1">
                                    <a:latin typeface="Cambria Math" panose="02040503050406030204" pitchFamily="18" charset="0"/>
                                  </a:rPr>
                                  <m:t>𝑛</m:t>
                                </m:r>
                              </m:sub>
                            </m:sSub>
                            <m:r>
                              <a:rPr lang="id-ID" sz="1600">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−2</m:t>
                                </m:r>
                              </m:sub>
                            </m:sSub>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−1</m:t>
                                </m:r>
                              </m:sub>
                            </m:sSub>
                          </m:e>
                        </m:d>
                      </m:e>
                      <m:e>
                        <m:r>
                          <a:rPr lang="id-ID" sz="1600" i="1">
                            <a:latin typeface="Cambria Math" panose="02040503050406030204" pitchFamily="18" charset="0"/>
                          </a:rPr>
                          <m:t>𝑓</m:t>
                        </m:r>
                        <m:d>
                          <m:dPr>
                            <m:ctrlPr>
                              <a:rPr lang="id-ID" sz="1600" i="1">
                                <a:latin typeface="Cambria Math" panose="02040503050406030204" pitchFamily="18" charset="0"/>
                              </a:rPr>
                            </m:ctrlPr>
                          </m:dPr>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m:t>
                                </m:r>
                                <m:r>
                                  <a:rPr lang="id-ID" sz="1600" i="1">
                                    <a:latin typeface="Cambria Math" panose="02040503050406030204" pitchFamily="18" charset="0"/>
                                  </a:rPr>
                                  <m:t>𝑛</m:t>
                                </m:r>
                              </m:sub>
                            </m:sSub>
                            <m:r>
                              <a:rPr lang="id-ID" sz="1600">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−2</m:t>
                                </m:r>
                              </m:sub>
                            </m:sSub>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−1</m:t>
                                </m:r>
                              </m:sub>
                            </m:sSub>
                          </m:e>
                        </m:d>
                      </m:e>
                    </m:d>
                    <m:r>
                      <a:rPr lang="id-ID" sz="1600" b="0" i="1" smtClean="0">
                        <a:latin typeface="Cambria Math" panose="02040503050406030204" pitchFamily="18" charset="0"/>
                      </a:rPr>
                      <m:t> </m:t>
                    </m:r>
                  </m:oMath>
                </a14:m>
                <a:r>
                  <a:rPr lang="id-ID" sz="1600" dirty="0">
                    <a:latin typeface="Times New Roman" panose="02020603050405020304" pitchFamily="18" charset="0"/>
                    <a:cs typeface="Times New Roman" panose="02020603050405020304" pitchFamily="18" charset="0"/>
                  </a:rPr>
                  <a:t> 				(4)</a:t>
                </a:r>
              </a:p>
              <a:p>
                <a14:m>
                  <m:oMath xmlns:m="http://schemas.openxmlformats.org/officeDocument/2006/math">
                    <m:sSub>
                      <m:sSubPr>
                        <m:ctrlPr>
                          <a:rPr lang="en-ID" sz="1600" i="1">
                            <a:latin typeface="Cambria Math" panose="02040503050406030204" pitchFamily="18" charset="0"/>
                          </a:rPr>
                        </m:ctrlPr>
                      </m:sSubPr>
                      <m:e>
                        <m:r>
                          <m:rPr>
                            <m:sty m:val="p"/>
                          </m:rPr>
                          <a:rPr lang="id-ID" sz="1600">
                            <a:latin typeface="Cambria Math" panose="02040503050406030204" pitchFamily="18" charset="0"/>
                          </a:rPr>
                          <m:t>λ</m:t>
                        </m:r>
                      </m:e>
                      <m:sub>
                        <m:r>
                          <a:rPr lang="id-ID" sz="1600" i="1">
                            <a:latin typeface="Cambria Math" panose="02040503050406030204" pitchFamily="18" charset="0"/>
                          </a:rPr>
                          <m:t>1</m:t>
                        </m:r>
                      </m:sub>
                    </m:sSub>
                    <m:r>
                      <m:rPr>
                        <m:sty m:val="p"/>
                      </m:rPr>
                      <a:rPr lang="id-ID" sz="1600">
                        <a:latin typeface="Cambria Math" panose="02040503050406030204" pitchFamily="18" charset="0"/>
                      </a:rPr>
                      <m:t>P</m:t>
                    </m:r>
                    <m:d>
                      <m:dPr>
                        <m:ctrlPr>
                          <a:rPr lang="en-ID" sz="1600" i="1">
                            <a:latin typeface="Cambria Math" panose="02040503050406030204" pitchFamily="18" charset="0"/>
                          </a:rPr>
                        </m:ctrlPr>
                      </m:dPr>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sub>
                        </m:sSub>
                      </m:e>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m:t>
                            </m:r>
                            <m:r>
                              <a:rPr lang="id-ID" sz="1600" i="1">
                                <a:latin typeface="Cambria Math" panose="02040503050406030204" pitchFamily="18" charset="0"/>
                              </a:rPr>
                              <m:t>𝑛</m:t>
                            </m:r>
                          </m:sub>
                        </m:sSub>
                        <m:r>
                          <a:rPr lang="id-ID" sz="1600">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m:t>
                            </m:r>
                            <m:r>
                              <a:rPr lang="id-ID" sz="1600" i="1">
                                <a:latin typeface="Cambria Math" panose="02040503050406030204" pitchFamily="18" charset="0"/>
                              </a:rPr>
                              <m:t>𝑛</m:t>
                            </m:r>
                            <m:r>
                              <a:rPr lang="id-ID" sz="1600" i="1">
                                <a:latin typeface="Cambria Math" panose="02040503050406030204" pitchFamily="18" charset="0"/>
                              </a:rPr>
                              <m:t>−1</m:t>
                            </m:r>
                          </m:sub>
                        </m:sSub>
                      </m:e>
                    </m:d>
                    <m:r>
                      <a:rPr lang="id-ID" sz="1600" i="1">
                        <a:latin typeface="Cambria Math" panose="02040503050406030204" pitchFamily="18" charset="0"/>
                      </a:rPr>
                      <m:t>+…+ </m:t>
                    </m:r>
                    <m:sSub>
                      <m:sSubPr>
                        <m:ctrlPr>
                          <a:rPr lang="en-ID" sz="1600" i="1">
                            <a:latin typeface="Cambria Math" panose="02040503050406030204" pitchFamily="18" charset="0"/>
                          </a:rPr>
                        </m:ctrlPr>
                      </m:sSubPr>
                      <m:e>
                        <m:r>
                          <m:rPr>
                            <m:sty m:val="p"/>
                          </m:rPr>
                          <a:rPr lang="id-ID" sz="1600">
                            <a:latin typeface="Cambria Math" panose="02040503050406030204" pitchFamily="18" charset="0"/>
                          </a:rPr>
                          <m:t>λ</m:t>
                        </m:r>
                      </m:e>
                      <m:sub>
                        <m:r>
                          <a:rPr lang="id-ID" sz="1600" i="1">
                            <a:latin typeface="Cambria Math" panose="02040503050406030204" pitchFamily="18" charset="0"/>
                          </a:rPr>
                          <m:t>𝑛</m:t>
                        </m:r>
                        <m:r>
                          <a:rPr lang="id-ID" sz="1600" i="1">
                            <a:latin typeface="Cambria Math" panose="02040503050406030204" pitchFamily="18" charset="0"/>
                          </a:rPr>
                          <m:t>−2</m:t>
                        </m:r>
                      </m:sub>
                    </m:sSub>
                    <m:r>
                      <a:rPr lang="id-ID" sz="1600" i="1">
                        <a:latin typeface="Cambria Math" panose="02040503050406030204" pitchFamily="18" charset="0"/>
                      </a:rPr>
                      <m:t> </m:t>
                    </m:r>
                    <m:r>
                      <a:rPr lang="id-ID" sz="1600" i="1">
                        <a:latin typeface="Cambria Math" panose="02040503050406030204" pitchFamily="18" charset="0"/>
                      </a:rPr>
                      <m:t>𝑃</m:t>
                    </m:r>
                    <m:d>
                      <m:dPr>
                        <m:endChr m:val="|"/>
                        <m:ctrlPr>
                          <a:rPr lang="en-ID" sz="1600" i="1">
                            <a:latin typeface="Cambria Math" panose="02040503050406030204" pitchFamily="18" charset="0"/>
                          </a:rPr>
                        </m:ctrlPr>
                      </m:dPr>
                      <m:e>
                        <m:sSub>
                          <m:sSubPr>
                            <m:ctrlPr>
                              <a:rPr lang="en-ID" sz="1600" i="1">
                                <a:latin typeface="Cambria Math" panose="02040503050406030204" pitchFamily="18" charset="0"/>
                              </a:rPr>
                            </m:ctrlPr>
                          </m:sSubPr>
                          <m:e>
                            <m:r>
                              <m:rPr>
                                <m:sty m:val="p"/>
                              </m:rPr>
                              <a:rPr lang="id-ID" sz="1600">
                                <a:latin typeface="Cambria Math" panose="02040503050406030204" pitchFamily="18" charset="0"/>
                              </a:rPr>
                              <m:t>t</m:t>
                            </m:r>
                          </m:e>
                          <m:sub>
                            <m:r>
                              <a:rPr lang="id-ID" sz="1600" i="1">
                                <a:latin typeface="Cambria Math" panose="02040503050406030204" pitchFamily="18" charset="0"/>
                              </a:rPr>
                              <m:t>𝑖</m:t>
                            </m:r>
                          </m:sub>
                        </m:sSub>
                      </m:e>
                    </m:d>
                    <m:r>
                      <a:rPr lang="id-ID" sz="1600" i="1">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−2</m:t>
                        </m:r>
                      </m:sub>
                    </m:sSub>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−1</m:t>
                        </m:r>
                      </m:sub>
                    </m:sSub>
                    <m:r>
                      <a:rPr lang="id-ID" sz="1600" i="1">
                        <a:latin typeface="Cambria Math" panose="02040503050406030204" pitchFamily="18" charset="0"/>
                      </a:rPr>
                      <m:t>)+ </m:t>
                    </m:r>
                    <m:sSub>
                      <m:sSubPr>
                        <m:ctrlPr>
                          <a:rPr lang="en-ID" sz="1600" i="1">
                            <a:latin typeface="Cambria Math" panose="02040503050406030204" pitchFamily="18" charset="0"/>
                          </a:rPr>
                        </m:ctrlPr>
                      </m:sSubPr>
                      <m:e>
                        <m:r>
                          <m:rPr>
                            <m:sty m:val="p"/>
                          </m:rPr>
                          <a:rPr lang="id-ID" sz="1600">
                            <a:latin typeface="Cambria Math" panose="02040503050406030204" pitchFamily="18" charset="0"/>
                          </a:rPr>
                          <m:t>λ</m:t>
                        </m:r>
                      </m:e>
                      <m:sub>
                        <m:r>
                          <a:rPr lang="id-ID" sz="1600" i="1">
                            <a:latin typeface="Cambria Math" panose="02040503050406030204" pitchFamily="18" charset="0"/>
                          </a:rPr>
                          <m:t>𝑛</m:t>
                        </m:r>
                        <m:r>
                          <a:rPr lang="id-ID" sz="1600" i="1">
                            <a:latin typeface="Cambria Math" panose="02040503050406030204" pitchFamily="18" charset="0"/>
                          </a:rPr>
                          <m:t>−1</m:t>
                        </m:r>
                      </m:sub>
                    </m:sSub>
                    <m:r>
                      <a:rPr lang="id-ID" sz="1600" i="1">
                        <a:latin typeface="Cambria Math" panose="02040503050406030204" pitchFamily="18" charset="0"/>
                      </a:rPr>
                      <m:t>𝑃</m:t>
                    </m:r>
                    <m:r>
                      <a:rPr lang="id-ID" sz="1600" i="1">
                        <a:latin typeface="Cambria Math" panose="02040503050406030204" pitchFamily="18" charset="0"/>
                      </a:rPr>
                      <m:t>(</m:t>
                    </m:r>
                    <m:d>
                      <m:dPr>
                        <m:endChr m:val="|"/>
                        <m:ctrlPr>
                          <a:rPr lang="en-ID" sz="1600" i="1">
                            <a:latin typeface="Cambria Math" panose="02040503050406030204" pitchFamily="18" charset="0"/>
                          </a:rPr>
                        </m:ctrlPr>
                      </m:dPr>
                      <m:e>
                        <m:sSub>
                          <m:sSubPr>
                            <m:ctrlPr>
                              <a:rPr lang="en-ID" sz="1600" i="1">
                                <a:latin typeface="Cambria Math" panose="02040503050406030204" pitchFamily="18" charset="0"/>
                              </a:rPr>
                            </m:ctrlPr>
                          </m:sSubPr>
                          <m:e>
                            <m:r>
                              <m:rPr>
                                <m:sty m:val="p"/>
                              </m:rPr>
                              <a:rPr lang="id-ID" sz="1600">
                                <a:latin typeface="Cambria Math" panose="02040503050406030204" pitchFamily="18" charset="0"/>
                              </a:rPr>
                              <m:t>t</m:t>
                            </m:r>
                          </m:e>
                          <m:sub>
                            <m:r>
                              <a:rPr lang="id-ID" sz="1600" i="1">
                                <a:latin typeface="Cambria Math" panose="02040503050406030204" pitchFamily="18" charset="0"/>
                              </a:rPr>
                              <m:t>𝑖</m:t>
                            </m:r>
                          </m:sub>
                        </m:sSub>
                      </m:e>
                    </m:d>
                    <m:r>
                      <a:rPr lang="id-ID" sz="1600" i="1">
                        <a:latin typeface="Cambria Math" panose="02040503050406030204" pitchFamily="18" charset="0"/>
                      </a:rPr>
                      <m:t> </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r>
                          <a:rPr lang="id-ID" sz="1600" i="1">
                            <a:latin typeface="Cambria Math" panose="02040503050406030204" pitchFamily="18" charset="0"/>
                          </a:rPr>
                          <m:t>−1</m:t>
                        </m:r>
                      </m:sub>
                    </m:sSub>
                    <m:r>
                      <a:rPr lang="id-ID" sz="1600" i="1">
                        <a:latin typeface="Cambria Math" panose="02040503050406030204" pitchFamily="18" charset="0"/>
                      </a:rPr>
                      <m:t>)+ </m:t>
                    </m:r>
                    <m:sSub>
                      <m:sSubPr>
                        <m:ctrlPr>
                          <a:rPr lang="en-ID" sz="1600" i="1">
                            <a:latin typeface="Cambria Math" panose="02040503050406030204" pitchFamily="18" charset="0"/>
                          </a:rPr>
                        </m:ctrlPr>
                      </m:sSubPr>
                      <m:e>
                        <m:r>
                          <m:rPr>
                            <m:sty m:val="p"/>
                          </m:rPr>
                          <a:rPr lang="id-ID" sz="1600">
                            <a:latin typeface="Cambria Math" panose="02040503050406030204" pitchFamily="18" charset="0"/>
                          </a:rPr>
                          <m:t>λ</m:t>
                        </m:r>
                      </m:e>
                      <m:sub>
                        <m:r>
                          <a:rPr lang="id-ID" sz="1600" i="1">
                            <a:latin typeface="Cambria Math" panose="02040503050406030204" pitchFamily="18" charset="0"/>
                          </a:rPr>
                          <m:t>𝑛</m:t>
                        </m:r>
                      </m:sub>
                    </m:sSub>
                    <m:r>
                      <a:rPr lang="id-ID" sz="1600" i="1">
                        <a:latin typeface="Cambria Math" panose="02040503050406030204" pitchFamily="18" charset="0"/>
                      </a:rPr>
                      <m:t>𝑃</m:t>
                    </m:r>
                    <m:r>
                      <a:rPr lang="id-ID" sz="1600" i="1">
                        <a:latin typeface="Cambria Math" panose="02040503050406030204" pitchFamily="18" charset="0"/>
                      </a:rPr>
                      <m:t>(</m:t>
                    </m:r>
                    <m:sSub>
                      <m:sSubPr>
                        <m:ctrlPr>
                          <a:rPr lang="en-ID" sz="1600" i="1">
                            <a:latin typeface="Cambria Math" panose="02040503050406030204" pitchFamily="18" charset="0"/>
                          </a:rPr>
                        </m:ctrlPr>
                      </m:sSubPr>
                      <m:e>
                        <m:r>
                          <m:rPr>
                            <m:sty m:val="p"/>
                          </m:rPr>
                          <a:rPr lang="id-ID" sz="1600">
                            <a:latin typeface="Cambria Math" panose="02040503050406030204" pitchFamily="18" charset="0"/>
                          </a:rPr>
                          <m:t>t</m:t>
                        </m:r>
                      </m:e>
                      <m:sub>
                        <m:r>
                          <a:rPr lang="id-ID" sz="1600" i="1">
                            <a:latin typeface="Cambria Math" panose="02040503050406030204" pitchFamily="18" charset="0"/>
                          </a:rPr>
                          <m:t>𝑖</m:t>
                        </m:r>
                      </m:sub>
                    </m:sSub>
                    <m:r>
                      <a:rPr lang="id-ID" sz="1600" i="1">
                        <a:latin typeface="Cambria Math" panose="02040503050406030204" pitchFamily="18" charset="0"/>
                      </a:rPr>
                      <m:t>)</m:t>
                    </m:r>
                  </m:oMath>
                </a14:m>
                <a:r>
                  <a:rPr lang="id-ID" sz="1600" dirty="0">
                    <a:latin typeface="Times New Roman" panose="02020603050405020304" pitchFamily="18" charset="0"/>
                    <a:cs typeface="Times New Roman" panose="02020603050405020304" pitchFamily="18" charset="0"/>
                  </a:rPr>
                  <a:t>	(5)</a:t>
                </a:r>
              </a:p>
              <a:p>
                <a14:m>
                  <m:oMath xmlns:m="http://schemas.openxmlformats.org/officeDocument/2006/math">
                    <m:r>
                      <m:rPr>
                        <m:sty m:val="p"/>
                      </m:rPr>
                      <a:rPr lang="id-ID" sz="1600">
                        <a:latin typeface="Cambria Math" panose="02040503050406030204" pitchFamily="18" charset="0"/>
                      </a:rPr>
                      <m:t>P</m:t>
                    </m:r>
                    <m:d>
                      <m:dPr>
                        <m:ctrlPr>
                          <a:rPr lang="en-ID" sz="1600" i="1">
                            <a:latin typeface="Cambria Math" panose="02040503050406030204" pitchFamily="18" charset="0"/>
                          </a:rPr>
                        </m:ctrlPr>
                      </m:dPr>
                      <m:e>
                        <m:r>
                          <m:rPr>
                            <m:sty m:val="p"/>
                          </m:rPr>
                          <a:rPr lang="id-ID" sz="1600">
                            <a:latin typeface="Cambria Math" panose="02040503050406030204" pitchFamily="18" charset="0"/>
                          </a:rPr>
                          <m:t>W</m:t>
                        </m:r>
                      </m:e>
                      <m:e>
                        <m:r>
                          <m:rPr>
                            <m:sty m:val="p"/>
                          </m:rPr>
                          <a:rPr lang="id-ID" sz="1600">
                            <a:latin typeface="Cambria Math" panose="02040503050406030204" pitchFamily="18" charset="0"/>
                          </a:rPr>
                          <m:t>T</m:t>
                        </m:r>
                      </m:e>
                    </m:d>
                    <m:r>
                      <a:rPr lang="id-ID" sz="1600">
                        <a:latin typeface="Cambria Math" panose="02040503050406030204" pitchFamily="18" charset="0"/>
                      </a:rPr>
                      <m:t>=</m:t>
                    </m:r>
                    <m:nary>
                      <m:naryPr>
                        <m:chr m:val="∏"/>
                        <m:ctrlPr>
                          <a:rPr lang="en-ID" sz="1600" i="1">
                            <a:latin typeface="Cambria Math" panose="02040503050406030204" pitchFamily="18" charset="0"/>
                          </a:rPr>
                        </m:ctrlPr>
                      </m:naryPr>
                      <m:sub>
                        <m:r>
                          <a:rPr lang="id-ID" sz="1600" i="1">
                            <a:latin typeface="Cambria Math" panose="02040503050406030204" pitchFamily="18" charset="0"/>
                          </a:rPr>
                          <m:t>𝑖</m:t>
                        </m:r>
                        <m:r>
                          <a:rPr lang="id-ID" sz="1600" i="1">
                            <a:latin typeface="Cambria Math" panose="02040503050406030204" pitchFamily="18" charset="0"/>
                          </a:rPr>
                          <m:t>=1</m:t>
                        </m:r>
                      </m:sub>
                      <m:sup>
                        <m:r>
                          <a:rPr lang="id-ID" sz="1600" i="1">
                            <a:latin typeface="Cambria Math" panose="02040503050406030204" pitchFamily="18" charset="0"/>
                          </a:rPr>
                          <m:t>𝑛</m:t>
                        </m:r>
                      </m:sup>
                      <m:e>
                        <m:r>
                          <a:rPr lang="en-GB" sz="1600">
                            <a:latin typeface="Cambria Math" panose="02040503050406030204" pitchFamily="18" charset="0"/>
                          </a:rPr>
                          <m:t> </m:t>
                        </m:r>
                        <m:r>
                          <m:rPr>
                            <m:sty m:val="p"/>
                          </m:rPr>
                          <a:rPr lang="id-ID" sz="1600">
                            <a:latin typeface="Cambria Math" panose="02040503050406030204" pitchFamily="18" charset="0"/>
                          </a:rPr>
                          <m:t>P</m:t>
                        </m:r>
                        <m:d>
                          <m:dPr>
                            <m:ctrlPr>
                              <a:rPr lang="en-ID" sz="1600" i="1">
                                <a:latin typeface="Cambria Math" panose="02040503050406030204" pitchFamily="18" charset="0"/>
                              </a:rPr>
                            </m:ctrlPr>
                          </m:dPr>
                          <m:e>
                            <m:r>
                              <m:rPr>
                                <m:sty m:val="p"/>
                              </m:rPr>
                              <a:rPr lang="id-ID" sz="1600">
                                <a:latin typeface="Cambria Math" panose="02040503050406030204" pitchFamily="18" charset="0"/>
                              </a:rPr>
                              <m:t>W</m:t>
                            </m:r>
                          </m:e>
                          <m:e>
                            <m:r>
                              <m:rPr>
                                <m:sty m:val="p"/>
                              </m:rPr>
                              <a:rPr lang="id-ID" sz="1600">
                                <a:latin typeface="Cambria Math" panose="02040503050406030204" pitchFamily="18" charset="0"/>
                              </a:rPr>
                              <m:t>T</m:t>
                            </m:r>
                          </m:e>
                        </m:d>
                      </m:e>
                    </m:nary>
                  </m:oMath>
                </a14:m>
                <a:r>
                  <a:rPr lang="id-ID" sz="1600" dirty="0">
                    <a:latin typeface="Times New Roman" panose="02020603050405020304" pitchFamily="18" charset="0"/>
                    <a:cs typeface="Times New Roman" panose="02020603050405020304" pitchFamily="18" charset="0"/>
                  </a:rPr>
                  <a:t>											(6)</a:t>
                </a:r>
              </a:p>
              <a:p>
                <a14:m>
                  <m:oMath xmlns:m="http://schemas.openxmlformats.org/officeDocument/2006/math">
                    <m:r>
                      <a:rPr lang="id-ID" sz="1600" i="1">
                        <a:latin typeface="Cambria Math" panose="02040503050406030204" pitchFamily="18" charset="0"/>
                      </a:rPr>
                      <m:t>𝑃</m:t>
                    </m:r>
                    <m:d>
                      <m:dPr>
                        <m:ctrlPr>
                          <a:rPr lang="en-ID" sz="1600" i="1">
                            <a:latin typeface="Cambria Math" panose="02040503050406030204" pitchFamily="18" charset="0"/>
                          </a:rPr>
                        </m:ctrlPr>
                      </m:dPr>
                      <m:e>
                        <m:sSub>
                          <m:sSubPr>
                            <m:ctrlPr>
                              <a:rPr lang="en-ID" sz="1600" i="1">
                                <a:latin typeface="Cambria Math" panose="02040503050406030204" pitchFamily="18" charset="0"/>
                              </a:rPr>
                            </m:ctrlPr>
                          </m:sSubPr>
                          <m:e>
                            <m:r>
                              <a:rPr lang="id-ID" sz="1600" i="1">
                                <a:latin typeface="Cambria Math" panose="02040503050406030204" pitchFamily="18" charset="0"/>
                              </a:rPr>
                              <m:t>𝑤</m:t>
                            </m:r>
                          </m:e>
                          <m:sub>
                            <m:r>
                              <a:rPr lang="id-ID" sz="1600" i="1">
                                <a:latin typeface="Cambria Math" panose="02040503050406030204" pitchFamily="18" charset="0"/>
                              </a:rPr>
                              <m:t>𝑖</m:t>
                            </m:r>
                          </m:sub>
                        </m:sSub>
                      </m:e>
                      <m:e>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sub>
                        </m:sSub>
                      </m:e>
                    </m:d>
                    <m:r>
                      <a:rPr lang="id-ID" sz="1600" i="1">
                        <a:latin typeface="Cambria Math" panose="02040503050406030204" pitchFamily="18" charset="0"/>
                      </a:rPr>
                      <m:t>=</m:t>
                    </m:r>
                    <m:f>
                      <m:fPr>
                        <m:ctrlPr>
                          <a:rPr lang="en-ID" sz="1600" i="1">
                            <a:latin typeface="Cambria Math" panose="02040503050406030204" pitchFamily="18" charset="0"/>
                          </a:rPr>
                        </m:ctrlPr>
                      </m:fPr>
                      <m:num>
                        <m:r>
                          <a:rPr lang="id-ID" sz="1600" i="1">
                            <a:latin typeface="Cambria Math" panose="02040503050406030204" pitchFamily="18" charset="0"/>
                          </a:rPr>
                          <m:t>𝑓</m:t>
                        </m:r>
                        <m:r>
                          <a:rPr lang="id-ID" sz="1600" i="1">
                            <a:latin typeface="Cambria Math" panose="02040503050406030204" pitchFamily="18" charset="0"/>
                          </a:rPr>
                          <m:t>(</m:t>
                        </m:r>
                        <m:sSub>
                          <m:sSubPr>
                            <m:ctrlPr>
                              <a:rPr lang="en-ID" sz="1600" i="1">
                                <a:latin typeface="Cambria Math" panose="02040503050406030204" pitchFamily="18" charset="0"/>
                              </a:rPr>
                            </m:ctrlPr>
                          </m:sSubPr>
                          <m:e>
                            <m:r>
                              <a:rPr lang="id-ID" sz="1600" i="1">
                                <a:latin typeface="Cambria Math" panose="02040503050406030204" pitchFamily="18" charset="0"/>
                              </a:rPr>
                              <m:t>𝑤</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sub>
                        </m:sSub>
                        <m:r>
                          <a:rPr lang="id-ID" sz="1600" i="1">
                            <a:latin typeface="Cambria Math" panose="02040503050406030204" pitchFamily="18" charset="0"/>
                          </a:rPr>
                          <m:t>)</m:t>
                        </m:r>
                      </m:num>
                      <m:den>
                        <m:r>
                          <a:rPr lang="id-ID" sz="1600" i="1">
                            <a:latin typeface="Cambria Math" panose="02040503050406030204" pitchFamily="18" charset="0"/>
                          </a:rPr>
                          <m:t>𝑓</m:t>
                        </m:r>
                        <m:r>
                          <a:rPr lang="id-ID" sz="1600" i="1">
                            <a:latin typeface="Cambria Math" panose="02040503050406030204" pitchFamily="18" charset="0"/>
                          </a:rPr>
                          <m:t>(</m:t>
                        </m:r>
                        <m:sSub>
                          <m:sSubPr>
                            <m:ctrlPr>
                              <a:rPr lang="en-ID" sz="1600" i="1">
                                <a:latin typeface="Cambria Math" panose="02040503050406030204" pitchFamily="18" charset="0"/>
                              </a:rPr>
                            </m:ctrlPr>
                          </m:sSubPr>
                          <m:e>
                            <m:r>
                              <a:rPr lang="id-ID" sz="1600" i="1">
                                <a:latin typeface="Cambria Math" panose="02040503050406030204" pitchFamily="18" charset="0"/>
                              </a:rPr>
                              <m:t>𝑡</m:t>
                            </m:r>
                          </m:e>
                          <m:sub>
                            <m:r>
                              <a:rPr lang="id-ID" sz="1600" i="1">
                                <a:latin typeface="Cambria Math" panose="02040503050406030204" pitchFamily="18" charset="0"/>
                              </a:rPr>
                              <m:t>𝑖</m:t>
                            </m:r>
                          </m:sub>
                        </m:sSub>
                        <m:r>
                          <a:rPr lang="id-ID" sz="1600" i="1">
                            <a:latin typeface="Cambria Math" panose="02040503050406030204" pitchFamily="18" charset="0"/>
                          </a:rPr>
                          <m:t>)</m:t>
                        </m:r>
                      </m:den>
                    </m:f>
                  </m:oMath>
                </a14:m>
                <a:r>
                  <a:rPr lang="id-ID" sz="1600" dirty="0">
                    <a:latin typeface="Times New Roman" panose="02020603050405020304" pitchFamily="18" charset="0"/>
                    <a:cs typeface="Times New Roman" panose="02020603050405020304" pitchFamily="18" charset="0"/>
                  </a:rPr>
                  <a:t> 												(7)</a:t>
                </a:r>
                <a:endParaRPr lang="en-ID"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F98B0E1-1B5F-4532-A6C8-DBABA8F2B6A4}"/>
                  </a:ext>
                </a:extLst>
              </p:cNvPr>
              <p:cNvSpPr>
                <a:spLocks noGrp="1" noRot="1" noChangeAspect="1" noMove="1" noResize="1" noEditPoints="1" noAdjustHandles="1" noChangeArrowheads="1" noChangeShapeType="1" noTextEdit="1"/>
              </p:cNvSpPr>
              <p:nvPr>
                <p:ph idx="1"/>
              </p:nvPr>
            </p:nvSpPr>
            <p:spPr>
              <a:blipFill>
                <a:blip r:embed="rId2"/>
                <a:stretch>
                  <a:fillRect l="-71" t="-471"/>
                </a:stretch>
              </a:blipFill>
            </p:spPr>
            <p:txBody>
              <a:bodyPr/>
              <a:lstStyle/>
              <a:p>
                <a:r>
                  <a:rPr lang="en-ID">
                    <a:noFill/>
                  </a:rPr>
                  <a:t> </a:t>
                </a:r>
              </a:p>
            </p:txBody>
          </p:sp>
        </mc:Fallback>
      </mc:AlternateContent>
    </p:spTree>
    <p:extLst>
      <p:ext uri="{BB962C8B-B14F-4D97-AF65-F5344CB8AC3E}">
        <p14:creationId xmlns:p14="http://schemas.microsoft.com/office/powerpoint/2010/main" val="427932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6DCC-320D-408F-A982-23213D2ECC66}"/>
              </a:ext>
            </a:extLst>
          </p:cNvPr>
          <p:cNvSpPr>
            <a:spLocks noGrp="1"/>
          </p:cNvSpPr>
          <p:nvPr>
            <p:ph type="title"/>
          </p:nvPr>
        </p:nvSpPr>
        <p:spPr>
          <a:xfrm>
            <a:off x="677334" y="609600"/>
            <a:ext cx="8596668" cy="1320800"/>
          </a:xfrm>
        </p:spPr>
        <p:txBody>
          <a:bodyPr/>
          <a:lstStyle/>
          <a:p>
            <a:r>
              <a:rPr lang="id-ID" dirty="0">
                <a:latin typeface="Times New Roman" panose="02020603050405020304" pitchFamily="18" charset="0"/>
                <a:cs typeface="Times New Roman" panose="02020603050405020304" pitchFamily="18" charset="0"/>
              </a:rPr>
              <a:t>Algortma Viterbi</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1551CD-379B-415C-95E4-4EBA9F1B46BD}"/>
              </a:ext>
            </a:extLst>
          </p:cNvPr>
          <p:cNvSpPr>
            <a:spLocks noGrp="1"/>
          </p:cNvSpPr>
          <p:nvPr>
            <p:ph idx="1"/>
          </p:nvPr>
        </p:nvSpPr>
        <p:spPr>
          <a:xfrm>
            <a:off x="677334" y="2160589"/>
            <a:ext cx="8596668" cy="3880773"/>
          </a:xfrm>
        </p:spPr>
        <p:txBody>
          <a:bodyPr/>
          <a:lstStyle/>
          <a:p>
            <a:endParaRPr lang="en-ID" dirty="0"/>
          </a:p>
        </p:txBody>
      </p:sp>
      <p:pic>
        <p:nvPicPr>
          <p:cNvPr id="3076" name="Picture 4" descr="gambar 3 Arsitektu untuk HMM Tagger">
            <a:extLst>
              <a:ext uri="{FF2B5EF4-FFF2-40B4-BE49-F238E27FC236}">
                <a16:creationId xmlns:a16="http://schemas.microsoft.com/office/drawing/2014/main" id="{A8B7FB66-6F42-4C2A-9832-557A58757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60589"/>
            <a:ext cx="6396037" cy="235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35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9E35-1E36-4325-8DE9-A0A40AD282F2}"/>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Algoritma Hidden Markov Model </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DAAF1-3610-4C21-8D50-FDEF63E32937}"/>
              </a:ext>
            </a:extLst>
          </p:cNvPr>
          <p:cNvSpPr>
            <a:spLocks noGrp="1"/>
          </p:cNvSpPr>
          <p:nvPr>
            <p:ph idx="1"/>
          </p:nvPr>
        </p:nvSpPr>
        <p:spPr/>
        <p:txBody>
          <a:bodyPr>
            <a:normAutofit lnSpcReduction="10000"/>
          </a:bodyPr>
          <a:lstStyle/>
          <a:p>
            <a:r>
              <a:rPr lang="en-ID" dirty="0"/>
              <a:t>set λ1 = λ2 = λ3 = 0 </a:t>
            </a:r>
          </a:p>
          <a:p>
            <a:r>
              <a:rPr lang="en-ID" dirty="0" err="1"/>
              <a:t>untuk</a:t>
            </a:r>
            <a:r>
              <a:rPr lang="en-ID" dirty="0"/>
              <a:t> </a:t>
            </a:r>
            <a:r>
              <a:rPr lang="en-ID" dirty="0" err="1"/>
              <a:t>setiap</a:t>
            </a:r>
            <a:r>
              <a:rPr lang="en-ID" dirty="0"/>
              <a:t> trigram t1, t2, t3 </a:t>
            </a:r>
            <a:r>
              <a:rPr lang="en-ID" dirty="0" err="1"/>
              <a:t>dengan</a:t>
            </a:r>
            <a:r>
              <a:rPr lang="en-ID" dirty="0"/>
              <a:t> f (t1, t2, t3)&gt; 0 </a:t>
            </a:r>
          </a:p>
          <a:p>
            <a:pPr lvl="1"/>
            <a:r>
              <a:rPr lang="en-ID" dirty="0" err="1"/>
              <a:t>tergantung</a:t>
            </a:r>
            <a:r>
              <a:rPr lang="en-ID" dirty="0"/>
              <a:t> pada </a:t>
            </a:r>
            <a:r>
              <a:rPr lang="en-ID" dirty="0" err="1"/>
              <a:t>maksimum</a:t>
            </a:r>
            <a:r>
              <a:rPr lang="en-ID" dirty="0"/>
              <a:t> </a:t>
            </a:r>
            <a:r>
              <a:rPr lang="en-ID" dirty="0" err="1"/>
              <a:t>dari</a:t>
            </a:r>
            <a:r>
              <a:rPr lang="en-ID" dirty="0"/>
              <a:t> </a:t>
            </a:r>
            <a:r>
              <a:rPr lang="en-ID" dirty="0" err="1"/>
              <a:t>tiga</a:t>
            </a:r>
            <a:r>
              <a:rPr lang="en-ID" dirty="0"/>
              <a:t> </a:t>
            </a:r>
            <a:r>
              <a:rPr lang="en-ID" dirty="0" err="1"/>
              <a:t>nilai</a:t>
            </a:r>
            <a:r>
              <a:rPr lang="en-ID" dirty="0"/>
              <a:t> </a:t>
            </a:r>
            <a:r>
              <a:rPr lang="en-ID" dirty="0" err="1"/>
              <a:t>berikut</a:t>
            </a:r>
            <a:r>
              <a:rPr lang="en-ID" dirty="0"/>
              <a:t>:</a:t>
            </a:r>
          </a:p>
          <a:p>
            <a:pPr lvl="2"/>
            <a:r>
              <a:rPr lang="en-ID" dirty="0" err="1"/>
              <a:t>kasus</a:t>
            </a:r>
            <a:endParaRPr lang="en-ID" dirty="0"/>
          </a:p>
          <a:p>
            <a:pPr lvl="2"/>
            <a:r>
              <a:rPr lang="en-ID" dirty="0"/>
              <a:t>f (t1, t2, t3) −1 f (t1, t2) −1: </a:t>
            </a:r>
            <a:r>
              <a:rPr lang="en-ID" dirty="0" err="1"/>
              <a:t>peningkatan</a:t>
            </a:r>
            <a:r>
              <a:rPr lang="en-ID" dirty="0"/>
              <a:t> λ3 oleh f (t1, t2, t3)</a:t>
            </a:r>
          </a:p>
          <a:p>
            <a:pPr lvl="2"/>
            <a:r>
              <a:rPr lang="en-ID" dirty="0" err="1"/>
              <a:t>kasus</a:t>
            </a:r>
            <a:endParaRPr lang="en-ID" dirty="0"/>
          </a:p>
          <a:p>
            <a:pPr lvl="2"/>
            <a:r>
              <a:rPr lang="en-ID" dirty="0"/>
              <a:t>f (t2, t3) −1 f (t2) −1: increment λ2 oleh f (t1, t2, t3)</a:t>
            </a:r>
          </a:p>
          <a:p>
            <a:pPr lvl="2"/>
            <a:r>
              <a:rPr lang="en-ID" dirty="0" err="1"/>
              <a:t>kasus</a:t>
            </a:r>
            <a:endParaRPr lang="en-ID" dirty="0"/>
          </a:p>
          <a:p>
            <a:pPr lvl="2"/>
            <a:r>
              <a:rPr lang="en-ID" dirty="0"/>
              <a:t>f (t3) −1 N − 1: </a:t>
            </a:r>
            <a:r>
              <a:rPr lang="en-ID" dirty="0" err="1"/>
              <a:t>kenaikan</a:t>
            </a:r>
            <a:r>
              <a:rPr lang="en-ID" dirty="0"/>
              <a:t> λ1 oleh f (t1, t2, t3)</a:t>
            </a:r>
          </a:p>
          <a:p>
            <a:pPr lvl="1"/>
            <a:r>
              <a:rPr lang="en-ID" dirty="0" err="1"/>
              <a:t>akhir</a:t>
            </a:r>
            <a:endParaRPr lang="en-ID" dirty="0"/>
          </a:p>
          <a:p>
            <a:r>
              <a:rPr lang="en-ID" dirty="0"/>
              <a:t>end </a:t>
            </a:r>
            <a:r>
              <a:rPr lang="en-ID" dirty="0" err="1"/>
              <a:t>normalisasi</a:t>
            </a:r>
            <a:r>
              <a:rPr lang="en-ID" dirty="0"/>
              <a:t> λ1, λ2, λ3</a:t>
            </a:r>
          </a:p>
        </p:txBody>
      </p:sp>
    </p:spTree>
    <p:extLst>
      <p:ext uri="{BB962C8B-B14F-4D97-AF65-F5344CB8AC3E}">
        <p14:creationId xmlns:p14="http://schemas.microsoft.com/office/powerpoint/2010/main" val="39854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AAF4-4758-4CFF-ABA0-C42F9FB3D3BD}"/>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7F9E8E2B-EC9C-4C7E-B8B2-18EB57B47B2C}"/>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Algoritma diatas adalah </a:t>
            </a:r>
            <a:r>
              <a:rPr lang="en-ID" dirty="0" err="1">
                <a:latin typeface="Times New Roman" panose="02020603050405020304" pitchFamily="18" charset="0"/>
                <a:cs typeface="Times New Roman" panose="02020603050405020304" pitchFamily="18" charset="0"/>
              </a:rPr>
              <a:t>Algoritma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menghitung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bobot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interpolasi</a:t>
            </a:r>
            <a:r>
              <a:rPr lang="en-ID" dirty="0">
                <a:latin typeface="Times New Roman" panose="02020603050405020304" pitchFamily="18" charset="0"/>
                <a:cs typeface="Times New Roman" panose="02020603050405020304" pitchFamily="18" charset="0"/>
              </a:rPr>
              <a:t> linear </a:t>
            </a:r>
            <a:r>
              <a:rPr lang="en-ID" dirty="0" err="1">
                <a:latin typeface="Times New Roman" panose="02020603050405020304" pitchFamily="18" charset="0"/>
                <a:cs typeface="Times New Roman" panose="02020603050405020304" pitchFamily="18" charset="0"/>
              </a:rPr>
              <a:t>konteks-independen</a:t>
            </a:r>
            <a:r>
              <a:rPr lang="en-ID" dirty="0">
                <a:latin typeface="Times New Roman" panose="02020603050405020304" pitchFamily="18" charset="0"/>
                <a:cs typeface="Times New Roman" panose="02020603050405020304" pitchFamily="18" charset="0"/>
              </a:rPr>
              <a:t> λ1, λ2, λ3 </a:t>
            </a:r>
            <a:r>
              <a:rPr lang="en-ID" dirty="0" err="1">
                <a:latin typeface="Times New Roman" panose="02020603050405020304" pitchFamily="18" charset="0"/>
                <a:cs typeface="Times New Roman" panose="02020603050405020304" pitchFamily="18" charset="0"/>
              </a:rPr>
              <a:t>ketika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frekuensi</a:t>
            </a:r>
            <a:r>
              <a:rPr lang="en-ID" dirty="0">
                <a:latin typeface="Times New Roman" panose="02020603050405020304" pitchFamily="18" charset="0"/>
                <a:cs typeface="Times New Roman" panose="02020603050405020304" pitchFamily="18" charset="0"/>
              </a:rPr>
              <a:t> n-gram </a:t>
            </a:r>
            <a:r>
              <a:rPr lang="en-ID" dirty="0" err="1">
                <a:latin typeface="Times New Roman" panose="02020603050405020304" pitchFamily="18" charset="0"/>
                <a:cs typeface="Times New Roman" panose="02020603050405020304" pitchFamily="18" charset="0"/>
              </a:rPr>
              <a:t>diketahui</a:t>
            </a:r>
            <a:r>
              <a:rPr lang="en-ID" dirty="0">
                <a:latin typeface="Times New Roman" panose="02020603050405020304" pitchFamily="18" charset="0"/>
                <a:cs typeface="Times New Roman" panose="02020603050405020304" pitchFamily="18" charset="0"/>
              </a:rPr>
              <a:t>. N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ukuran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korpus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Jika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penyebut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salah </a:t>
            </a:r>
            <a:r>
              <a:rPr lang="en-ID" dirty="0" err="1">
                <a:latin typeface="Times New Roman" panose="02020603050405020304" pitchFamily="18" charset="0"/>
                <a:cs typeface="Times New Roman" panose="02020603050405020304" pitchFamily="18" charset="0"/>
              </a:rPr>
              <a:t>satu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ekspresi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0, kami </a:t>
            </a:r>
            <a:r>
              <a:rPr lang="en-ID" dirty="0" err="1">
                <a:latin typeface="Times New Roman" panose="02020603050405020304" pitchFamily="18" charset="0"/>
                <a:cs typeface="Times New Roman" panose="02020603050405020304" pitchFamily="18" charset="0"/>
              </a:rPr>
              <a:t>mendefinisikan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hasil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ekspresi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menjadi</a:t>
            </a:r>
            <a:r>
              <a:rPr lang="en-ID" dirty="0">
                <a:latin typeface="Times New Roman" panose="02020603050405020304" pitchFamily="18" charset="0"/>
                <a:cs typeface="Times New Roman" panose="02020603050405020304" pitchFamily="18" charset="0"/>
              </a:rPr>
              <a:t> 0.</a:t>
            </a:r>
          </a:p>
        </p:txBody>
      </p:sp>
    </p:spTree>
    <p:extLst>
      <p:ext uri="{BB962C8B-B14F-4D97-AF65-F5344CB8AC3E}">
        <p14:creationId xmlns:p14="http://schemas.microsoft.com/office/powerpoint/2010/main" val="29003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7E3D-C74E-433A-900F-4D7796EDCBA4}"/>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PENDEKATAN HIBRIDA</a:t>
            </a:r>
          </a:p>
        </p:txBody>
      </p:sp>
      <p:sp>
        <p:nvSpPr>
          <p:cNvPr id="3" name="Content Placeholder 2">
            <a:extLst>
              <a:ext uri="{FF2B5EF4-FFF2-40B4-BE49-F238E27FC236}">
                <a16:creationId xmlns:a16="http://schemas.microsoft.com/office/drawing/2014/main" id="{1B56B845-30A7-4C07-B8A8-C38368BB5D52}"/>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pendekatan hibrida terdiri dalam menggabungkan pendekatan berbasis aturan dengan pendekatan statistik.</a:t>
            </a:r>
          </a:p>
        </p:txBody>
      </p:sp>
    </p:spTree>
    <p:extLst>
      <p:ext uri="{BB962C8B-B14F-4D97-AF65-F5344CB8AC3E}">
        <p14:creationId xmlns:p14="http://schemas.microsoft.com/office/powerpoint/2010/main" val="226997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44CC-B105-41FB-BBA2-8124B48F9F79}"/>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Latar Belakang</a:t>
            </a:r>
          </a:p>
        </p:txBody>
      </p:sp>
      <p:sp>
        <p:nvSpPr>
          <p:cNvPr id="3" name="Content Placeholder 2">
            <a:extLst>
              <a:ext uri="{FF2B5EF4-FFF2-40B4-BE49-F238E27FC236}">
                <a16:creationId xmlns:a16="http://schemas.microsoft.com/office/drawing/2014/main" id="{4E1F1C8B-A1AC-4ECE-8603-4DD1FF6F5041}"/>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Rumusan Masalah :</a:t>
            </a:r>
          </a:p>
          <a:p>
            <a:pPr algn="just"/>
            <a:r>
              <a:rPr lang="id-ID" dirty="0">
                <a:latin typeface="Times New Roman" panose="02020603050405020304" pitchFamily="18" charset="0"/>
                <a:cs typeface="Times New Roman" panose="02020603050405020304" pitchFamily="18" charset="0"/>
              </a:rPr>
              <a:t>Bagaimana membangun POST dengan lebih efisiensi dan lebih akurat</a:t>
            </a:r>
          </a:p>
          <a:p>
            <a:pPr algn="just"/>
            <a:r>
              <a:rPr lang="id-ID" dirty="0">
                <a:latin typeface="Times New Roman" panose="02020603050405020304" pitchFamily="18" charset="0"/>
                <a:cs typeface="Times New Roman" panose="02020603050405020304" pitchFamily="18" charset="0"/>
              </a:rPr>
              <a:t>Tujuan :</a:t>
            </a:r>
          </a:p>
          <a:p>
            <a:pPr algn="just"/>
            <a:r>
              <a:rPr lang="id-ID" dirty="0">
                <a:latin typeface="Times New Roman" panose="02020603050405020304" pitchFamily="18" charset="0"/>
                <a:cs typeface="Times New Roman" panose="02020603050405020304" pitchFamily="18" charset="0"/>
              </a:rPr>
              <a:t>Penelitian ini mengusulkan penggunaan teknik POS Tagging yang efisien dan akurat untuk bahasa Arab menggunakan pendekatan statistik.</a:t>
            </a:r>
          </a:p>
          <a:p>
            <a:pPr algn="just"/>
            <a:r>
              <a:rPr lang="id-ID" dirty="0">
                <a:latin typeface="Times New Roman" panose="02020603050405020304" pitchFamily="18" charset="0"/>
                <a:cs typeface="Times New Roman" panose="02020603050405020304" pitchFamily="18" charset="0"/>
              </a:rPr>
              <a:t>Batasan Masalah :</a:t>
            </a:r>
          </a:p>
          <a:p>
            <a:pPr algn="just"/>
            <a:r>
              <a:rPr lang="id-ID" dirty="0">
                <a:latin typeface="Times New Roman" panose="02020603050405020304" pitchFamily="18" charset="0"/>
                <a:cs typeface="Times New Roman" panose="02020603050405020304" pitchFamily="18" charset="0"/>
              </a:rPr>
              <a:t>Penelitian ini menggunakan metode Berbasis Aturan dan teknik Hidden Markov Model (HMM) untuk POS Tagging bahasa Arab</a:t>
            </a:r>
          </a:p>
          <a:p>
            <a:pPr algn="just"/>
            <a:r>
              <a:rPr lang="id-ID" dirty="0">
                <a:latin typeface="Times New Roman" panose="02020603050405020304" pitchFamily="18" charset="0"/>
                <a:cs typeface="Times New Roman" panose="02020603050405020304" pitchFamily="18" charset="0"/>
              </a:rPr>
              <a:t>Manfaat :</a:t>
            </a:r>
          </a:p>
          <a:p>
            <a:pPr algn="just"/>
            <a:r>
              <a:rPr lang="id-ID" dirty="0">
                <a:latin typeface="Times New Roman" panose="02020603050405020304" pitchFamily="18" charset="0"/>
                <a:cs typeface="Times New Roman" panose="02020603050405020304" pitchFamily="18" charset="0"/>
              </a:rPr>
              <a:t> Dapat diterapkan untuk alat preprocessing pada aplikasi-aplikasi NLP</a:t>
            </a:r>
          </a:p>
        </p:txBody>
      </p:sp>
    </p:spTree>
    <p:extLst>
      <p:ext uri="{BB962C8B-B14F-4D97-AF65-F5344CB8AC3E}">
        <p14:creationId xmlns:p14="http://schemas.microsoft.com/office/powerpoint/2010/main" val="379784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031509" cy="2743200"/>
          </a:xfrm>
        </p:spPr>
        <p:txBody>
          <a:bodyPr/>
          <a:lstStyle/>
          <a:p>
            <a:r>
              <a:rPr lang="en-US" dirty="0">
                <a:latin typeface="Times New Roman" panose="02020603050405020304" pitchFamily="18" charset="0"/>
                <a:cs typeface="Times New Roman" panose="02020603050405020304" pitchFamily="18" charset="0"/>
              </a:rPr>
              <a:t>MENGUSULKAN METODE POS TAGGING ARAB</a:t>
            </a:r>
          </a:p>
        </p:txBody>
      </p:sp>
      <p:sp>
        <p:nvSpPr>
          <p:cNvPr id="3" name="Content Placeholder 2"/>
          <p:cNvSpPr>
            <a:spLocks noGrp="1"/>
          </p:cNvSpPr>
          <p:nvPr>
            <p:ph idx="1"/>
          </p:nvPr>
        </p:nvSpPr>
        <p:spPr>
          <a:xfrm>
            <a:off x="677334" y="3962400"/>
            <a:ext cx="8596668" cy="2078962"/>
          </a:xfrm>
        </p:spPr>
        <p:txBody>
          <a:bodyPr/>
          <a:lstStyle/>
          <a:p>
            <a:endParaRPr lang="en-US" dirty="0"/>
          </a:p>
        </p:txBody>
      </p:sp>
      <p:pic>
        <p:nvPicPr>
          <p:cNvPr id="2050" name="Picture 2" descr="Fig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843"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44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9457-97D7-4E9C-ACA6-71A139FDAB9B}"/>
              </a:ext>
            </a:extLst>
          </p:cNvPr>
          <p:cNvSpPr>
            <a:spLocks noGrp="1"/>
          </p:cNvSpPr>
          <p:nvPr>
            <p:ph type="title"/>
          </p:nvPr>
        </p:nvSpPr>
        <p:spPr>
          <a:xfrm>
            <a:off x="677334" y="609600"/>
            <a:ext cx="8596668" cy="638432"/>
          </a:xfrm>
        </p:spPr>
        <p:txBody>
          <a:bodyPr>
            <a:normAutofit fontScale="90000"/>
          </a:bodyPr>
          <a:lstStyle/>
          <a:p>
            <a:r>
              <a:rPr lang="id-ID" dirty="0">
                <a:latin typeface="Times New Roman" panose="02020603050405020304" pitchFamily="18" charset="0"/>
                <a:cs typeface="Times New Roman" panose="02020603050405020304" pitchFamily="18" charset="0"/>
              </a:rPr>
              <a:t>CONTOH</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50A507-6876-4F54-B940-DF3409FBE5C9}"/>
              </a:ext>
            </a:extLst>
          </p:cNvPr>
          <p:cNvSpPr>
            <a:spLocks noGrp="1"/>
          </p:cNvSpPr>
          <p:nvPr>
            <p:ph idx="1"/>
          </p:nvPr>
        </p:nvSpPr>
        <p:spPr>
          <a:xfrm>
            <a:off x="677334" y="1717589"/>
            <a:ext cx="8596668" cy="4323773"/>
          </a:xfrm>
        </p:spPr>
        <p:txBody>
          <a:bodyPr>
            <a:normAutofit/>
          </a:bodyPr>
          <a:lstStyle/>
          <a:p>
            <a:pPr algn="ctr"/>
            <a:r>
              <a:rPr lang="ar-SA" b="1" dirty="0">
                <a:latin typeface="Times New Roman" panose="02020603050405020304" pitchFamily="18" charset="0"/>
                <a:cs typeface="Times New Roman" panose="02020603050405020304" pitchFamily="18" charset="0"/>
              </a:rPr>
              <a:t>ذَٰلِكَ الْكِتَابُ لَا رَيْبَ ۛ فِيهِ ۛ هُدًى لِّلْمُتَّقِينَ</a:t>
            </a:r>
            <a:endParaRPr lang="id-ID"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Kitab (Al Quran) </a:t>
            </a:r>
            <a:r>
              <a:rPr lang="en-GB" dirty="0" err="1">
                <a:latin typeface="Times New Roman" panose="02020603050405020304" pitchFamily="18" charset="0"/>
                <a:cs typeface="Times New Roman" panose="02020603050405020304" pitchFamily="18" charset="0"/>
              </a:rPr>
              <a:t>ini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tidak</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ada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keraguan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padanya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petunjuk</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bagi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mereka</a:t>
            </a:r>
            <a:r>
              <a:rPr lang="en-GB" dirty="0">
                <a:latin typeface="Times New Roman" panose="02020603050405020304" pitchFamily="18" charset="0"/>
                <a:cs typeface="Times New Roman" panose="02020603050405020304" pitchFamily="18" charset="0"/>
              </a:rPr>
              <a:t> yang </a:t>
            </a:r>
            <a:r>
              <a:rPr lang="en-GB" dirty="0" err="1">
                <a:latin typeface="Times New Roman" panose="02020603050405020304" pitchFamily="18" charset="0"/>
                <a:cs typeface="Times New Roman" panose="02020603050405020304" pitchFamily="18" charset="0"/>
              </a:rPr>
              <a:t>bertakwa</a:t>
            </a:r>
            <a:endParaRPr lang="id-ID" dirty="0">
              <a:latin typeface="Times New Roman" panose="02020603050405020304" pitchFamily="18" charset="0"/>
              <a:cs typeface="Times New Roman" panose="02020603050405020304" pitchFamily="18" charset="0"/>
            </a:endParaRPr>
          </a:p>
          <a:p>
            <a:pPr algn="just"/>
            <a:endParaRPr lang="id-ID" dirty="0">
              <a:latin typeface="Times New Roman" panose="02020603050405020304" pitchFamily="18" charset="0"/>
              <a:cs typeface="Times New Roman" panose="02020603050405020304" pitchFamily="18" charset="0"/>
            </a:endParaRPr>
          </a:p>
          <a:p>
            <a:pPr algn="just"/>
            <a:r>
              <a:rPr lang="id-ID" dirty="0">
                <a:latin typeface="Times New Roman" panose="02020603050405020304" pitchFamily="18" charset="0"/>
                <a:cs typeface="Times New Roman" panose="02020603050405020304" pitchFamily="18" charset="0"/>
              </a:rPr>
              <a:t>Untuk kata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tagnya tidak dikenal dengan metode berbasis aturan. Pertama, kami menugaskannya ke tiga label berbeda N, V, dan INL. Dengan menggunakan model HMM, transisi dan probabilitas emisi yang sebelumnya diperkirakan dalam fase pelatihan, kami menghitung probabilitas masing-masing tag untuk kata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sebagai fungsi probabilitas tag sebelumnya dalam kalimat:</a:t>
            </a:r>
          </a:p>
          <a:p>
            <a:pPr algn="just"/>
            <a:r>
              <a:rPr lang="id-ID" dirty="0">
                <a:latin typeface="Times New Roman" panose="02020603050405020304" pitchFamily="18" charset="0"/>
                <a:cs typeface="Times New Roman" panose="02020603050405020304" pitchFamily="18" charset="0"/>
              </a:rPr>
              <a:t>- P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 N) = P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 N) P (N \ P) P (P \ N) P (N \ P) P (P \ N) P (N \ P) </a:t>
            </a:r>
            <a:endParaRPr lang="en-ID" dirty="0">
              <a:latin typeface="Times New Roman" panose="02020603050405020304" pitchFamily="18" charset="0"/>
              <a:cs typeface="Times New Roman" panose="02020603050405020304" pitchFamily="18" charset="0"/>
            </a:endParaRPr>
          </a:p>
          <a:p>
            <a:pPr algn="just"/>
            <a:r>
              <a:rPr lang="id-ID" dirty="0">
                <a:latin typeface="Times New Roman" panose="02020603050405020304" pitchFamily="18" charset="0"/>
                <a:cs typeface="Times New Roman" panose="02020603050405020304" pitchFamily="18" charset="0"/>
              </a:rPr>
              <a:t>- P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 V ) =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 V) P (N \ P) P (P \ N) P (N \ P) P (P \ N) P (N \ P) </a:t>
            </a:r>
            <a:endParaRPr lang="en-ID" dirty="0">
              <a:latin typeface="Times New Roman" panose="02020603050405020304" pitchFamily="18" charset="0"/>
              <a:cs typeface="Times New Roman" panose="02020603050405020304" pitchFamily="18" charset="0"/>
            </a:endParaRPr>
          </a:p>
          <a:p>
            <a:pPr algn="just"/>
            <a:r>
              <a:rPr lang="id-ID" dirty="0">
                <a:latin typeface="Times New Roman" panose="02020603050405020304" pitchFamily="18" charset="0"/>
                <a:cs typeface="Times New Roman" panose="02020603050405020304" pitchFamily="18" charset="0"/>
              </a:rPr>
              <a:t>- P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 INL) = (</a:t>
            </a:r>
            <a:r>
              <a:rPr lang="ar-SA" dirty="0">
                <a:latin typeface="Times New Roman" panose="02020603050405020304" pitchFamily="18" charset="0"/>
                <a:cs typeface="Times New Roman" panose="02020603050405020304" pitchFamily="18" charset="0"/>
              </a:rPr>
              <a:t>ھدى</a:t>
            </a:r>
            <a:r>
              <a:rPr lang="id-ID" dirty="0">
                <a:latin typeface="Times New Roman" panose="02020603050405020304" pitchFamily="18" charset="0"/>
                <a:cs typeface="Times New Roman" panose="02020603050405020304" pitchFamily="18" charset="0"/>
              </a:rPr>
              <a:t> \ INL) P (N \ P) P (P \ N) P (N \ P) P (P \ N) P (N \ P)</a:t>
            </a:r>
            <a:endParaRPr lang="en-ID" dirty="0">
              <a:latin typeface="Times New Roman" panose="02020603050405020304" pitchFamily="18" charset="0"/>
              <a:cs typeface="Times New Roman" panose="02020603050405020304" pitchFamily="18" charset="0"/>
            </a:endParaRPr>
          </a:p>
          <a:p>
            <a:pPr algn="just"/>
            <a:endParaRPr lang="en-ID" dirty="0"/>
          </a:p>
        </p:txBody>
      </p:sp>
    </p:spTree>
    <p:extLst>
      <p:ext uri="{BB962C8B-B14F-4D97-AF65-F5344CB8AC3E}">
        <p14:creationId xmlns:p14="http://schemas.microsoft.com/office/powerpoint/2010/main" val="99151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D5DF-1AB1-47E7-A60F-34997DA78748}"/>
              </a:ext>
            </a:extLst>
          </p:cNvPr>
          <p:cNvSpPr>
            <a:spLocks noGrp="1"/>
          </p:cNvSpPr>
          <p:nvPr>
            <p:ph type="title"/>
          </p:nvPr>
        </p:nvSpPr>
        <p:spPr/>
        <p:txBody>
          <a:bodyPr/>
          <a:lstStyle/>
          <a:p>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9F18B9-4959-4CE5-AC85-E90C37F234CD}"/>
                  </a:ext>
                </a:extLst>
              </p:cNvPr>
              <p:cNvSpPr>
                <a:spLocks noGrp="1"/>
              </p:cNvSpPr>
              <p:nvPr>
                <p:ph idx="1"/>
              </p:nvPr>
            </p:nvSpPr>
            <p:spPr>
              <a:xfrm>
                <a:off x="677334" y="3097188"/>
                <a:ext cx="8596668" cy="2944174"/>
              </a:xfrm>
            </p:spPr>
            <p:txBody>
              <a:bodyPr/>
              <a:lstStyle/>
              <a:p>
                <a:pPr algn="just"/>
                <a:r>
                  <a:rPr lang="id-ID" dirty="0">
                    <a:latin typeface="Times New Roman" panose="02020603050405020304" pitchFamily="18" charset="0"/>
                    <a:cs typeface="Times New Roman" panose="02020603050405020304" pitchFamily="18" charset="0"/>
                  </a:rPr>
                  <a:t>Akhirnya, kami menghitung jalur kemungkinan terbaik (yaitu urutan tag terbaik) dengan menggunakan algoritma Viterbi. Yang terakhir adalah algoritma decoding paling umum untuk HMM yang memberikan urutan tag yang paling mungkin diberikan satu set tag. Ini menggunakan rumus berikut.</a:t>
                </a:r>
                <a:endParaRPr lang="en-ID"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GB" i="1">
                        <a:latin typeface="Cambria Math" panose="02040503050406030204" pitchFamily="18" charset="0"/>
                      </a:rPr>
                      <m:t>𝑎𝑟𝑔𝑚𝑎𝑥</m:t>
                    </m:r>
                    <m:nary>
                      <m:naryPr>
                        <m:chr m:val="∏"/>
                        <m:ctrlPr>
                          <a:rPr lang="en-ID"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r>
                          <a:rPr lang="en-GB" i="1">
                            <a:latin typeface="Cambria Math" panose="02040503050406030204" pitchFamily="18" charset="0"/>
                          </a:rPr>
                          <m:t>𝑝</m:t>
                        </m:r>
                        <m:d>
                          <m:dPr>
                            <m:ctrlPr>
                              <a:rPr lang="en-ID" i="1">
                                <a:latin typeface="Cambria Math" panose="02040503050406030204" pitchFamily="18" charset="0"/>
                              </a:rPr>
                            </m:ctrlPr>
                          </m:dPr>
                          <m:e>
                            <m:sSub>
                              <m:sSubPr>
                                <m:ctrlPr>
                                  <a:rPr lang="en-ID"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ID"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r>
                                  <a:rPr lang="en-GB" i="1">
                                    <a:latin typeface="Cambria Math" panose="02040503050406030204" pitchFamily="18" charset="0"/>
                                  </a:rPr>
                                  <m:t>−1</m:t>
                                </m:r>
                              </m:sub>
                            </m:sSub>
                          </m:e>
                        </m:d>
                      </m:e>
                    </m:nary>
                    <m:r>
                      <a:rPr lang="en-GB" i="1">
                        <a:latin typeface="Cambria Math" panose="02040503050406030204" pitchFamily="18" charset="0"/>
                      </a:rPr>
                      <m:t>𝑝</m:t>
                    </m:r>
                    <m:d>
                      <m:dPr>
                        <m:ctrlPr>
                          <a:rPr lang="en-ID" i="1">
                            <a:latin typeface="Cambria Math" panose="02040503050406030204" pitchFamily="18" charset="0"/>
                          </a:rPr>
                        </m:ctrlPr>
                      </m:dPr>
                      <m:e>
                        <m:sSub>
                          <m:sSubPr>
                            <m:ctrlPr>
                              <a:rPr lang="en-ID"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ID"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r>
                      <a:rPr lang="en-GB">
                        <a:latin typeface="Cambria Math" panose="02040503050406030204" pitchFamily="18" charset="0"/>
                      </a:rPr>
                      <m:t> </m:t>
                    </m:r>
                  </m:oMath>
                </a14:m>
                <a:endParaRPr lang="en-ID" dirty="0">
                  <a:latin typeface="Times New Roman" panose="02020603050405020304" pitchFamily="18" charset="0"/>
                  <a:cs typeface="Times New Roman" panose="02020603050405020304" pitchFamily="18" charset="0"/>
                </a:endParaRPr>
              </a:p>
              <a:p>
                <a:endParaRPr lang="en-ID" b="1" dirty="0"/>
              </a:p>
            </p:txBody>
          </p:sp>
        </mc:Choice>
        <mc:Fallback xmlns="">
          <p:sp>
            <p:nvSpPr>
              <p:cNvPr id="3" name="Content Placeholder 2">
                <a:extLst>
                  <a:ext uri="{FF2B5EF4-FFF2-40B4-BE49-F238E27FC236}">
                    <a16:creationId xmlns:a16="http://schemas.microsoft.com/office/drawing/2014/main" id="{189F18B9-4959-4CE5-AC85-E90C37F234CD}"/>
                  </a:ext>
                </a:extLst>
              </p:cNvPr>
              <p:cNvSpPr>
                <a:spLocks noGrp="1" noRot="1" noChangeAspect="1" noMove="1" noResize="1" noEditPoints="1" noAdjustHandles="1" noChangeArrowheads="1" noChangeShapeType="1" noTextEdit="1"/>
              </p:cNvSpPr>
              <p:nvPr>
                <p:ph idx="1"/>
              </p:nvPr>
            </p:nvSpPr>
            <p:spPr>
              <a:xfrm>
                <a:off x="677334" y="3097188"/>
                <a:ext cx="8596668" cy="2944174"/>
              </a:xfrm>
              <a:blipFill>
                <a:blip r:embed="rId2"/>
                <a:stretch>
                  <a:fillRect l="-142" t="-1035" r="-638"/>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8589EBA0-57EC-47B9-905A-AF8E566A7111}"/>
              </a:ext>
            </a:extLst>
          </p:cNvPr>
          <p:cNvPicPr/>
          <p:nvPr/>
        </p:nvPicPr>
        <p:blipFill>
          <a:blip r:embed="rId3">
            <a:extLst/>
          </a:blip>
          <a:srcRect/>
          <a:stretch>
            <a:fillRect/>
          </a:stretch>
        </p:blipFill>
        <p:spPr bwMode="auto">
          <a:xfrm>
            <a:off x="2917998" y="1223989"/>
            <a:ext cx="4387165" cy="1873199"/>
          </a:xfrm>
          <a:prstGeom prst="rect">
            <a:avLst/>
          </a:prstGeom>
          <a:noFill/>
        </p:spPr>
      </p:pic>
    </p:spTree>
    <p:extLst>
      <p:ext uri="{BB962C8B-B14F-4D97-AF65-F5344CB8AC3E}">
        <p14:creationId xmlns:p14="http://schemas.microsoft.com/office/powerpoint/2010/main" val="2382079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D5F0-F6FE-4C6C-A2C1-08C3BB098CE6}"/>
              </a:ext>
            </a:extLst>
          </p:cNvPr>
          <p:cNvSpPr>
            <a:spLocks noGrp="1"/>
          </p:cNvSpPr>
          <p:nvPr>
            <p:ph type="title"/>
          </p:nvPr>
        </p:nvSpPr>
        <p:spPr>
          <a:xfrm>
            <a:off x="677334" y="609600"/>
            <a:ext cx="8596668" cy="675503"/>
          </a:xfrm>
        </p:spPr>
        <p:txBody>
          <a:bodyPr>
            <a:normAutofit fontScale="90000"/>
          </a:bodyPr>
          <a:lstStyle/>
          <a:p>
            <a:r>
              <a:rPr lang="id-ID" b="1" dirty="0">
                <a:latin typeface="Times New Roman" panose="02020603050405020304" pitchFamily="18" charset="0"/>
                <a:cs typeface="Times New Roman" panose="02020603050405020304" pitchFamily="18" charset="0"/>
              </a:rPr>
              <a:t>Deskripsi Corpus</a:t>
            </a:r>
            <a:br>
              <a:rPr lang="en-ID" dirty="0"/>
            </a:br>
            <a:endParaRPr lang="en-ID" dirty="0"/>
          </a:p>
        </p:txBody>
      </p:sp>
      <p:sp>
        <p:nvSpPr>
          <p:cNvPr id="3" name="Content Placeholder 2">
            <a:extLst>
              <a:ext uri="{FF2B5EF4-FFF2-40B4-BE49-F238E27FC236}">
                <a16:creationId xmlns:a16="http://schemas.microsoft.com/office/drawing/2014/main" id="{9D3F3B04-9AF3-4154-B147-E3FE0ADE15BD}"/>
              </a:ext>
            </a:extLst>
          </p:cNvPr>
          <p:cNvSpPr>
            <a:spLocks noGrp="1"/>
          </p:cNvSpPr>
          <p:nvPr>
            <p:ph idx="1"/>
          </p:nvPr>
        </p:nvSpPr>
        <p:spPr>
          <a:xfrm>
            <a:off x="677334" y="1285103"/>
            <a:ext cx="8596668" cy="4756259"/>
          </a:xfrm>
        </p:spPr>
        <p:txBody>
          <a:bodyPr/>
          <a:lstStyle/>
          <a:p>
            <a:pPr algn="just"/>
            <a:r>
              <a:rPr lang="id-ID" dirty="0">
                <a:latin typeface="Times New Roman" panose="02020603050405020304" pitchFamily="18" charset="0"/>
                <a:cs typeface="Times New Roman" panose="02020603050405020304" pitchFamily="18" charset="0"/>
              </a:rPr>
              <a:t>Kami menggabungkan Quran Arabic Corpus [22] yang dinamakan sebagai: "quranic-corpus-text-0.2". Bentuk bahasa korpus adalah bahasa Arab klasik (CA). Alfabet bahasa Arab dari korpus terdiri dari huruf-huruf berikut: </a:t>
            </a:r>
          </a:p>
          <a:p>
            <a:pPr algn="just"/>
            <a:r>
              <a:rPr lang="ar-SA" dirty="0">
                <a:latin typeface="Times New Roman" panose="02020603050405020304" pitchFamily="18" charset="0"/>
                <a:cs typeface="Times New Roman" panose="02020603050405020304" pitchFamily="18" charset="0"/>
              </a:rPr>
              <a:t>أ ب ت ث د ج ح خ ه ع غ ف ق ص ض ط ك م ن ل ي س ش ظ ز و ة ى لا ر ؤ ء ئ</a:t>
            </a:r>
            <a:r>
              <a:rPr lang="id-ID" dirty="0">
                <a:latin typeface="Times New Roman" panose="02020603050405020304" pitchFamily="18" charset="0"/>
                <a:cs typeface="Times New Roman" panose="02020603050405020304" pitchFamily="18" charset="0"/>
              </a:rPr>
              <a:t>. </a:t>
            </a:r>
          </a:p>
          <a:p>
            <a:pPr algn="just"/>
            <a:endParaRPr lang="en-ID" dirty="0"/>
          </a:p>
        </p:txBody>
      </p:sp>
      <p:graphicFrame>
        <p:nvGraphicFramePr>
          <p:cNvPr id="4" name="Table 3">
            <a:extLst>
              <a:ext uri="{FF2B5EF4-FFF2-40B4-BE49-F238E27FC236}">
                <a16:creationId xmlns:a16="http://schemas.microsoft.com/office/drawing/2014/main" id="{4EFB974E-EC3B-4BFE-8223-4005A00D4722}"/>
              </a:ext>
            </a:extLst>
          </p:cNvPr>
          <p:cNvGraphicFramePr>
            <a:graphicFrameLocks noGrp="1"/>
          </p:cNvGraphicFramePr>
          <p:nvPr>
            <p:extLst>
              <p:ext uri="{D42A27DB-BD31-4B8C-83A1-F6EECF244321}">
                <p14:modId xmlns:p14="http://schemas.microsoft.com/office/powerpoint/2010/main" val="3028601277"/>
              </p:ext>
            </p:extLst>
          </p:nvPr>
        </p:nvGraphicFramePr>
        <p:xfrm>
          <a:off x="2549406" y="2795392"/>
          <a:ext cx="5902616" cy="3453002"/>
        </p:xfrm>
        <a:graphic>
          <a:graphicData uri="http://schemas.openxmlformats.org/drawingml/2006/table">
            <a:tbl>
              <a:tblPr firstRow="1" firstCol="1" bandRow="1">
                <a:tableStyleId>{5C22544A-7EE6-4342-B048-85BDC9FD1C3A}</a:tableStyleId>
              </a:tblPr>
              <a:tblGrid>
                <a:gridCol w="864979">
                  <a:extLst>
                    <a:ext uri="{9D8B030D-6E8A-4147-A177-3AD203B41FA5}">
                      <a16:colId xmlns:a16="http://schemas.microsoft.com/office/drawing/2014/main" val="141896311"/>
                    </a:ext>
                  </a:extLst>
                </a:gridCol>
                <a:gridCol w="818641">
                  <a:extLst>
                    <a:ext uri="{9D8B030D-6E8A-4147-A177-3AD203B41FA5}">
                      <a16:colId xmlns:a16="http://schemas.microsoft.com/office/drawing/2014/main" val="1402260897"/>
                    </a:ext>
                  </a:extLst>
                </a:gridCol>
                <a:gridCol w="1112116">
                  <a:extLst>
                    <a:ext uri="{9D8B030D-6E8A-4147-A177-3AD203B41FA5}">
                      <a16:colId xmlns:a16="http://schemas.microsoft.com/office/drawing/2014/main" val="2608908697"/>
                    </a:ext>
                  </a:extLst>
                </a:gridCol>
                <a:gridCol w="55172">
                  <a:extLst>
                    <a:ext uri="{9D8B030D-6E8A-4147-A177-3AD203B41FA5}">
                      <a16:colId xmlns:a16="http://schemas.microsoft.com/office/drawing/2014/main" val="2548033411"/>
                    </a:ext>
                  </a:extLst>
                </a:gridCol>
                <a:gridCol w="1019440">
                  <a:extLst>
                    <a:ext uri="{9D8B030D-6E8A-4147-A177-3AD203B41FA5}">
                      <a16:colId xmlns:a16="http://schemas.microsoft.com/office/drawing/2014/main" val="3437437730"/>
                    </a:ext>
                  </a:extLst>
                </a:gridCol>
                <a:gridCol w="926764">
                  <a:extLst>
                    <a:ext uri="{9D8B030D-6E8A-4147-A177-3AD203B41FA5}">
                      <a16:colId xmlns:a16="http://schemas.microsoft.com/office/drawing/2014/main" val="884685337"/>
                    </a:ext>
                  </a:extLst>
                </a:gridCol>
                <a:gridCol w="1050332">
                  <a:extLst>
                    <a:ext uri="{9D8B030D-6E8A-4147-A177-3AD203B41FA5}">
                      <a16:colId xmlns:a16="http://schemas.microsoft.com/office/drawing/2014/main" val="1936223726"/>
                    </a:ext>
                  </a:extLst>
                </a:gridCol>
                <a:gridCol w="55172">
                  <a:extLst>
                    <a:ext uri="{9D8B030D-6E8A-4147-A177-3AD203B41FA5}">
                      <a16:colId xmlns:a16="http://schemas.microsoft.com/office/drawing/2014/main" val="402513641"/>
                    </a:ext>
                  </a:extLst>
                </a:gridCol>
              </a:tblGrid>
              <a:tr h="44683">
                <a:tc rowSpan="2">
                  <a:txBody>
                    <a:bodyPr/>
                    <a:lstStyle/>
                    <a:p>
                      <a:pPr algn="ctr">
                        <a:lnSpc>
                          <a:spcPct val="107000"/>
                        </a:lnSpc>
                        <a:spcAft>
                          <a:spcPts val="0"/>
                        </a:spcAft>
                      </a:pPr>
                      <a:r>
                        <a:rPr lang="id-ID" sz="950">
                          <a:effectLst/>
                        </a:rPr>
                        <a:t>Huruf</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marL="152400">
                        <a:lnSpc>
                          <a:spcPct val="107000"/>
                        </a:lnSpc>
                        <a:spcAft>
                          <a:spcPts val="0"/>
                        </a:spcAft>
                      </a:pPr>
                      <a:r>
                        <a:rPr lang="en-GB" sz="950">
                          <a:effectLst/>
                        </a:rPr>
                        <a:t>Arab</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id-ID" sz="950">
                          <a:effectLst/>
                        </a:rPr>
                        <a:t>Tulisan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2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id-ID" sz="950">
                          <a:effectLst/>
                        </a:rPr>
                        <a:t>Huruf</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marL="190500">
                        <a:lnSpc>
                          <a:spcPct val="107000"/>
                        </a:lnSpc>
                        <a:spcAft>
                          <a:spcPts val="0"/>
                        </a:spcAft>
                      </a:pPr>
                      <a:r>
                        <a:rPr lang="en-GB" sz="950">
                          <a:effectLst/>
                        </a:rPr>
                        <a:t>Arab</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id-ID" sz="950">
                          <a:effectLst/>
                        </a:rPr>
                        <a:t>Tulisan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442583290"/>
                  </a:ext>
                </a:extLst>
              </a:tr>
              <a:tr h="150659">
                <a:tc vMerge="1">
                  <a:txBody>
                    <a:bodyPr/>
                    <a:lstStyle/>
                    <a:p>
                      <a:endParaRPr lang="en-ID"/>
                    </a:p>
                  </a:txBody>
                  <a:tcPr/>
                </a:tc>
                <a:tc vMerge="1">
                  <a:txBody>
                    <a:bodyPr/>
                    <a:lstStyle/>
                    <a:p>
                      <a:endParaRPr lang="en-ID"/>
                    </a:p>
                  </a:txBody>
                  <a:tcPr/>
                </a:tc>
                <a:tc vMerge="1">
                  <a:txBody>
                    <a:bodyPr/>
                    <a:lstStyle/>
                    <a:p>
                      <a:endParaRPr lang="en-ID"/>
                    </a:p>
                  </a:txBody>
                  <a:tcPr/>
                </a:tc>
                <a:tc>
                  <a:txBody>
                    <a:bodyPr/>
                    <a:lstStyle/>
                    <a:p>
                      <a:pPr>
                        <a:lnSpc>
                          <a:spcPct val="107000"/>
                        </a:lnSpc>
                        <a:spcAft>
                          <a:spcPts val="0"/>
                        </a:spcAft>
                      </a:pPr>
                      <a:r>
                        <a:rPr lang="en-GB" sz="7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D"/>
                    </a:p>
                  </a:txBody>
                  <a:tcPr/>
                </a:tc>
                <a:tc vMerge="1">
                  <a:txBody>
                    <a:bodyPr/>
                    <a:lstStyle/>
                    <a:p>
                      <a:endParaRPr lang="en-ID"/>
                    </a:p>
                  </a:txBody>
                  <a:tcPr/>
                </a:tc>
                <a:tc vMerge="1">
                  <a:txBody>
                    <a:bodyPr/>
                    <a:lstStyle/>
                    <a:p>
                      <a:endParaRPr lang="en-ID"/>
                    </a:p>
                  </a:txBody>
                  <a:tcPr/>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766511359"/>
                  </a:ext>
                </a:extLst>
              </a:tr>
              <a:tr h="204784">
                <a:tc>
                  <a:txBody>
                    <a:bodyPr/>
                    <a:lstStyle/>
                    <a:p>
                      <a:pPr algn="ctr">
                        <a:lnSpc>
                          <a:spcPct val="107000"/>
                        </a:lnSpc>
                        <a:spcAft>
                          <a:spcPts val="0"/>
                        </a:spcAft>
                      </a:pPr>
                      <a:r>
                        <a:rPr lang="en-GB" sz="950" dirty="0" err="1">
                          <a:effectLst/>
                        </a:rPr>
                        <a:t>alif</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ا</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za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ظ</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Z</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478479041"/>
                  </a:ext>
                </a:extLst>
              </a:tr>
              <a:tr h="204784">
                <a:tc>
                  <a:txBody>
                    <a:bodyPr/>
                    <a:lstStyle/>
                    <a:p>
                      <a:pPr algn="ctr">
                        <a:lnSpc>
                          <a:spcPct val="107000"/>
                        </a:lnSpc>
                        <a:spcAft>
                          <a:spcPts val="0"/>
                        </a:spcAft>
                      </a:pPr>
                      <a:r>
                        <a:rPr lang="en-GB" sz="950">
                          <a:effectLst/>
                        </a:rPr>
                        <a:t>ba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ب</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B</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ain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ع</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661511668"/>
                  </a:ext>
                </a:extLst>
              </a:tr>
              <a:tr h="204784">
                <a:tc>
                  <a:txBody>
                    <a:bodyPr/>
                    <a:lstStyle/>
                    <a:p>
                      <a:pPr algn="ctr">
                        <a:lnSpc>
                          <a:spcPct val="107000"/>
                        </a:lnSpc>
                        <a:spcAft>
                          <a:spcPts val="0"/>
                        </a:spcAft>
                      </a:pPr>
                      <a:r>
                        <a:rPr lang="en-GB" sz="950">
                          <a:effectLst/>
                        </a:rPr>
                        <a:t>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ت</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Gha</a:t>
                      </a:r>
                      <a:r>
                        <a:rPr lang="id-ID" sz="950">
                          <a:effectLst/>
                        </a:rPr>
                        <a:t>y</a:t>
                      </a:r>
                      <a:r>
                        <a:rPr lang="en-GB" sz="950">
                          <a:effectLst/>
                        </a:rPr>
                        <a:t>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غ</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Gh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980505293"/>
                  </a:ext>
                </a:extLst>
              </a:tr>
              <a:tr h="204784">
                <a:tc>
                  <a:txBody>
                    <a:bodyPr/>
                    <a:lstStyle/>
                    <a:p>
                      <a:pPr algn="ctr">
                        <a:lnSpc>
                          <a:spcPct val="107000"/>
                        </a:lnSpc>
                        <a:spcAft>
                          <a:spcPts val="0"/>
                        </a:spcAft>
                      </a:pPr>
                      <a:r>
                        <a:rPr lang="en-GB" sz="950">
                          <a:effectLst/>
                        </a:rPr>
                        <a:t>Tha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ث</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T</a:t>
                      </a:r>
                      <a:r>
                        <a:rPr lang="en-GB" sz="950">
                          <a:effectLst/>
                        </a:rPr>
                        <a:t>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Fa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ف</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F</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018150200"/>
                  </a:ext>
                </a:extLst>
              </a:tr>
              <a:tr h="204784">
                <a:tc>
                  <a:txBody>
                    <a:bodyPr/>
                    <a:lstStyle/>
                    <a:p>
                      <a:pPr algn="ctr">
                        <a:lnSpc>
                          <a:spcPct val="107000"/>
                        </a:lnSpc>
                        <a:spcAft>
                          <a:spcPts val="0"/>
                        </a:spcAft>
                      </a:pPr>
                      <a:r>
                        <a:rPr lang="en-GB" sz="950">
                          <a:effectLst/>
                        </a:rPr>
                        <a:t>Jim</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ج</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J</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Qaf</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ق</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Q</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021061955"/>
                  </a:ext>
                </a:extLst>
              </a:tr>
              <a:tr h="204784">
                <a:tc>
                  <a:txBody>
                    <a:bodyPr/>
                    <a:lstStyle/>
                    <a:p>
                      <a:pPr algn="ctr">
                        <a:lnSpc>
                          <a:spcPct val="107000"/>
                        </a:lnSpc>
                        <a:spcAft>
                          <a:spcPts val="0"/>
                        </a:spcAft>
                      </a:pPr>
                      <a:r>
                        <a:rPr lang="en-GB" sz="950">
                          <a:effectLst/>
                        </a:rPr>
                        <a:t>Ha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ح</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Kaf</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ك</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K</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765359772"/>
                  </a:ext>
                </a:extLst>
              </a:tr>
              <a:tr h="204784">
                <a:tc>
                  <a:txBody>
                    <a:bodyPr/>
                    <a:lstStyle/>
                    <a:p>
                      <a:pPr algn="ctr">
                        <a:lnSpc>
                          <a:spcPct val="107000"/>
                        </a:lnSpc>
                        <a:spcAft>
                          <a:spcPts val="0"/>
                        </a:spcAft>
                      </a:pPr>
                      <a:r>
                        <a:rPr lang="en-GB" sz="950">
                          <a:effectLst/>
                        </a:rPr>
                        <a:t>Kha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خ</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Kh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Lam</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ل</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L</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48316833"/>
                  </a:ext>
                </a:extLst>
              </a:tr>
              <a:tr h="204784">
                <a:tc>
                  <a:txBody>
                    <a:bodyPr/>
                    <a:lstStyle/>
                    <a:p>
                      <a:pPr algn="ctr">
                        <a:lnSpc>
                          <a:spcPct val="107000"/>
                        </a:lnSpc>
                        <a:spcAft>
                          <a:spcPts val="0"/>
                        </a:spcAft>
                      </a:pPr>
                      <a:r>
                        <a:rPr lang="en-GB" sz="950">
                          <a:effectLst/>
                        </a:rPr>
                        <a:t>Dal</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د</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D</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M</a:t>
                      </a:r>
                      <a:r>
                        <a:rPr lang="en-GB" sz="950">
                          <a:effectLst/>
                        </a:rPr>
                        <a:t>im</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م</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M</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295365067"/>
                  </a:ext>
                </a:extLst>
              </a:tr>
              <a:tr h="204784">
                <a:tc>
                  <a:txBody>
                    <a:bodyPr/>
                    <a:lstStyle/>
                    <a:p>
                      <a:pPr algn="ctr">
                        <a:lnSpc>
                          <a:spcPct val="107000"/>
                        </a:lnSpc>
                        <a:spcAft>
                          <a:spcPts val="0"/>
                        </a:spcAft>
                      </a:pPr>
                      <a:r>
                        <a:rPr lang="id-ID" sz="950">
                          <a:effectLst/>
                        </a:rPr>
                        <a:t>D</a:t>
                      </a:r>
                      <a:r>
                        <a:rPr lang="en-GB" sz="950">
                          <a:effectLst/>
                        </a:rPr>
                        <a:t>hal</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د</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dh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Nun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ن</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85915864"/>
                  </a:ext>
                </a:extLst>
              </a:tr>
              <a:tr h="204784">
                <a:tc>
                  <a:txBody>
                    <a:bodyPr/>
                    <a:lstStyle/>
                    <a:p>
                      <a:pPr algn="ctr">
                        <a:lnSpc>
                          <a:spcPct val="107000"/>
                        </a:lnSpc>
                        <a:spcAft>
                          <a:spcPts val="0"/>
                        </a:spcAft>
                      </a:pPr>
                      <a:r>
                        <a:rPr lang="en-GB" sz="950">
                          <a:effectLst/>
                        </a:rPr>
                        <a:t>Ra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ر</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R</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Ha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ه</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69793908"/>
                  </a:ext>
                </a:extLst>
              </a:tr>
              <a:tr h="195342">
                <a:tc>
                  <a:txBody>
                    <a:bodyPr/>
                    <a:lstStyle/>
                    <a:p>
                      <a:pPr algn="ctr">
                        <a:lnSpc>
                          <a:spcPct val="107000"/>
                        </a:lnSpc>
                        <a:spcAft>
                          <a:spcPts val="0"/>
                        </a:spcAft>
                      </a:pPr>
                      <a:r>
                        <a:rPr lang="en-GB" sz="950">
                          <a:effectLst/>
                        </a:rPr>
                        <a:t>Zay</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ز</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Z</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Waw</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و</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W</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986427787"/>
                  </a:ext>
                </a:extLst>
              </a:tr>
              <a:tr h="204784">
                <a:tc>
                  <a:txBody>
                    <a:bodyPr/>
                    <a:lstStyle/>
                    <a:p>
                      <a:pPr algn="ctr">
                        <a:lnSpc>
                          <a:spcPct val="107000"/>
                        </a:lnSpc>
                        <a:spcAft>
                          <a:spcPts val="0"/>
                        </a:spcAft>
                      </a:pPr>
                      <a:r>
                        <a:rPr lang="id-ID" sz="950">
                          <a:effectLst/>
                        </a:rPr>
                        <a:t>Sin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س</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S</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Ya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ي</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Y</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660337530"/>
                  </a:ext>
                </a:extLst>
              </a:tr>
              <a:tr h="195342">
                <a:tc>
                  <a:txBody>
                    <a:bodyPr/>
                    <a:lstStyle/>
                    <a:p>
                      <a:pPr algn="ctr">
                        <a:lnSpc>
                          <a:spcPct val="107000"/>
                        </a:lnSpc>
                        <a:spcAft>
                          <a:spcPts val="0"/>
                        </a:spcAft>
                      </a:pPr>
                      <a:r>
                        <a:rPr lang="id-ID" sz="950">
                          <a:effectLst/>
                        </a:rPr>
                        <a:t>Shin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ش</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S</a:t>
                      </a:r>
                      <a:r>
                        <a:rPr lang="id-ID" sz="950">
                          <a:effectLst/>
                        </a:rPr>
                        <a:t>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H</a:t>
                      </a:r>
                      <a:r>
                        <a:rPr lang="en-GB" sz="950">
                          <a:effectLst/>
                        </a:rPr>
                        <a:t>amza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950">
                          <a:effectLst/>
                        </a:rPr>
                        <a:t>ء</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548573936"/>
                  </a:ext>
                </a:extLst>
              </a:tr>
              <a:tr h="204784">
                <a:tc>
                  <a:txBody>
                    <a:bodyPr/>
                    <a:lstStyle/>
                    <a:p>
                      <a:pPr algn="ctr">
                        <a:lnSpc>
                          <a:spcPct val="107000"/>
                        </a:lnSpc>
                        <a:spcAft>
                          <a:spcPts val="0"/>
                        </a:spcAft>
                      </a:pPr>
                      <a:r>
                        <a:rPr lang="en-GB" sz="950">
                          <a:effectLst/>
                        </a:rPr>
                        <a:t>S</a:t>
                      </a:r>
                      <a:r>
                        <a:rPr lang="id-ID" sz="950">
                          <a:effectLst/>
                        </a:rPr>
                        <a:t>ad</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ص</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GB" sz="950">
                          <a:effectLst/>
                        </a:rPr>
                        <a:t>s</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8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A</a:t>
                      </a:r>
                      <a:r>
                        <a:rPr lang="en-GB" sz="950">
                          <a:effectLst/>
                        </a:rPr>
                        <a:t>lif maksura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ى</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id-ID" sz="950">
                          <a:effectLst/>
                        </a:rPr>
                        <a: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81670648"/>
                  </a:ext>
                </a:extLst>
              </a:tr>
              <a:tr h="61713">
                <a:tc rowSpan="2">
                  <a:txBody>
                    <a:bodyPr/>
                    <a:lstStyle/>
                    <a:p>
                      <a:pPr algn="ctr">
                        <a:lnSpc>
                          <a:spcPct val="107000"/>
                        </a:lnSpc>
                        <a:spcAft>
                          <a:spcPts val="0"/>
                        </a:spcAft>
                      </a:pPr>
                      <a:r>
                        <a:rPr lang="id-ID" sz="950">
                          <a:effectLst/>
                        </a:rPr>
                        <a:t>Dad</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ar-SA" sz="1000">
                          <a:effectLst/>
                        </a:rPr>
                        <a:t>ض</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en-GB" sz="950">
                          <a:effectLst/>
                        </a:rPr>
                        <a:t>d</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3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id-ID" sz="950">
                          <a:effectLst/>
                        </a:rPr>
                        <a:t>T</a:t>
                      </a:r>
                      <a:r>
                        <a:rPr lang="en-GB" sz="950">
                          <a:effectLst/>
                        </a:rPr>
                        <a:t>a marbuta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ar-SA" sz="1000">
                          <a:effectLst/>
                        </a:rPr>
                        <a:t>ة</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en-GB" sz="950">
                          <a:effectLst/>
                        </a:rPr>
                        <a:t>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908812935"/>
                  </a:ext>
                </a:extLst>
              </a:tr>
              <a:tr h="143071">
                <a:tc vMerge="1">
                  <a:txBody>
                    <a:bodyPr/>
                    <a:lstStyle/>
                    <a:p>
                      <a:endParaRPr lang="en-ID"/>
                    </a:p>
                  </a:txBody>
                  <a:tcPr/>
                </a:tc>
                <a:tc vMerge="1">
                  <a:txBody>
                    <a:bodyPr/>
                    <a:lstStyle/>
                    <a:p>
                      <a:endParaRPr lang="en-ID"/>
                    </a:p>
                  </a:txBody>
                  <a:tcPr/>
                </a:tc>
                <a:tc vMerge="1">
                  <a:txBody>
                    <a:bodyPr/>
                    <a:lstStyle/>
                    <a:p>
                      <a:endParaRPr lang="en-ID"/>
                    </a:p>
                  </a:txBody>
                  <a:tcPr/>
                </a:tc>
                <a:tc>
                  <a:txBody>
                    <a:bodyPr/>
                    <a:lstStyle/>
                    <a:p>
                      <a:pPr>
                        <a:lnSpc>
                          <a:spcPct val="107000"/>
                        </a:lnSpc>
                        <a:spcAft>
                          <a:spcPts val="0"/>
                        </a:spcAft>
                      </a:pPr>
                      <a:r>
                        <a:rPr lang="en-GB" sz="55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D"/>
                    </a:p>
                  </a:txBody>
                  <a:tcPr/>
                </a:tc>
                <a:tc vMerge="1">
                  <a:txBody>
                    <a:bodyPr/>
                    <a:lstStyle/>
                    <a:p>
                      <a:endParaRPr lang="en-ID"/>
                    </a:p>
                  </a:txBody>
                  <a:tcPr/>
                </a:tc>
                <a:tc vMerge="1">
                  <a:txBody>
                    <a:bodyPr/>
                    <a:lstStyle/>
                    <a:p>
                      <a:endParaRPr lang="en-ID"/>
                    </a:p>
                  </a:txBody>
                  <a:tcPr/>
                </a:tc>
                <a:tc>
                  <a:txBody>
                    <a:bodyPr/>
                    <a:lstStyle/>
                    <a:p>
                      <a:pPr>
                        <a:lnSpc>
                          <a:spcPct val="107000"/>
                        </a:lnSpc>
                        <a:spcAft>
                          <a:spcPts val="0"/>
                        </a:spcAft>
                      </a:pPr>
                      <a:r>
                        <a:rPr lang="en-GB" sz="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195986982"/>
                  </a:ext>
                </a:extLst>
              </a:tr>
              <a:tr h="204784">
                <a:tc>
                  <a:txBody>
                    <a:bodyPr/>
                    <a:lstStyle/>
                    <a:p>
                      <a:pPr algn="ctr">
                        <a:lnSpc>
                          <a:spcPct val="107000"/>
                        </a:lnSpc>
                        <a:spcAft>
                          <a:spcPts val="0"/>
                        </a:spcAft>
                      </a:pPr>
                      <a:r>
                        <a:rPr lang="id-ID" sz="950">
                          <a:effectLst/>
                        </a:rPr>
                        <a:t>T</a:t>
                      </a:r>
                      <a:r>
                        <a:rPr lang="en-GB" sz="950">
                          <a:effectLst/>
                        </a:rPr>
                        <a:t>a</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ar-SA" sz="1000">
                          <a:effectLst/>
                        </a:rPr>
                        <a:t>ط</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gridSpan="2">
                  <a:txBody>
                    <a:bodyPr/>
                    <a:lstStyle/>
                    <a:p>
                      <a:pPr marR="38100" algn="ctr">
                        <a:lnSpc>
                          <a:spcPct val="107000"/>
                        </a:lnSpc>
                        <a:spcAft>
                          <a:spcPts val="0"/>
                        </a:spcAft>
                      </a:pPr>
                      <a:r>
                        <a:rPr lang="en-GB" sz="950">
                          <a:effectLst/>
                        </a:rPr>
                        <a:t>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ID"/>
                    </a:p>
                  </a:txBody>
                  <a:tcPr/>
                </a:tc>
                <a:tc>
                  <a:txBody>
                    <a:bodyPr/>
                    <a:lstStyle/>
                    <a:p>
                      <a:pPr>
                        <a:lnSpc>
                          <a:spcPct val="107000"/>
                        </a:lnSpc>
                        <a:spcAft>
                          <a:spcPts val="0"/>
                        </a:spcAft>
                      </a:pPr>
                      <a:r>
                        <a:rPr lang="en-GB" sz="9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9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9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GB" sz="100" dirty="0">
                          <a:effectLst/>
                        </a:rPr>
                        <a:t> </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450669448"/>
                  </a:ext>
                </a:extLst>
              </a:tr>
            </a:tbl>
          </a:graphicData>
        </a:graphic>
      </p:graphicFrame>
    </p:spTree>
    <p:extLst>
      <p:ext uri="{BB962C8B-B14F-4D97-AF65-F5344CB8AC3E}">
        <p14:creationId xmlns:p14="http://schemas.microsoft.com/office/powerpoint/2010/main" val="283212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B143-B5BE-4F59-9BA1-A5FB372D9870}"/>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Tags Set Holy Quran Corpus</a:t>
            </a:r>
            <a:endParaRPr lang="en-ID" dirty="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122773AC-7F75-4F7F-8BFB-328AC8E3AECD}"/>
              </a:ext>
            </a:extLst>
          </p:cNvPr>
          <p:cNvGraphicFramePr>
            <a:graphicFrameLocks noGrp="1"/>
          </p:cNvGraphicFramePr>
          <p:nvPr>
            <p:ph idx="1"/>
            <p:extLst>
              <p:ext uri="{D42A27DB-BD31-4B8C-83A1-F6EECF244321}">
                <p14:modId xmlns:p14="http://schemas.microsoft.com/office/powerpoint/2010/main" val="1480724356"/>
              </p:ext>
            </p:extLst>
          </p:nvPr>
        </p:nvGraphicFramePr>
        <p:xfrm>
          <a:off x="3524906" y="1507524"/>
          <a:ext cx="3790295" cy="4531414"/>
        </p:xfrm>
        <a:graphic>
          <a:graphicData uri="http://schemas.openxmlformats.org/drawingml/2006/table">
            <a:tbl>
              <a:tblPr>
                <a:tableStyleId>{5C22544A-7EE6-4342-B048-85BDC9FD1C3A}</a:tableStyleId>
              </a:tblPr>
              <a:tblGrid>
                <a:gridCol w="454381">
                  <a:extLst>
                    <a:ext uri="{9D8B030D-6E8A-4147-A177-3AD203B41FA5}">
                      <a16:colId xmlns:a16="http://schemas.microsoft.com/office/drawing/2014/main" val="1891417783"/>
                    </a:ext>
                  </a:extLst>
                </a:gridCol>
                <a:gridCol w="620988">
                  <a:extLst>
                    <a:ext uri="{9D8B030D-6E8A-4147-A177-3AD203B41FA5}">
                      <a16:colId xmlns:a16="http://schemas.microsoft.com/office/drawing/2014/main" val="768360063"/>
                    </a:ext>
                  </a:extLst>
                </a:gridCol>
                <a:gridCol w="2714926">
                  <a:extLst>
                    <a:ext uri="{9D8B030D-6E8A-4147-A177-3AD203B41FA5}">
                      <a16:colId xmlns:a16="http://schemas.microsoft.com/office/drawing/2014/main" val="1649045411"/>
                    </a:ext>
                  </a:extLst>
                </a:gridCol>
              </a:tblGrid>
              <a:tr h="254117">
                <a:tc>
                  <a:txBody>
                    <a:bodyPr/>
                    <a:lstStyle/>
                    <a:p>
                      <a:pPr algn="ctr" fontAlgn="ctr"/>
                      <a:r>
                        <a:rPr lang="en-ID" sz="1300" u="none" strike="noStrike">
                          <a:effectLst/>
                        </a:rPr>
                        <a:t>NO</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Tag</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Description</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4096319844"/>
                  </a:ext>
                </a:extLst>
              </a:tr>
              <a:tr h="254117">
                <a:tc>
                  <a:txBody>
                    <a:bodyPr/>
                    <a:lstStyle/>
                    <a:p>
                      <a:pPr algn="ctr" fontAlgn="ctr"/>
                      <a:r>
                        <a:rPr lang="en-ID" sz="1300" u="none" strike="noStrike">
                          <a:effectLst/>
                        </a:rPr>
                        <a:t>1</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N</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Noun</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1137045850"/>
                  </a:ext>
                </a:extLst>
              </a:tr>
              <a:tr h="254117">
                <a:tc>
                  <a:txBody>
                    <a:bodyPr/>
                    <a:lstStyle/>
                    <a:p>
                      <a:pPr algn="ctr" fontAlgn="ctr"/>
                      <a:r>
                        <a:rPr lang="en-ID" sz="1300" u="none" strike="noStrike">
                          <a:effectLst/>
                        </a:rPr>
                        <a:t>2</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PN</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 Proper Noun</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1724144065"/>
                  </a:ext>
                </a:extLst>
              </a:tr>
              <a:tr h="254117">
                <a:tc>
                  <a:txBody>
                    <a:bodyPr/>
                    <a:lstStyle/>
                    <a:p>
                      <a:pPr algn="ctr" fontAlgn="ctr"/>
                      <a:r>
                        <a:rPr lang="en-ID" sz="1300" u="none" strike="noStrike">
                          <a:effectLst/>
                        </a:rPr>
                        <a:t>3</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NUM</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Number</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3898745527"/>
                  </a:ext>
                </a:extLst>
              </a:tr>
              <a:tr h="254117">
                <a:tc>
                  <a:txBody>
                    <a:bodyPr/>
                    <a:lstStyle/>
                    <a:p>
                      <a:pPr algn="ctr" fontAlgn="ctr"/>
                      <a:r>
                        <a:rPr lang="en-ID" sz="1300" u="none" strike="noStrike">
                          <a:effectLst/>
                        </a:rPr>
                        <a:t>4</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ADJ</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Adjective </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3002539634"/>
                  </a:ext>
                </a:extLst>
              </a:tr>
              <a:tr h="254117">
                <a:tc>
                  <a:txBody>
                    <a:bodyPr/>
                    <a:lstStyle/>
                    <a:p>
                      <a:pPr algn="ctr" fontAlgn="ctr"/>
                      <a:r>
                        <a:rPr lang="en-ID" sz="1300" u="none" strike="noStrike">
                          <a:effectLst/>
                        </a:rPr>
                        <a:t>5</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IMPN</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 Imperative verbal noun</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1891877957"/>
                  </a:ext>
                </a:extLst>
              </a:tr>
              <a:tr h="254117">
                <a:tc>
                  <a:txBody>
                    <a:bodyPr/>
                    <a:lstStyle/>
                    <a:p>
                      <a:pPr algn="ctr" fontAlgn="ctr"/>
                      <a:r>
                        <a:rPr lang="en-ID" sz="1300" u="none" strike="noStrike">
                          <a:effectLst/>
                        </a:rPr>
                        <a:t>6</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V</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Verb</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618537367"/>
                  </a:ext>
                </a:extLst>
              </a:tr>
              <a:tr h="254117">
                <a:tc>
                  <a:txBody>
                    <a:bodyPr/>
                    <a:lstStyle/>
                    <a:p>
                      <a:pPr algn="ctr" fontAlgn="ctr"/>
                      <a:r>
                        <a:rPr lang="en-ID" sz="1300" u="none" strike="noStrike">
                          <a:effectLst/>
                        </a:rPr>
                        <a:t>7</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PRO</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Prohibition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1852903967"/>
                  </a:ext>
                </a:extLst>
              </a:tr>
              <a:tr h="254117">
                <a:tc>
                  <a:txBody>
                    <a:bodyPr/>
                    <a:lstStyle/>
                    <a:p>
                      <a:pPr algn="ctr" fontAlgn="ctr"/>
                      <a:r>
                        <a:rPr lang="en-ID" sz="1300" u="none" strike="noStrike">
                          <a:effectLst/>
                        </a:rPr>
                        <a:t>8</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NEG</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Negative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1553192030"/>
                  </a:ext>
                </a:extLst>
              </a:tr>
              <a:tr h="254117">
                <a:tc>
                  <a:txBody>
                    <a:bodyPr/>
                    <a:lstStyle/>
                    <a:p>
                      <a:pPr algn="ctr" fontAlgn="ctr"/>
                      <a:r>
                        <a:rPr lang="en-ID" sz="1300" u="none" strike="noStrike">
                          <a:effectLst/>
                        </a:rPr>
                        <a:t>9</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ACC</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Accusative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1457969752"/>
                  </a:ext>
                </a:extLst>
              </a:tr>
              <a:tr h="465542">
                <a:tc>
                  <a:txBody>
                    <a:bodyPr/>
                    <a:lstStyle/>
                    <a:p>
                      <a:pPr algn="ctr" fontAlgn="ctr"/>
                      <a:r>
                        <a:rPr lang="en-ID" sz="1300" u="none" strike="noStrike">
                          <a:effectLst/>
                        </a:rPr>
                        <a:t>10</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COND</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 Conditional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647678146"/>
                  </a:ext>
                </a:extLst>
              </a:tr>
              <a:tr h="254117">
                <a:tc>
                  <a:txBody>
                    <a:bodyPr/>
                    <a:lstStyle/>
                    <a:p>
                      <a:pPr algn="ctr" fontAlgn="ctr"/>
                      <a:r>
                        <a:rPr lang="en-ID" sz="1300" u="none" strike="noStrike">
                          <a:effectLst/>
                        </a:rPr>
                        <a:t>11</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RES</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 Restriction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3228815081"/>
                  </a:ext>
                </a:extLst>
              </a:tr>
              <a:tr h="254117">
                <a:tc>
                  <a:txBody>
                    <a:bodyPr/>
                    <a:lstStyle/>
                    <a:p>
                      <a:pPr algn="ctr" fontAlgn="ctr"/>
                      <a:r>
                        <a:rPr lang="en-ID" sz="1300" u="none" strike="noStrike">
                          <a:effectLst/>
                        </a:rPr>
                        <a:t>12</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CERT</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 Particle of Certainty</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4007865951"/>
                  </a:ext>
                </a:extLst>
              </a:tr>
              <a:tr h="254117">
                <a:tc>
                  <a:txBody>
                    <a:bodyPr/>
                    <a:lstStyle/>
                    <a:p>
                      <a:pPr algn="ctr" fontAlgn="ctr"/>
                      <a:r>
                        <a:rPr lang="en-ID" sz="1300" u="none" strike="noStrike">
                          <a:effectLst/>
                        </a:rPr>
                        <a:t>13</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INTG</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Interrogative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334822371"/>
                  </a:ext>
                </a:extLst>
              </a:tr>
              <a:tr h="254117">
                <a:tc>
                  <a:txBody>
                    <a:bodyPr/>
                    <a:lstStyle/>
                    <a:p>
                      <a:pPr algn="ctr" fontAlgn="ctr"/>
                      <a:r>
                        <a:rPr lang="en-ID" sz="1300" u="none" strike="noStrike">
                          <a:effectLst/>
                        </a:rPr>
                        <a:t>14</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INC</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 Inceptive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3202220728"/>
                  </a:ext>
                </a:extLst>
              </a:tr>
              <a:tr h="254117">
                <a:tc>
                  <a:txBody>
                    <a:bodyPr/>
                    <a:lstStyle/>
                    <a:p>
                      <a:pPr algn="ctr" fontAlgn="ctr"/>
                      <a:r>
                        <a:rPr lang="en-ID" sz="1300" u="none" strike="noStrike">
                          <a:effectLst/>
                        </a:rPr>
                        <a:t>15</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VOC</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Vocative Particle</a:t>
                      </a:r>
                      <a:endParaRPr lang="en-ID" sz="1300" b="0" i="0" u="none" strike="noStrike">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3658473650"/>
                  </a:ext>
                </a:extLst>
              </a:tr>
              <a:tr h="254117">
                <a:tc>
                  <a:txBody>
                    <a:bodyPr/>
                    <a:lstStyle/>
                    <a:p>
                      <a:pPr algn="ctr" fontAlgn="ctr"/>
                      <a:r>
                        <a:rPr lang="en-ID" sz="1300" u="none" strike="noStrike">
                          <a:effectLst/>
                        </a:rPr>
                        <a:t>16</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a:effectLst/>
                        </a:rPr>
                        <a:t>RET</a:t>
                      </a:r>
                      <a:endParaRPr lang="en-ID" sz="1300" b="0" i="0" u="none" strike="noStrike">
                        <a:solidFill>
                          <a:srgbClr val="000000"/>
                        </a:solidFill>
                        <a:effectLst/>
                        <a:latin typeface="Times New Roman" panose="02020603050405020304" pitchFamily="18" charset="0"/>
                      </a:endParaRPr>
                    </a:p>
                  </a:txBody>
                  <a:tcPr marL="8707" marR="8707" marT="8707" marB="0" anchor="ctr"/>
                </a:tc>
                <a:tc>
                  <a:txBody>
                    <a:bodyPr/>
                    <a:lstStyle/>
                    <a:p>
                      <a:pPr algn="ctr" fontAlgn="ctr"/>
                      <a:r>
                        <a:rPr lang="en-ID" sz="1300" u="none" strike="noStrike" dirty="0">
                          <a:effectLst/>
                        </a:rPr>
                        <a:t>Retraction Particle</a:t>
                      </a:r>
                      <a:endParaRPr lang="en-ID" sz="1300" b="0" i="0" u="none" strike="noStrike" dirty="0">
                        <a:solidFill>
                          <a:srgbClr val="000000"/>
                        </a:solidFill>
                        <a:effectLst/>
                        <a:latin typeface="Times New Roman" panose="02020603050405020304" pitchFamily="18" charset="0"/>
                      </a:endParaRPr>
                    </a:p>
                  </a:txBody>
                  <a:tcPr marL="8707" marR="8707" marT="8707" marB="0" anchor="ctr"/>
                </a:tc>
                <a:extLst>
                  <a:ext uri="{0D108BD9-81ED-4DB2-BD59-A6C34878D82A}">
                    <a16:rowId xmlns:a16="http://schemas.microsoft.com/office/drawing/2014/main" val="2734004345"/>
                  </a:ext>
                </a:extLst>
              </a:tr>
            </a:tbl>
          </a:graphicData>
        </a:graphic>
      </p:graphicFrame>
    </p:spTree>
    <p:extLst>
      <p:ext uri="{BB962C8B-B14F-4D97-AF65-F5344CB8AC3E}">
        <p14:creationId xmlns:p14="http://schemas.microsoft.com/office/powerpoint/2010/main" val="579185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8F08-FBC0-4258-A80A-9FA462E1B30A}"/>
              </a:ext>
            </a:extLst>
          </p:cNvPr>
          <p:cNvSpPr>
            <a:spLocks noGrp="1"/>
          </p:cNvSpPr>
          <p:nvPr>
            <p:ph type="title"/>
          </p:nvPr>
        </p:nvSpPr>
        <p:spPr/>
        <p:txBody>
          <a:bodyPr/>
          <a:lstStyle/>
          <a:p>
            <a:endParaRPr lang="en-ID"/>
          </a:p>
        </p:txBody>
      </p:sp>
      <p:graphicFrame>
        <p:nvGraphicFramePr>
          <p:cNvPr id="6" name="Content Placeholder 5">
            <a:extLst>
              <a:ext uri="{FF2B5EF4-FFF2-40B4-BE49-F238E27FC236}">
                <a16:creationId xmlns:a16="http://schemas.microsoft.com/office/drawing/2014/main" id="{20401F2D-FA07-423C-92A6-D046E52EB7E0}"/>
              </a:ext>
            </a:extLst>
          </p:cNvPr>
          <p:cNvGraphicFramePr>
            <a:graphicFrameLocks noGrp="1"/>
          </p:cNvGraphicFramePr>
          <p:nvPr>
            <p:ph idx="1"/>
            <p:extLst>
              <p:ext uri="{D42A27DB-BD31-4B8C-83A1-F6EECF244321}">
                <p14:modId xmlns:p14="http://schemas.microsoft.com/office/powerpoint/2010/main" val="1919883"/>
              </p:ext>
            </p:extLst>
          </p:nvPr>
        </p:nvGraphicFramePr>
        <p:xfrm>
          <a:off x="3388518" y="1346886"/>
          <a:ext cx="4050249" cy="4659424"/>
        </p:xfrm>
        <a:graphic>
          <a:graphicData uri="http://schemas.openxmlformats.org/drawingml/2006/table">
            <a:tbl>
              <a:tblPr>
                <a:tableStyleId>{5C22544A-7EE6-4342-B048-85BDC9FD1C3A}</a:tableStyleId>
              </a:tblPr>
              <a:tblGrid>
                <a:gridCol w="485544">
                  <a:extLst>
                    <a:ext uri="{9D8B030D-6E8A-4147-A177-3AD203B41FA5}">
                      <a16:colId xmlns:a16="http://schemas.microsoft.com/office/drawing/2014/main" val="3763763195"/>
                    </a:ext>
                  </a:extLst>
                </a:gridCol>
                <a:gridCol w="663577">
                  <a:extLst>
                    <a:ext uri="{9D8B030D-6E8A-4147-A177-3AD203B41FA5}">
                      <a16:colId xmlns:a16="http://schemas.microsoft.com/office/drawing/2014/main" val="936323110"/>
                    </a:ext>
                  </a:extLst>
                </a:gridCol>
                <a:gridCol w="2901128">
                  <a:extLst>
                    <a:ext uri="{9D8B030D-6E8A-4147-A177-3AD203B41FA5}">
                      <a16:colId xmlns:a16="http://schemas.microsoft.com/office/drawing/2014/main" val="2434841322"/>
                    </a:ext>
                  </a:extLst>
                </a:gridCol>
              </a:tblGrid>
              <a:tr h="291214">
                <a:tc>
                  <a:txBody>
                    <a:bodyPr/>
                    <a:lstStyle/>
                    <a:p>
                      <a:pPr algn="ctr" fontAlgn="ctr"/>
                      <a:r>
                        <a:rPr lang="en-ID" sz="1400" u="none" strike="noStrike">
                          <a:effectLst/>
                        </a:rPr>
                        <a:t>17</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AMD</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 Amendment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51642353"/>
                  </a:ext>
                </a:extLst>
              </a:tr>
              <a:tr h="291214">
                <a:tc>
                  <a:txBody>
                    <a:bodyPr/>
                    <a:lstStyle/>
                    <a:p>
                      <a:pPr algn="ctr" fontAlgn="ctr"/>
                      <a:r>
                        <a:rPr lang="en-ID" sz="1400" u="none" strike="noStrike">
                          <a:effectLst/>
                        </a:rPr>
                        <a:t>18</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FUT</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Future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190912475"/>
                  </a:ext>
                </a:extLst>
              </a:tr>
              <a:tr h="291214">
                <a:tc>
                  <a:txBody>
                    <a:bodyPr/>
                    <a:lstStyle/>
                    <a:p>
                      <a:pPr algn="ctr" fontAlgn="ctr"/>
                      <a:r>
                        <a:rPr lang="en-ID" sz="1400" u="none" strike="noStrike">
                          <a:effectLst/>
                        </a:rPr>
                        <a:t>19</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EXH</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Exhortation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995932351"/>
                  </a:ext>
                </a:extLst>
              </a:tr>
              <a:tr h="291214">
                <a:tc>
                  <a:txBody>
                    <a:bodyPr/>
                    <a:lstStyle/>
                    <a:p>
                      <a:pPr algn="ctr" fontAlgn="ctr"/>
                      <a:r>
                        <a:rPr lang="en-ID" sz="1400" u="none" strike="noStrike">
                          <a:effectLst/>
                        </a:rPr>
                        <a:t>20</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EXP</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Exceptive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25309099"/>
                  </a:ext>
                </a:extLst>
              </a:tr>
              <a:tr h="291214">
                <a:tc>
                  <a:txBody>
                    <a:bodyPr/>
                    <a:lstStyle/>
                    <a:p>
                      <a:pPr algn="ctr" fontAlgn="ctr"/>
                      <a:r>
                        <a:rPr lang="en-ID" sz="1400" u="none" strike="noStrike">
                          <a:effectLst/>
                        </a:rPr>
                        <a:t>21</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EXL</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Explanation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11711620"/>
                  </a:ext>
                </a:extLst>
              </a:tr>
              <a:tr h="291214">
                <a:tc>
                  <a:txBody>
                    <a:bodyPr/>
                    <a:lstStyle/>
                    <a:p>
                      <a:pPr algn="ctr" fontAlgn="ctr"/>
                      <a:r>
                        <a:rPr lang="en-ID" sz="1400" u="none" strike="noStrike">
                          <a:effectLst/>
                        </a:rPr>
                        <a:t>22</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SUR</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 Surprise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534581340"/>
                  </a:ext>
                </a:extLst>
              </a:tr>
              <a:tr h="291214">
                <a:tc>
                  <a:txBody>
                    <a:bodyPr/>
                    <a:lstStyle/>
                    <a:p>
                      <a:pPr algn="ctr" fontAlgn="ctr"/>
                      <a:r>
                        <a:rPr lang="en-ID" sz="1400" u="none" strike="noStrike">
                          <a:effectLst/>
                        </a:rPr>
                        <a:t>23</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AVR</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Aversion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638854641"/>
                  </a:ext>
                </a:extLst>
              </a:tr>
              <a:tr h="291214">
                <a:tc>
                  <a:txBody>
                    <a:bodyPr/>
                    <a:lstStyle/>
                    <a:p>
                      <a:pPr algn="ctr" fontAlgn="ctr"/>
                      <a:r>
                        <a:rPr lang="en-ID" sz="1400" u="none" strike="noStrike">
                          <a:effectLst/>
                        </a:rPr>
                        <a:t>24</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ANS</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Answer Particle</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923849262"/>
                  </a:ext>
                </a:extLst>
              </a:tr>
              <a:tr h="291214">
                <a:tc>
                  <a:txBody>
                    <a:bodyPr/>
                    <a:lstStyle/>
                    <a:p>
                      <a:pPr algn="ctr" fontAlgn="ctr"/>
                      <a:r>
                        <a:rPr lang="en-ID" sz="1400" u="none" strike="noStrike">
                          <a:effectLst/>
                        </a:rPr>
                        <a:t>25</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CONJ</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 Coordinating Conjunction</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06903260"/>
                  </a:ext>
                </a:extLst>
              </a:tr>
              <a:tr h="291214">
                <a:tc>
                  <a:txBody>
                    <a:bodyPr/>
                    <a:lstStyle/>
                    <a:p>
                      <a:pPr algn="ctr" fontAlgn="ctr"/>
                      <a:r>
                        <a:rPr lang="en-ID" sz="1400" u="none" strike="noStrike">
                          <a:effectLst/>
                        </a:rPr>
                        <a:t>26</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SUB</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 Subordinating Conjunction</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081779624"/>
                  </a:ext>
                </a:extLst>
              </a:tr>
              <a:tr h="291214">
                <a:tc>
                  <a:txBody>
                    <a:bodyPr/>
                    <a:lstStyle/>
                    <a:p>
                      <a:pPr algn="ctr" fontAlgn="ctr"/>
                      <a:r>
                        <a:rPr lang="en-ID" sz="1400" u="none" strike="noStrike">
                          <a:effectLst/>
                        </a:rPr>
                        <a:t>27</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T</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Time Adverb</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219720642"/>
                  </a:ext>
                </a:extLst>
              </a:tr>
              <a:tr h="291214">
                <a:tc>
                  <a:txBody>
                    <a:bodyPr/>
                    <a:lstStyle/>
                    <a:p>
                      <a:pPr algn="ctr" fontAlgn="ctr"/>
                      <a:r>
                        <a:rPr lang="en-ID" sz="1400" u="none" strike="noStrike">
                          <a:effectLst/>
                        </a:rPr>
                        <a:t>28</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LOC</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Location Adverb</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454098333"/>
                  </a:ext>
                </a:extLst>
              </a:tr>
              <a:tr h="291214">
                <a:tc>
                  <a:txBody>
                    <a:bodyPr/>
                    <a:lstStyle/>
                    <a:p>
                      <a:pPr algn="ctr" fontAlgn="ctr"/>
                      <a:r>
                        <a:rPr lang="en-ID" sz="1400" u="none" strike="noStrike">
                          <a:effectLst/>
                        </a:rPr>
                        <a:t>29</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PRON</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 Personal Pronoun</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275045083"/>
                  </a:ext>
                </a:extLst>
              </a:tr>
              <a:tr h="291214">
                <a:tc>
                  <a:txBody>
                    <a:bodyPr/>
                    <a:lstStyle/>
                    <a:p>
                      <a:pPr algn="ctr" fontAlgn="ctr"/>
                      <a:r>
                        <a:rPr lang="en-ID" sz="1400" u="none" strike="noStrike">
                          <a:effectLst/>
                        </a:rPr>
                        <a:t>30</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REL</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Relative Pronoun</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488682873"/>
                  </a:ext>
                </a:extLst>
              </a:tr>
              <a:tr h="291214">
                <a:tc>
                  <a:txBody>
                    <a:bodyPr/>
                    <a:lstStyle/>
                    <a:p>
                      <a:pPr algn="ctr" fontAlgn="ctr"/>
                      <a:r>
                        <a:rPr lang="en-ID" sz="1400" u="none" strike="noStrike">
                          <a:effectLst/>
                        </a:rPr>
                        <a:t>31</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DEM</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Demonstrative Pronoun</a:t>
                      </a:r>
                      <a:endParaRPr lang="en-ID"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010214616"/>
                  </a:ext>
                </a:extLst>
              </a:tr>
              <a:tr h="291214">
                <a:tc>
                  <a:txBody>
                    <a:bodyPr/>
                    <a:lstStyle/>
                    <a:p>
                      <a:pPr algn="ctr" fontAlgn="ctr"/>
                      <a:r>
                        <a:rPr lang="en-ID" sz="1400" u="none" strike="noStrike">
                          <a:effectLst/>
                        </a:rPr>
                        <a:t>32</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a:effectLst/>
                        </a:rPr>
                        <a:t>INL</a:t>
                      </a:r>
                      <a:endParaRPr lang="en-ID"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ID" sz="1400" u="none" strike="noStrike" dirty="0">
                          <a:effectLst/>
                        </a:rPr>
                        <a:t>Quranic Initial</a:t>
                      </a:r>
                      <a:endParaRPr lang="en-ID" sz="14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852694397"/>
                  </a:ext>
                </a:extLst>
              </a:tr>
            </a:tbl>
          </a:graphicData>
        </a:graphic>
      </p:graphicFrame>
    </p:spTree>
    <p:extLst>
      <p:ext uri="{BB962C8B-B14F-4D97-AF65-F5344CB8AC3E}">
        <p14:creationId xmlns:p14="http://schemas.microsoft.com/office/powerpoint/2010/main" val="3038393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6172-A96F-4859-B956-599B70BEC611}"/>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Tag Set</a:t>
            </a:r>
            <a:endParaRPr lang="en-ID" dirty="0">
              <a:latin typeface="Times New Roman" panose="02020603050405020304" pitchFamily="18" charset="0"/>
              <a:cs typeface="Times New Roman" panose="02020603050405020304" pitchFamily="18" charset="0"/>
            </a:endParaRPr>
          </a:p>
        </p:txBody>
      </p:sp>
      <p:graphicFrame>
        <p:nvGraphicFramePr>
          <p:cNvPr id="11" name="Content Placeholder 10">
            <a:extLst>
              <a:ext uri="{FF2B5EF4-FFF2-40B4-BE49-F238E27FC236}">
                <a16:creationId xmlns:a16="http://schemas.microsoft.com/office/drawing/2014/main" id="{60AED9E1-29E4-4190-9F77-703D54A0174A}"/>
              </a:ext>
            </a:extLst>
          </p:cNvPr>
          <p:cNvGraphicFramePr>
            <a:graphicFrameLocks noGrp="1"/>
          </p:cNvGraphicFramePr>
          <p:nvPr>
            <p:ph idx="1"/>
            <p:extLst>
              <p:ext uri="{D42A27DB-BD31-4B8C-83A1-F6EECF244321}">
                <p14:modId xmlns:p14="http://schemas.microsoft.com/office/powerpoint/2010/main" val="269014861"/>
              </p:ext>
            </p:extLst>
          </p:nvPr>
        </p:nvGraphicFramePr>
        <p:xfrm>
          <a:off x="1655805" y="3286897"/>
          <a:ext cx="6154219" cy="1417025"/>
        </p:xfrm>
        <a:graphic>
          <a:graphicData uri="http://schemas.openxmlformats.org/drawingml/2006/table">
            <a:tbl>
              <a:tblPr firstRow="1" firstCol="1" bandRow="1">
                <a:tableStyleId>{5C22544A-7EE6-4342-B048-85BDC9FD1C3A}</a:tableStyleId>
              </a:tblPr>
              <a:tblGrid>
                <a:gridCol w="4199568">
                  <a:extLst>
                    <a:ext uri="{9D8B030D-6E8A-4147-A177-3AD203B41FA5}">
                      <a16:colId xmlns:a16="http://schemas.microsoft.com/office/drawing/2014/main" val="782237152"/>
                    </a:ext>
                  </a:extLst>
                </a:gridCol>
                <a:gridCol w="1954651">
                  <a:extLst>
                    <a:ext uri="{9D8B030D-6E8A-4147-A177-3AD203B41FA5}">
                      <a16:colId xmlns:a16="http://schemas.microsoft.com/office/drawing/2014/main" val="268402124"/>
                    </a:ext>
                  </a:extLst>
                </a:gridCol>
              </a:tblGrid>
              <a:tr h="355003">
                <a:tc>
                  <a:txBody>
                    <a:bodyPr/>
                    <a:lstStyle/>
                    <a:p>
                      <a:pPr marL="965200" algn="ctr">
                        <a:lnSpc>
                          <a:spcPct val="107000"/>
                        </a:lnSpc>
                        <a:spcAft>
                          <a:spcPts val="0"/>
                        </a:spcAft>
                      </a:pPr>
                      <a:r>
                        <a:rPr lang="id-ID" sz="950">
                          <a:effectLst/>
                        </a:rPr>
                        <a:t>T</a:t>
                      </a:r>
                      <a:r>
                        <a:rPr lang="en-GB" sz="950">
                          <a:effectLst/>
                        </a:rPr>
                        <a:t>ag</a:t>
                      </a:r>
                      <a:r>
                        <a:rPr lang="id-ID" sz="950">
                          <a:effectLst/>
                        </a:rPr>
                        <a:t> Set</a:t>
                      </a:r>
                      <a:r>
                        <a:rPr lang="en-GB" sz="950">
                          <a:effectLst/>
                        </a:rPr>
                        <a:t> Komprehensif (33 tag)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GB" sz="950">
                          <a:effectLst/>
                        </a:rPr>
                        <a:t>Tag </a:t>
                      </a:r>
                      <a:r>
                        <a:rPr lang="id-ID" sz="950">
                          <a:effectLst/>
                        </a:rPr>
                        <a:t>Set</a:t>
                      </a:r>
                      <a:r>
                        <a:rPr lang="en-GB" sz="950">
                          <a:effectLst/>
                        </a:rPr>
                        <a:t> disederhanakan</a:t>
                      </a:r>
                      <a:endParaRPr lang="en-ID" sz="1100">
                        <a:effectLst/>
                      </a:endParaRPr>
                    </a:p>
                    <a:p>
                      <a:pPr algn="ctr">
                        <a:lnSpc>
                          <a:spcPct val="107000"/>
                        </a:lnSpc>
                        <a:spcAft>
                          <a:spcPts val="0"/>
                        </a:spcAft>
                      </a:pPr>
                      <a:r>
                        <a:rPr lang="en-GB" sz="950">
                          <a:effectLst/>
                        </a:rPr>
                        <a:t>(4 tag)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20088398"/>
                  </a:ext>
                </a:extLst>
              </a:tr>
              <a:tr h="172912">
                <a:tc>
                  <a:txBody>
                    <a:bodyPr/>
                    <a:lstStyle/>
                    <a:p>
                      <a:pPr marL="63500">
                        <a:lnSpc>
                          <a:spcPct val="107000"/>
                        </a:lnSpc>
                        <a:spcAft>
                          <a:spcPts val="0"/>
                        </a:spcAft>
                      </a:pPr>
                      <a:r>
                        <a:rPr lang="en-GB" sz="950">
                          <a:effectLst/>
                        </a:rPr>
                        <a:t>N, PN, NUM, ADJ, IMPN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GB" sz="950">
                          <a:effectLst/>
                        </a:rPr>
                        <a:t>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50967207"/>
                  </a:ext>
                </a:extLst>
              </a:tr>
              <a:tr h="172912">
                <a:tc>
                  <a:txBody>
                    <a:bodyPr/>
                    <a:lstStyle/>
                    <a:p>
                      <a:pPr marL="63500">
                        <a:lnSpc>
                          <a:spcPct val="107000"/>
                        </a:lnSpc>
                        <a:spcAft>
                          <a:spcPts val="0"/>
                        </a:spcAft>
                      </a:pPr>
                      <a:r>
                        <a:rPr lang="en-GB" sz="950">
                          <a:effectLst/>
                        </a:rPr>
                        <a:t>V</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GB" sz="950">
                          <a:effectLst/>
                        </a:rPr>
                        <a:t>V</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9265799"/>
                  </a:ext>
                </a:extLst>
              </a:tr>
              <a:tr h="537093">
                <a:tc>
                  <a:txBody>
                    <a:bodyPr/>
                    <a:lstStyle/>
                    <a:p>
                      <a:pPr marL="63500">
                        <a:lnSpc>
                          <a:spcPct val="107000"/>
                        </a:lnSpc>
                        <a:spcAft>
                          <a:spcPts val="0"/>
                        </a:spcAft>
                      </a:pPr>
                      <a:r>
                        <a:rPr lang="en-GB" sz="950">
                          <a:effectLst/>
                        </a:rPr>
                        <a:t>PRO, NEG, ACC, COND, RES, CERT, INTG, INC, VOC, RET, AMD,</a:t>
                      </a:r>
                      <a:endParaRPr lang="en-ID" sz="1100">
                        <a:effectLst/>
                      </a:endParaRPr>
                    </a:p>
                    <a:p>
                      <a:pPr marL="63500">
                        <a:lnSpc>
                          <a:spcPct val="107000"/>
                        </a:lnSpc>
                        <a:spcAft>
                          <a:spcPts val="0"/>
                        </a:spcAft>
                      </a:pPr>
                      <a:r>
                        <a:rPr lang="en-GB" sz="950">
                          <a:effectLst/>
                        </a:rPr>
                        <a:t>FUT, EXH, EXP, EXL, SUR, AVR, ANS, </a:t>
                      </a:r>
                      <a:r>
                        <a:rPr lang="id-ID" sz="950">
                          <a:effectLst/>
                        </a:rPr>
                        <a:t>CONJ</a:t>
                      </a:r>
                      <a:r>
                        <a:rPr lang="en-GB" sz="950">
                          <a:effectLst/>
                        </a:rPr>
                        <a:t>, SUB, T, LOC,</a:t>
                      </a:r>
                      <a:endParaRPr lang="en-ID" sz="1100">
                        <a:effectLst/>
                      </a:endParaRPr>
                    </a:p>
                    <a:p>
                      <a:pPr marL="63500">
                        <a:lnSpc>
                          <a:spcPct val="107000"/>
                        </a:lnSpc>
                        <a:spcAft>
                          <a:spcPts val="0"/>
                        </a:spcAft>
                      </a:pPr>
                      <a:r>
                        <a:rPr lang="en-GB" sz="950">
                          <a:effectLst/>
                        </a:rPr>
                        <a:t>Pron, REL, DEM</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GB" sz="950">
                          <a:effectLst/>
                        </a:rPr>
                        <a:t>P</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71494825"/>
                  </a:ext>
                </a:extLst>
              </a:tr>
              <a:tr h="179105">
                <a:tc>
                  <a:txBody>
                    <a:bodyPr/>
                    <a:lstStyle/>
                    <a:p>
                      <a:pPr marL="63500">
                        <a:lnSpc>
                          <a:spcPct val="107000"/>
                        </a:lnSpc>
                        <a:spcAft>
                          <a:spcPts val="0"/>
                        </a:spcAft>
                      </a:pPr>
                      <a:r>
                        <a:rPr lang="en-GB" sz="950">
                          <a:effectLst/>
                        </a:rPr>
                        <a:t>INL</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GB" sz="950" dirty="0">
                          <a:effectLst/>
                        </a:rPr>
                        <a:t>INL</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0095585"/>
                  </a:ext>
                </a:extLst>
              </a:tr>
            </a:tbl>
          </a:graphicData>
        </a:graphic>
      </p:graphicFrame>
    </p:spTree>
    <p:extLst>
      <p:ext uri="{BB962C8B-B14F-4D97-AF65-F5344CB8AC3E}">
        <p14:creationId xmlns:p14="http://schemas.microsoft.com/office/powerpoint/2010/main" val="2307297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94DB-C731-4E69-8E31-1623C4F906A9}"/>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Data set dan Evaluasi</a:t>
            </a:r>
            <a:endParaRPr lang="en-ID"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9168094-A160-4E02-A3D4-9361E4CAAFA3}"/>
              </a:ext>
            </a:extLst>
          </p:cNvPr>
          <p:cNvGraphicFramePr>
            <a:graphicFrameLocks noGrp="1"/>
          </p:cNvGraphicFramePr>
          <p:nvPr>
            <p:ph idx="1"/>
            <p:extLst>
              <p:ext uri="{D42A27DB-BD31-4B8C-83A1-F6EECF244321}">
                <p14:modId xmlns:p14="http://schemas.microsoft.com/office/powerpoint/2010/main" val="3541795234"/>
              </p:ext>
            </p:extLst>
          </p:nvPr>
        </p:nvGraphicFramePr>
        <p:xfrm>
          <a:off x="1663678" y="1828800"/>
          <a:ext cx="7505037" cy="2225564"/>
        </p:xfrm>
        <a:graphic>
          <a:graphicData uri="http://schemas.openxmlformats.org/drawingml/2006/table">
            <a:tbl>
              <a:tblPr firstRow="1" firstCol="1" bandRow="1">
                <a:tableStyleId>{5C22544A-7EE6-4342-B048-85BDC9FD1C3A}</a:tableStyleId>
              </a:tblPr>
              <a:tblGrid>
                <a:gridCol w="5048180">
                  <a:extLst>
                    <a:ext uri="{9D8B030D-6E8A-4147-A177-3AD203B41FA5}">
                      <a16:colId xmlns:a16="http://schemas.microsoft.com/office/drawing/2014/main" val="3738131711"/>
                    </a:ext>
                  </a:extLst>
                </a:gridCol>
                <a:gridCol w="720127">
                  <a:extLst>
                    <a:ext uri="{9D8B030D-6E8A-4147-A177-3AD203B41FA5}">
                      <a16:colId xmlns:a16="http://schemas.microsoft.com/office/drawing/2014/main" val="3563319437"/>
                    </a:ext>
                  </a:extLst>
                </a:gridCol>
                <a:gridCol w="868365">
                  <a:extLst>
                    <a:ext uri="{9D8B030D-6E8A-4147-A177-3AD203B41FA5}">
                      <a16:colId xmlns:a16="http://schemas.microsoft.com/office/drawing/2014/main" val="562212269"/>
                    </a:ext>
                  </a:extLst>
                </a:gridCol>
                <a:gridCol w="868365">
                  <a:extLst>
                    <a:ext uri="{9D8B030D-6E8A-4147-A177-3AD203B41FA5}">
                      <a16:colId xmlns:a16="http://schemas.microsoft.com/office/drawing/2014/main" val="650323326"/>
                    </a:ext>
                  </a:extLst>
                </a:gridCol>
              </a:tblGrid>
              <a:tr h="893188">
                <a:tc>
                  <a:txBody>
                    <a:bodyPr/>
                    <a:lstStyle/>
                    <a:p>
                      <a:pPr algn="ctr">
                        <a:lnSpc>
                          <a:spcPct val="107000"/>
                        </a:lnSpc>
                        <a:spcAft>
                          <a:spcPts val="0"/>
                        </a:spcAft>
                      </a:pPr>
                      <a:r>
                        <a:rPr lang="en-GB" sz="1100">
                          <a:effectLst/>
                        </a:rPr>
                        <a:t>Kalimat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GB" sz="1100">
                          <a:effectLst/>
                        </a:rPr>
                        <a:t>Istilah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100">
                          <a:effectLst/>
                        </a:rPr>
                        <a:t>Metode Taani</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100">
                          <a:effectLst/>
                        </a:rPr>
                        <a:t>Metode yang diusulkan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29210941"/>
                  </a:ext>
                </a:extLst>
              </a:tr>
              <a:tr h="214832">
                <a:tc rowSpan="3">
                  <a:txBody>
                    <a:bodyPr/>
                    <a:lstStyle/>
                    <a:p>
                      <a:pPr algn="r">
                        <a:lnSpc>
                          <a:spcPct val="107000"/>
                        </a:lnSpc>
                        <a:spcAft>
                          <a:spcPts val="0"/>
                        </a:spcAft>
                      </a:pPr>
                      <a:r>
                        <a:rPr lang="id-ID" sz="1100">
                          <a:effectLst/>
                        </a:rPr>
                        <a:t>V/</a:t>
                      </a:r>
                      <a:r>
                        <a:rPr lang="ar-SA" sz="1100">
                          <a:effectLst/>
                        </a:rPr>
                        <a:t> خلقه</a:t>
                      </a:r>
                      <a:r>
                        <a:rPr lang="id-ID" sz="1100">
                          <a:effectLst/>
                        </a:rPr>
                        <a:t>     ?/</a:t>
                      </a:r>
                      <a:r>
                        <a:rPr lang="ar-SA" sz="1100">
                          <a:effectLst/>
                        </a:rPr>
                        <a:t> آدم</a:t>
                      </a:r>
                      <a:r>
                        <a:rPr lang="id-ID" sz="1100">
                          <a:effectLst/>
                        </a:rPr>
                        <a:t>    N/</a:t>
                      </a:r>
                      <a:r>
                        <a:rPr lang="ar-SA" sz="1100">
                          <a:effectLst/>
                        </a:rPr>
                        <a:t> كمثل</a:t>
                      </a:r>
                      <a:r>
                        <a:rPr lang="id-ID" sz="1100">
                          <a:effectLst/>
                        </a:rPr>
                        <a:t>       N/</a:t>
                      </a:r>
                      <a:r>
                        <a:rPr lang="ar-SA" sz="1100">
                          <a:effectLst/>
                        </a:rPr>
                        <a:t> ﷲ</a:t>
                      </a:r>
                      <a:r>
                        <a:rPr lang="id-ID" sz="1100">
                          <a:effectLst/>
                        </a:rPr>
                        <a:t>    P/</a:t>
                      </a:r>
                      <a:r>
                        <a:rPr lang="ar-SA" sz="1100">
                          <a:effectLst/>
                        </a:rPr>
                        <a:t> عند</a:t>
                      </a:r>
                      <a:r>
                        <a:rPr lang="id-ID" sz="1100">
                          <a:effectLst/>
                        </a:rPr>
                        <a:t>   ?/</a:t>
                      </a:r>
                      <a:r>
                        <a:rPr lang="ar-SA" sz="1100">
                          <a:effectLst/>
                        </a:rPr>
                        <a:t> عيسى</a:t>
                      </a:r>
                      <a:r>
                        <a:rPr lang="id-ID" sz="1100">
                          <a:effectLst/>
                        </a:rPr>
                        <a:t>     N/</a:t>
                      </a:r>
                      <a:r>
                        <a:rPr lang="ar-SA" sz="1100">
                          <a:effectLst/>
                        </a:rPr>
                        <a:t> مثل</a:t>
                      </a:r>
                      <a:r>
                        <a:rPr lang="id-ID" sz="1100">
                          <a:effectLst/>
                        </a:rPr>
                        <a:t>    P/</a:t>
                      </a:r>
                      <a:r>
                        <a:rPr lang="ar-SA" sz="1100">
                          <a:effectLst/>
                        </a:rPr>
                        <a:t> إن</a:t>
                      </a:r>
                      <a:endParaRPr lang="en-ID" sz="1100">
                        <a:effectLst/>
                      </a:endParaRPr>
                    </a:p>
                    <a:p>
                      <a:pPr algn="r">
                        <a:lnSpc>
                          <a:spcPct val="107000"/>
                        </a:lnSpc>
                        <a:spcAft>
                          <a:spcPts val="0"/>
                        </a:spcAft>
                      </a:pPr>
                      <a:r>
                        <a:rPr lang="id-ID" sz="1100">
                          <a:effectLst/>
                        </a:rPr>
                        <a:t>V/</a:t>
                      </a:r>
                      <a:r>
                        <a:rPr lang="ar-SA" sz="1100">
                          <a:effectLst/>
                        </a:rPr>
                        <a:t> فيكون</a:t>
                      </a:r>
                      <a:r>
                        <a:rPr lang="id-ID" sz="1100">
                          <a:effectLst/>
                        </a:rPr>
                        <a:t>    ?/</a:t>
                      </a:r>
                      <a:r>
                        <a:rPr lang="ar-SA" sz="1100">
                          <a:effectLst/>
                        </a:rPr>
                        <a:t> كن</a:t>
                      </a:r>
                      <a:r>
                        <a:rPr lang="id-ID" sz="1100">
                          <a:effectLst/>
                        </a:rPr>
                        <a:t>     P/</a:t>
                      </a:r>
                      <a:r>
                        <a:rPr lang="ar-SA" sz="1100">
                          <a:effectLst/>
                        </a:rPr>
                        <a:t> قال</a:t>
                      </a:r>
                      <a:r>
                        <a:rPr lang="id-ID" sz="1100">
                          <a:effectLst/>
                        </a:rPr>
                        <a:t>    V/</a:t>
                      </a:r>
                      <a:r>
                        <a:rPr lang="ar-SA" sz="1100">
                          <a:effectLst/>
                        </a:rPr>
                        <a:t> ثم</a:t>
                      </a:r>
                      <a:r>
                        <a:rPr lang="id-ID" sz="1100">
                          <a:effectLst/>
                        </a:rPr>
                        <a:t>     P/</a:t>
                      </a:r>
                      <a:r>
                        <a:rPr lang="ar-SA" sz="1100">
                          <a:effectLst/>
                        </a:rPr>
                        <a:t>اب</a:t>
                      </a:r>
                      <a:r>
                        <a:rPr lang="id-ID" sz="1100">
                          <a:effectLst/>
                        </a:rPr>
                        <a:t>        N/</a:t>
                      </a:r>
                      <a:r>
                        <a:rPr lang="ar-SA" sz="1100">
                          <a:effectLst/>
                        </a:rPr>
                        <a:t>تر</a:t>
                      </a:r>
                      <a:r>
                        <a:rPr lang="id-ID" sz="1100">
                          <a:effectLst/>
                        </a:rPr>
                        <a:t>      P/</a:t>
                      </a:r>
                      <a:r>
                        <a:rPr lang="ar-SA" sz="1100">
                          <a:effectLst/>
                        </a:rPr>
                        <a:t> من</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0"/>
                        </a:spcAft>
                      </a:pPr>
                      <a:r>
                        <a:rPr lang="ar-SA" sz="1100">
                          <a:effectLst/>
                        </a:rPr>
                        <a:t>عيسى</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7590768"/>
                  </a:ext>
                </a:extLst>
              </a:tr>
              <a:tr h="214832">
                <a:tc vMerge="1">
                  <a:txBody>
                    <a:bodyPr/>
                    <a:lstStyle/>
                    <a:p>
                      <a:endParaRPr lang="en-ID"/>
                    </a:p>
                  </a:txBody>
                  <a:tcPr/>
                </a:tc>
                <a:tc>
                  <a:txBody>
                    <a:bodyPr/>
                    <a:lstStyle/>
                    <a:p>
                      <a:pPr algn="just">
                        <a:lnSpc>
                          <a:spcPct val="107000"/>
                        </a:lnSpc>
                        <a:spcAft>
                          <a:spcPts val="0"/>
                        </a:spcAft>
                      </a:pPr>
                      <a:r>
                        <a:rPr lang="ar-SA" sz="1100">
                          <a:effectLst/>
                        </a:rPr>
                        <a:t>ءادم</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43721275"/>
                  </a:ext>
                </a:extLst>
              </a:tr>
              <a:tr h="462642">
                <a:tc vMerge="1">
                  <a:txBody>
                    <a:bodyPr/>
                    <a:lstStyle/>
                    <a:p>
                      <a:endParaRPr lang="en-ID"/>
                    </a:p>
                  </a:txBody>
                  <a:tcPr/>
                </a:tc>
                <a:tc>
                  <a:txBody>
                    <a:bodyPr/>
                    <a:lstStyle/>
                    <a:p>
                      <a:pPr algn="just">
                        <a:lnSpc>
                          <a:spcPct val="107000"/>
                        </a:lnSpc>
                        <a:spcAft>
                          <a:spcPts val="0"/>
                        </a:spcAft>
                      </a:pPr>
                      <a:r>
                        <a:rPr lang="ar-SA" sz="1100">
                          <a:effectLst/>
                        </a:rPr>
                        <a:t>كن</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N</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V</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3732636"/>
                  </a:ext>
                </a:extLst>
              </a:tr>
              <a:tr h="440070">
                <a:tc>
                  <a:txBody>
                    <a:bodyPr/>
                    <a:lstStyle/>
                    <a:p>
                      <a:pPr algn="r">
                        <a:lnSpc>
                          <a:spcPct val="107000"/>
                        </a:lnSpc>
                        <a:spcAft>
                          <a:spcPts val="0"/>
                        </a:spcAft>
                      </a:pPr>
                      <a:r>
                        <a:rPr lang="id-ID" sz="1100">
                          <a:effectLst/>
                        </a:rPr>
                        <a:t>N/ </a:t>
                      </a:r>
                      <a:r>
                        <a:rPr lang="ar-SA" sz="1100">
                          <a:effectLst/>
                        </a:rPr>
                        <a:t>للمتقين</a:t>
                      </a:r>
                      <a:r>
                        <a:rPr lang="id-ID" sz="1100">
                          <a:effectLst/>
                        </a:rPr>
                        <a:t>     ?/ </a:t>
                      </a:r>
                      <a:r>
                        <a:rPr lang="ar-SA" sz="1100">
                          <a:effectLst/>
                        </a:rPr>
                        <a:t>ھدى</a:t>
                      </a:r>
                      <a:r>
                        <a:rPr lang="id-ID" sz="1100">
                          <a:effectLst/>
                        </a:rPr>
                        <a:t>    P/</a:t>
                      </a:r>
                      <a:r>
                        <a:rPr lang="ar-SA" sz="1100">
                          <a:effectLst/>
                        </a:rPr>
                        <a:t> فيه</a:t>
                      </a:r>
                      <a:r>
                        <a:rPr lang="id-ID" sz="1100">
                          <a:effectLst/>
                        </a:rPr>
                        <a:t>     N/</a:t>
                      </a:r>
                      <a:r>
                        <a:rPr lang="ar-SA" sz="1100">
                          <a:effectLst/>
                        </a:rPr>
                        <a:t> ريب</a:t>
                      </a:r>
                      <a:r>
                        <a:rPr lang="id-ID" sz="1100">
                          <a:effectLst/>
                        </a:rPr>
                        <a:t>     P/</a:t>
                      </a:r>
                      <a:r>
                        <a:rPr lang="ar-SA" sz="1100">
                          <a:effectLst/>
                        </a:rPr>
                        <a:t> لا</a:t>
                      </a:r>
                      <a:r>
                        <a:rPr lang="id-ID" sz="1100">
                          <a:effectLst/>
                        </a:rPr>
                        <a:t>     N/ </a:t>
                      </a:r>
                      <a:r>
                        <a:rPr lang="ar-SA" sz="1100">
                          <a:effectLst/>
                        </a:rPr>
                        <a:t>ٱلكتب</a:t>
                      </a:r>
                      <a:r>
                        <a:rPr lang="id-ID" sz="1100">
                          <a:effectLst/>
                        </a:rPr>
                        <a:t>     P/</a:t>
                      </a:r>
                      <a:r>
                        <a:rPr lang="ar-SA" sz="1100">
                          <a:effectLst/>
                        </a:rPr>
                        <a:t> ذلك</a:t>
                      </a:r>
                      <a:r>
                        <a:rPr lang="id-ID" sz="1100">
                          <a:effectLst/>
                        </a:rPr>
                        <a:t>     </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0"/>
                        </a:spcAft>
                      </a:pPr>
                      <a:r>
                        <a:rPr lang="ar-SA" sz="1100">
                          <a:effectLst/>
                        </a:rPr>
                        <a:t>ھدى</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a:effectLst/>
                        </a:rPr>
                        <a:t>?</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id-ID" sz="1100" dirty="0">
                          <a:effectLst/>
                        </a:rPr>
                        <a:t>N</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3822912"/>
                  </a:ext>
                </a:extLst>
              </a:tr>
            </a:tbl>
          </a:graphicData>
        </a:graphic>
      </p:graphicFrame>
    </p:spTree>
    <p:extLst>
      <p:ext uri="{BB962C8B-B14F-4D97-AF65-F5344CB8AC3E}">
        <p14:creationId xmlns:p14="http://schemas.microsoft.com/office/powerpoint/2010/main" val="384380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A59D-51B1-4F92-B142-88C91F2CE9ED}"/>
              </a:ext>
            </a:extLst>
          </p:cNvPr>
          <p:cNvSpPr>
            <a:spLocks noGrp="1"/>
          </p:cNvSpPr>
          <p:nvPr>
            <p:ph type="title"/>
          </p:nvPr>
        </p:nvSpPr>
        <p:spPr/>
        <p:txBody>
          <a:bodyPr/>
          <a:lstStyle/>
          <a:p>
            <a:r>
              <a:rPr lang="id-ID" dirty="0"/>
              <a:t>Selesai</a:t>
            </a:r>
            <a:endParaRPr lang="en-ID" dirty="0"/>
          </a:p>
        </p:txBody>
      </p:sp>
      <p:sp>
        <p:nvSpPr>
          <p:cNvPr id="3" name="Content Placeholder 2">
            <a:extLst>
              <a:ext uri="{FF2B5EF4-FFF2-40B4-BE49-F238E27FC236}">
                <a16:creationId xmlns:a16="http://schemas.microsoft.com/office/drawing/2014/main" id="{CB2BB7EA-7BE1-4D80-ADC2-1517ECDE4308}"/>
              </a:ext>
            </a:extLst>
          </p:cNvPr>
          <p:cNvSpPr>
            <a:spLocks noGrp="1"/>
          </p:cNvSpPr>
          <p:nvPr>
            <p:ph idx="1"/>
          </p:nvPr>
        </p:nvSpPr>
        <p:spPr/>
        <p:txBody>
          <a:bodyPr/>
          <a:lstStyle/>
          <a:p>
            <a:endParaRPr lang="en-ID" dirty="0"/>
          </a:p>
        </p:txBody>
      </p:sp>
    </p:spTree>
    <p:extLst>
      <p:ext uri="{BB962C8B-B14F-4D97-AF65-F5344CB8AC3E}">
        <p14:creationId xmlns:p14="http://schemas.microsoft.com/office/powerpoint/2010/main" val="371619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4B23-16FF-4C48-AE61-33C93D237C3D}"/>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Definisi</a:t>
            </a:r>
          </a:p>
        </p:txBody>
      </p:sp>
      <p:sp>
        <p:nvSpPr>
          <p:cNvPr id="3" name="Content Placeholder 2">
            <a:extLst>
              <a:ext uri="{FF2B5EF4-FFF2-40B4-BE49-F238E27FC236}">
                <a16:creationId xmlns:a16="http://schemas.microsoft.com/office/drawing/2014/main" id="{AE44A0A5-77A5-47D9-84CC-4C55AD522E7F}"/>
              </a:ext>
            </a:extLst>
          </p:cNvPr>
          <p:cNvSpPr>
            <a:spLocks noGrp="1"/>
          </p:cNvSpPr>
          <p:nvPr>
            <p:ph idx="1"/>
          </p:nvPr>
        </p:nvSpPr>
        <p:spPr/>
        <p:txBody>
          <a:bodyPr>
            <a:normAutofit/>
          </a:bodyPr>
          <a:lstStyle/>
          <a:p>
            <a:pPr algn="just"/>
            <a:r>
              <a:rPr lang="id-ID" dirty="0">
                <a:latin typeface="Times New Roman" panose="02020603050405020304" pitchFamily="18" charset="0"/>
                <a:cs typeface="Times New Roman" panose="02020603050405020304" pitchFamily="18" charset="0"/>
              </a:rPr>
              <a:t>Part-Of-Specch Tagging atau disingkat POST biasa disebut penandaan kelas kata adalah proses penandaan kelas kata pada suatu teks (korpus) dalam kaitannya dengan suatu kelas kata tertentu berdasarkan definisi dan maknanya—hubungannya dengan kata yang mendampingi atau kata yang terkait dengannya pada suatu frasa, kalimat, atau paragraf.</a:t>
            </a:r>
          </a:p>
          <a:p>
            <a:pPr algn="just"/>
            <a:r>
              <a:rPr lang="id-ID" dirty="0">
                <a:latin typeface="Times New Roman" panose="02020603050405020304" pitchFamily="18" charset="0"/>
                <a:cs typeface="Times New Roman" panose="02020603050405020304" pitchFamily="18" charset="0"/>
              </a:rPr>
              <a:t>POS tagging, juga disebut kategori kata disambiguasi atau penandaan gramatikal, adalah proses annotating kata-kata yang terjadi dalam teks dengan kelas kata yang menangkap hubungan antara kata-kata ini dan kata-kata terkait yang berdekatan mereka dalam kalimat, frasa, atau paragraf.</a:t>
            </a:r>
          </a:p>
          <a:p>
            <a:pPr algn="just"/>
            <a:r>
              <a:rPr lang="id-ID" dirty="0">
                <a:latin typeface="Times New Roman" panose="02020603050405020304" pitchFamily="18" charset="0"/>
                <a:cs typeface="Times New Roman" panose="02020603050405020304" pitchFamily="18" charset="0"/>
              </a:rPr>
              <a:t>POS Tagging Arab adalah proses identifikasi kategori leksikal kata Arab yang ada dalam sebuah kalimat berdasarkan konteksnya.</a:t>
            </a:r>
          </a:p>
        </p:txBody>
      </p:sp>
    </p:spTree>
    <p:extLst>
      <p:ext uri="{BB962C8B-B14F-4D97-AF65-F5344CB8AC3E}">
        <p14:creationId xmlns:p14="http://schemas.microsoft.com/office/powerpoint/2010/main" val="417588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6540-0708-4482-81D0-FA5E14A8A0E5}"/>
              </a:ext>
            </a:extLst>
          </p:cNvPr>
          <p:cNvSpPr>
            <a:spLocks noGrp="1"/>
          </p:cNvSpPr>
          <p:nvPr>
            <p:ph type="title"/>
          </p:nvPr>
        </p:nvSpPr>
        <p:spPr/>
        <p:txBody>
          <a:bodyPr/>
          <a:lstStyle/>
          <a:p>
            <a:pPr algn="just"/>
            <a:r>
              <a:rPr lang="id-ID" dirty="0">
                <a:latin typeface="Times New Roman" panose="02020603050405020304" pitchFamily="18" charset="0"/>
                <a:cs typeface="Times New Roman" panose="02020603050405020304" pitchFamily="18" charset="0"/>
              </a:rPr>
              <a:t>SOLUSI MASALAH PEMBERIAN TAG</a:t>
            </a:r>
          </a:p>
        </p:txBody>
      </p:sp>
      <p:sp>
        <p:nvSpPr>
          <p:cNvPr id="3" name="Content Placeholder 2">
            <a:extLst>
              <a:ext uri="{FF2B5EF4-FFF2-40B4-BE49-F238E27FC236}">
                <a16:creationId xmlns:a16="http://schemas.microsoft.com/office/drawing/2014/main" id="{6395066E-8DDD-4886-8E59-B23B1B3E73A0}"/>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Ada 3 pendekatan umum untuk menangani masalah pemberian tag: </a:t>
            </a:r>
          </a:p>
          <a:p>
            <a:pPr algn="just"/>
            <a:r>
              <a:rPr lang="id-ID" dirty="0">
                <a:latin typeface="Times New Roman" panose="02020603050405020304" pitchFamily="18" charset="0"/>
                <a:cs typeface="Times New Roman" panose="02020603050405020304" pitchFamily="18" charset="0"/>
              </a:rPr>
              <a:t>1. Pendekatan berbasis aturan, </a:t>
            </a:r>
          </a:p>
          <a:p>
            <a:pPr algn="just"/>
            <a:r>
              <a:rPr lang="id-ID" dirty="0">
                <a:latin typeface="Times New Roman" panose="02020603050405020304" pitchFamily="18" charset="0"/>
                <a:cs typeface="Times New Roman" panose="02020603050405020304" pitchFamily="18" charset="0"/>
              </a:rPr>
              <a:t>2. pendekatan statistik, dan </a:t>
            </a:r>
          </a:p>
          <a:p>
            <a:pPr algn="just"/>
            <a:r>
              <a:rPr lang="id-ID" dirty="0">
                <a:latin typeface="Times New Roman" panose="02020603050405020304" pitchFamily="18" charset="0"/>
                <a:cs typeface="Times New Roman" panose="02020603050405020304" pitchFamily="18" charset="0"/>
              </a:rPr>
              <a:t>3. pendekatan Hybrid.</a:t>
            </a:r>
          </a:p>
        </p:txBody>
      </p:sp>
    </p:spTree>
    <p:extLst>
      <p:ext uri="{BB962C8B-B14F-4D97-AF65-F5344CB8AC3E}">
        <p14:creationId xmlns:p14="http://schemas.microsoft.com/office/powerpoint/2010/main" val="370378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CCB-7DA1-479F-AE01-AE87FD4C1D8A}"/>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PENDEKATAN BERBASIS ATURAN</a:t>
            </a:r>
          </a:p>
        </p:txBody>
      </p:sp>
      <p:sp>
        <p:nvSpPr>
          <p:cNvPr id="3" name="Content Placeholder 2">
            <a:extLst>
              <a:ext uri="{FF2B5EF4-FFF2-40B4-BE49-F238E27FC236}">
                <a16:creationId xmlns:a16="http://schemas.microsoft.com/office/drawing/2014/main" id="{8EFB386B-CDB8-4108-BF1C-E0E072FFB5E2}"/>
              </a:ext>
            </a:extLst>
          </p:cNvPr>
          <p:cNvSpPr>
            <a:spLocks noGrp="1"/>
          </p:cNvSpPr>
          <p:nvPr>
            <p:ph idx="1"/>
          </p:nvPr>
        </p:nvSpPr>
        <p:spPr/>
        <p:txBody>
          <a:bodyPr>
            <a:normAutofit/>
          </a:bodyPr>
          <a:lstStyle/>
          <a:p>
            <a:pPr algn="just"/>
            <a:r>
              <a:rPr lang="id-ID" dirty="0">
                <a:latin typeface="Times New Roman" panose="02020603050405020304" pitchFamily="18" charset="0"/>
                <a:cs typeface="Times New Roman" panose="02020603050405020304" pitchFamily="18" charset="0"/>
              </a:rPr>
              <a:t>Pendekatan berbasis aturan terdiri dari mengembangkan basis pengetahuan aturan yang ditetapkan oleh ahli bahasa untuk menentukan secara tepat bagaimana dan di mana untuk menetapkan berbagai tag POS</a:t>
            </a:r>
          </a:p>
          <a:p>
            <a:pPr algn="just"/>
            <a:r>
              <a:rPr lang="id-ID" dirty="0">
                <a:latin typeface="Times New Roman" panose="02020603050405020304" pitchFamily="18" charset="0"/>
                <a:cs typeface="Times New Roman" panose="02020603050405020304" pitchFamily="18" charset="0"/>
              </a:rPr>
              <a:t>Metode berbasis aturan memilik 3 fase yaitu:</a:t>
            </a:r>
          </a:p>
          <a:p>
            <a:pPr lvl="1" algn="just"/>
            <a:r>
              <a:rPr lang="id-ID" sz="1800" dirty="0">
                <a:latin typeface="Times New Roman" panose="02020603050405020304" pitchFamily="18" charset="0"/>
                <a:cs typeface="Times New Roman" panose="02020603050405020304" pitchFamily="18" charset="0"/>
              </a:rPr>
              <a:t>1. Analisis Lexicon</a:t>
            </a:r>
          </a:p>
          <a:p>
            <a:pPr lvl="1" algn="just"/>
            <a:r>
              <a:rPr lang="id-ID" sz="1800" dirty="0">
                <a:latin typeface="Times New Roman" panose="02020603050405020304" pitchFamily="18" charset="0"/>
                <a:cs typeface="Times New Roman" panose="02020603050405020304" pitchFamily="18" charset="0"/>
              </a:rPr>
              <a:t>2. Analisis Morfologi</a:t>
            </a:r>
          </a:p>
          <a:p>
            <a:pPr lvl="1" algn="just"/>
            <a:r>
              <a:rPr lang="id-ID" sz="1800" dirty="0">
                <a:latin typeface="Times New Roman" panose="02020603050405020304" pitchFamily="18" charset="0"/>
                <a:cs typeface="Times New Roman" panose="02020603050405020304" pitchFamily="18" charset="0"/>
              </a:rPr>
              <a:t>3. Analisis Syntax</a:t>
            </a:r>
          </a:p>
        </p:txBody>
      </p:sp>
    </p:spTree>
    <p:extLst>
      <p:ext uri="{BB962C8B-B14F-4D97-AF65-F5344CB8AC3E}">
        <p14:creationId xmlns:p14="http://schemas.microsoft.com/office/powerpoint/2010/main" val="76469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E878-9195-4D64-B565-6810CD43E588}"/>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Analisis Lexicon</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5F9C13-0AFD-4992-95D2-0E1617B062F9}"/>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Pada langkah ini, leksikon daftar berhenti dalam bahasa Arab didefinisikan. Leksikon ini termasuk kata depan, kata keterangan, konjungsi, partikel interogatif, pengecualian dan interjections </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prepositions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adverbs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conjunctions</a:t>
            </a:r>
            <a:r>
              <a:rPr lang="fr-FR" dirty="0">
                <a:latin typeface="Times New Roman" panose="02020603050405020304" pitchFamily="18" charset="0"/>
                <a:cs typeface="Times New Roman" panose="02020603050405020304" pitchFamily="18" charset="0"/>
              </a:rPr>
              <a:t>, interrogative </a:t>
            </a:r>
            <a:r>
              <a:rPr lang="fr-FR" dirty="0" err="1">
                <a:latin typeface="Times New Roman" panose="02020603050405020304" pitchFamily="18" charset="0"/>
                <a:cs typeface="Times New Roman" panose="02020603050405020304" pitchFamily="18" charset="0"/>
              </a:rPr>
              <a:t>particles</a:t>
            </a:r>
            <a:r>
              <a:rPr lang="fr-FR" dirty="0">
                <a:latin typeface="Times New Roman" panose="02020603050405020304" pitchFamily="18" charset="0"/>
                <a:cs typeface="Times New Roman" panose="02020603050405020304" pitchFamily="18" charset="0"/>
              </a:rPr>
              <a:t>, exceptions, questions and interjections, </a:t>
            </a:r>
            <a:r>
              <a:rPr lang="fr-FR" dirty="0" err="1">
                <a:latin typeface="Times New Roman" panose="02020603050405020304" pitchFamily="18" charset="0"/>
                <a:cs typeface="Times New Roman" panose="02020603050405020304" pitchFamily="18" charset="0"/>
              </a:rPr>
              <a:t>see</a:t>
            </a:r>
            <a:r>
              <a:rPr lang="fr-FR" dirty="0">
                <a:latin typeface="Times New Roman" panose="02020603050405020304" pitchFamily="18" charset="0"/>
                <a:cs typeface="Times New Roman" panose="02020603050405020304" pitchFamily="18" charset="0"/>
              </a:rPr>
              <a:t> Appendix A)</a:t>
            </a:r>
            <a:r>
              <a:rPr lang="id-ID" dirty="0">
                <a:latin typeface="Times New Roman" panose="02020603050405020304" pitchFamily="18" charset="0"/>
                <a:cs typeface="Times New Roman" panose="02020603050405020304" pitchFamily="18" charset="0"/>
              </a:rPr>
              <a:t>. Semua kata harus melewati fase ini. Jika kata tersebut ditemukan dalam leksikon, itu dianggap sebagai tag. Lain, itu lolos ke langkah berikutnya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25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4EFD-76BD-4EDE-A365-CE19675732F2}"/>
              </a:ext>
            </a:extLst>
          </p:cNvPr>
          <p:cNvSpPr>
            <a:spLocks noGrp="1"/>
          </p:cNvSpPr>
          <p:nvPr>
            <p:ph type="title"/>
          </p:nvPr>
        </p:nvSpPr>
        <p:spPr>
          <a:xfrm>
            <a:off x="677334" y="609600"/>
            <a:ext cx="8596668" cy="1320800"/>
          </a:xfrm>
        </p:spPr>
        <p:txBody>
          <a:bodyPr/>
          <a:lstStyle/>
          <a:p>
            <a:r>
              <a:rPr lang="id-ID" dirty="0">
                <a:latin typeface="Times New Roman" panose="02020603050405020304" pitchFamily="18" charset="0"/>
                <a:cs typeface="Times New Roman" panose="02020603050405020304" pitchFamily="18" charset="0"/>
              </a:rPr>
              <a:t>Algoritma Analisis Leksikon</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9EF29D-4A5B-4A3B-A7E1-D78E35E23168}"/>
              </a:ext>
            </a:extLst>
          </p:cNvPr>
          <p:cNvSpPr>
            <a:spLocks noGrp="1"/>
          </p:cNvSpPr>
          <p:nvPr>
            <p:ph idx="1"/>
          </p:nvPr>
        </p:nvSpPr>
        <p:spPr/>
        <p:txBody>
          <a:bodyPr>
            <a:normAutofit fontScale="92500" lnSpcReduction="20000"/>
          </a:bodyPr>
          <a:lstStyle/>
          <a:p>
            <a:r>
              <a:rPr lang="id-ID" dirty="0"/>
              <a:t>Mulai</a:t>
            </a:r>
            <a:endParaRPr lang="en-ID" dirty="0"/>
          </a:p>
          <a:p>
            <a:r>
              <a:rPr lang="id-ID" dirty="0"/>
              <a:t>	Baca text</a:t>
            </a:r>
            <a:endParaRPr lang="en-ID" dirty="0"/>
          </a:p>
          <a:p>
            <a:r>
              <a:rPr lang="id-ID" dirty="0"/>
              <a:t>	Tokenization</a:t>
            </a:r>
            <a:endParaRPr lang="en-ID" dirty="0"/>
          </a:p>
          <a:p>
            <a:r>
              <a:rPr lang="id-ID" dirty="0"/>
              <a:t>	Ambil kata</a:t>
            </a:r>
            <a:endParaRPr lang="en-ID" dirty="0"/>
          </a:p>
          <a:p>
            <a:r>
              <a:rPr lang="id-ID" dirty="0"/>
              <a:t>	M</a:t>
            </a:r>
            <a:r>
              <a:rPr lang="en-ID" dirty="0" err="1"/>
              <a:t>encari</a:t>
            </a:r>
            <a:r>
              <a:rPr lang="en-ID" dirty="0"/>
              <a:t> kata </a:t>
            </a:r>
            <a:r>
              <a:rPr lang="en-ID" dirty="0" err="1"/>
              <a:t>dalam</a:t>
            </a:r>
            <a:r>
              <a:rPr lang="en-ID" dirty="0"/>
              <a:t> </a:t>
            </a:r>
            <a:r>
              <a:rPr lang="en-ID" dirty="0" err="1"/>
              <a:t>leksikon</a:t>
            </a:r>
            <a:endParaRPr lang="en-ID" dirty="0"/>
          </a:p>
          <a:p>
            <a:r>
              <a:rPr lang="id-ID" dirty="0"/>
              <a:t>	J</a:t>
            </a:r>
            <a:r>
              <a:rPr lang="en-ID" dirty="0" err="1"/>
              <a:t>ika</a:t>
            </a:r>
            <a:r>
              <a:rPr lang="en-ID" dirty="0"/>
              <a:t> </a:t>
            </a:r>
            <a:r>
              <a:rPr lang="en-ID" dirty="0" err="1"/>
              <a:t>ditemukan</a:t>
            </a:r>
            <a:r>
              <a:rPr lang="en-ID" dirty="0"/>
              <a:t> </a:t>
            </a:r>
            <a:r>
              <a:rPr lang="en-ID" dirty="0" err="1"/>
              <a:t>maka</a:t>
            </a:r>
            <a:endParaRPr lang="en-ID" dirty="0"/>
          </a:p>
          <a:p>
            <a:r>
              <a:rPr lang="en-ID" dirty="0"/>
              <a:t>		</a:t>
            </a:r>
            <a:r>
              <a:rPr lang="id-ID" dirty="0"/>
              <a:t>K</a:t>
            </a:r>
            <a:r>
              <a:rPr lang="en-ID" dirty="0" err="1"/>
              <a:t>embalikan</a:t>
            </a:r>
            <a:r>
              <a:rPr lang="en-ID" dirty="0"/>
              <a:t> tag yang </a:t>
            </a:r>
            <a:r>
              <a:rPr lang="en-ID" dirty="0" err="1"/>
              <a:t>sesuai</a:t>
            </a:r>
            <a:endParaRPr lang="en-ID" dirty="0"/>
          </a:p>
          <a:p>
            <a:r>
              <a:rPr lang="en-ID" dirty="0"/>
              <a:t>	</a:t>
            </a:r>
            <a:r>
              <a:rPr lang="id-ID" dirty="0"/>
              <a:t>L</a:t>
            </a:r>
            <a:r>
              <a:rPr lang="en-ID" dirty="0" err="1"/>
              <a:t>ain</a:t>
            </a:r>
            <a:endParaRPr lang="en-ID" dirty="0"/>
          </a:p>
          <a:p>
            <a:r>
              <a:rPr lang="id-ID" dirty="0"/>
              <a:t>		M</a:t>
            </a:r>
            <a:r>
              <a:rPr lang="en-ID" dirty="0" err="1"/>
              <a:t>entransfer</a:t>
            </a:r>
            <a:r>
              <a:rPr lang="en-ID" dirty="0"/>
              <a:t> kata </a:t>
            </a:r>
            <a:r>
              <a:rPr lang="en-ID" dirty="0" err="1"/>
              <a:t>ke</a:t>
            </a:r>
            <a:r>
              <a:rPr lang="en-ID" dirty="0"/>
              <a:t> </a:t>
            </a:r>
            <a:r>
              <a:rPr lang="en-ID" dirty="0" err="1"/>
              <a:t>morfologis</a:t>
            </a:r>
            <a:endParaRPr lang="en-ID" dirty="0"/>
          </a:p>
          <a:p>
            <a:r>
              <a:rPr lang="en-ID" dirty="0"/>
              <a:t>	</a:t>
            </a:r>
            <a:r>
              <a:rPr lang="id-ID" dirty="0"/>
              <a:t>P</a:t>
            </a:r>
            <a:r>
              <a:rPr lang="en-ID" dirty="0" err="1"/>
              <a:t>enganalisa</a:t>
            </a:r>
            <a:endParaRPr lang="en-ID" dirty="0"/>
          </a:p>
          <a:p>
            <a:r>
              <a:rPr lang="id-ID" dirty="0"/>
              <a:t>Akhir</a:t>
            </a:r>
            <a:endParaRPr lang="en-ID" dirty="0"/>
          </a:p>
        </p:txBody>
      </p:sp>
    </p:spTree>
    <p:extLst>
      <p:ext uri="{BB962C8B-B14F-4D97-AF65-F5344CB8AC3E}">
        <p14:creationId xmlns:p14="http://schemas.microsoft.com/office/powerpoint/2010/main" val="302309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0CA1-316A-4F2C-9DC9-2CB835170CC6}"/>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Analisis Morfologi</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26AD96-9B43-47BB-AB71-1D2A4099FFED}"/>
              </a:ext>
            </a:extLst>
          </p:cNvPr>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Setiap kata yang belum ditandai pada fase sebelumnya akan berimigrasi ke fase ini. Satu set afiks dari setiap kata diekstraksi. Afiks dapat berupa awalan, akhiran, atau infiks. Setelah itu, imbuhan dan hubungan di antara mereka digunakan dalam satu set aturan untuk menandai kata itu ke dalam kelasnya. Bukannya fase ini adalah inti dari sistem, karena ini membedakan persentase utama kata-kata yang tidak terikat ke dalam kata benda atau kata kerja.</a:t>
            </a:r>
            <a:endParaRPr lang="en-ID" dirty="0">
              <a:latin typeface="Times New Roman" panose="02020603050405020304" pitchFamily="18" charset="0"/>
              <a:cs typeface="Times New Roman" panose="02020603050405020304" pitchFamily="18" charset="0"/>
            </a:endParaRPr>
          </a:p>
          <a:p>
            <a:endParaRPr lang="en-ID" dirty="0"/>
          </a:p>
        </p:txBody>
      </p:sp>
    </p:spTree>
    <p:extLst>
      <p:ext uri="{BB962C8B-B14F-4D97-AF65-F5344CB8AC3E}">
        <p14:creationId xmlns:p14="http://schemas.microsoft.com/office/powerpoint/2010/main" val="7065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ACF2-03BE-4E2A-B664-79847037E415}"/>
              </a:ext>
            </a:extLst>
          </p:cNvPr>
          <p:cNvSpPr>
            <a:spLocks noGrp="1"/>
          </p:cNvSpPr>
          <p:nvPr>
            <p:ph type="title"/>
          </p:nvPr>
        </p:nvSpPr>
        <p:spPr/>
        <p:txBody>
          <a:bodyPr/>
          <a:lstStyle/>
          <a:p>
            <a:r>
              <a:rPr lang="id-ID" dirty="0">
                <a:latin typeface="Times New Roman" panose="02020603050405020304" pitchFamily="18" charset="0"/>
                <a:cs typeface="Times New Roman" panose="02020603050405020304" pitchFamily="18" charset="0"/>
              </a:rPr>
              <a:t>7 Aturan Affiks</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88450-4E65-47FF-9DE3-31A329AB8279}"/>
              </a:ext>
            </a:extLst>
          </p:cNvPr>
          <p:cNvSpPr>
            <a:spLocks noGrp="1"/>
          </p:cNvSpPr>
          <p:nvPr>
            <p:ph idx="1"/>
          </p:nvPr>
        </p:nvSpPr>
        <p:spPr/>
        <p:txBody>
          <a:bodyPr>
            <a:normAutofit fontScale="85000" lnSpcReduction="10000"/>
          </a:bodyPr>
          <a:lstStyle/>
          <a:p>
            <a:pPr algn="just"/>
            <a:r>
              <a:rPr lang="id-ID" dirty="0">
                <a:latin typeface="Times New Roman" panose="02020603050405020304" pitchFamily="18" charset="0"/>
                <a:cs typeface="Times New Roman" panose="02020603050405020304" pitchFamily="18" charset="0"/>
              </a:rPr>
              <a:t>1. </a:t>
            </a:r>
            <a:r>
              <a:rPr lang="en-ID" dirty="0" err="1">
                <a:latin typeface="Times New Roman" panose="02020603050405020304" pitchFamily="18" charset="0"/>
                <a:cs typeface="Times New Roman" panose="02020603050405020304" pitchFamily="18" charset="0"/>
              </a:rPr>
              <a:t>Awalan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berikut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awalan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memetakan</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kelas</a:t>
            </a:r>
            <a:r>
              <a:rPr lang="en-ID" dirty="0">
                <a:latin typeface="Times New Roman" panose="02020603050405020304" pitchFamily="18" charset="0"/>
                <a:cs typeface="Times New Roman" panose="02020603050405020304" pitchFamily="18" charset="0"/>
              </a:rPr>
              <a:t> NOUN</a:t>
            </a:r>
            <a:r>
              <a:rPr lang="id-ID" dirty="0">
                <a:latin typeface="Times New Roman" panose="02020603050405020304" pitchFamily="18" charset="0"/>
                <a:cs typeface="Times New Roman" panose="02020603050405020304" pitchFamily="18" charset="0"/>
              </a:rPr>
              <a:t>:  AL, FL, LL, M, </a:t>
            </a:r>
            <a:r>
              <a:rPr lang="en-ID" dirty="0" err="1">
                <a:latin typeface="Times New Roman" panose="02020603050405020304" pitchFamily="18" charset="0"/>
                <a:cs typeface="Times New Roman" panose="02020603050405020304" pitchFamily="18" charset="0"/>
              </a:rPr>
              <a:t>Afiks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preposisi</a:t>
            </a:r>
            <a:r>
              <a:rPr lang="en-ID" dirty="0">
                <a:latin typeface="Times New Roman" panose="02020603050405020304" pitchFamily="18" charset="0"/>
                <a:cs typeface="Times New Roman" panose="02020603050405020304" pitchFamily="18" charset="0"/>
              </a:rPr>
              <a:t> (b, k)</a:t>
            </a:r>
            <a:r>
              <a:rPr lang="id-ID" dirty="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ال التعريف, فل, لل, م,زواتدأحرف الجرب,ك</a:t>
            </a:r>
            <a:r>
              <a:rPr lang="id-ID" dirty="0">
                <a:latin typeface="Times New Roman" panose="02020603050405020304" pitchFamily="18" charset="0"/>
                <a:cs typeface="Times New Roman" panose="02020603050405020304" pitchFamily="18" charset="0"/>
              </a:rPr>
              <a:t>)</a:t>
            </a:r>
          </a:p>
          <a:p>
            <a:pPr algn="just"/>
            <a:r>
              <a:rPr lang="id-ID" dirty="0">
                <a:latin typeface="Times New Roman" panose="02020603050405020304" pitchFamily="18" charset="0"/>
                <a:cs typeface="Times New Roman" panose="02020603050405020304" pitchFamily="18" charset="0"/>
              </a:rPr>
              <a:t>2. </a:t>
            </a:r>
            <a:r>
              <a:rPr lang="en-ID" dirty="0" err="1">
                <a:latin typeface="Times New Roman" panose="02020603050405020304" pitchFamily="18" charset="0"/>
                <a:cs typeface="Times New Roman" panose="02020603050405020304" pitchFamily="18" charset="0"/>
              </a:rPr>
              <a:t>Sufiks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berikut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sufiks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memetakan</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kelas</a:t>
            </a:r>
            <a:r>
              <a:rPr lang="en-ID" dirty="0">
                <a:latin typeface="Times New Roman" panose="02020603050405020304" pitchFamily="18" charset="0"/>
                <a:cs typeface="Times New Roman" panose="02020603050405020304" pitchFamily="18" charset="0"/>
              </a:rPr>
              <a:t> NOUN</a:t>
            </a:r>
            <a:r>
              <a:rPr lang="id-ID" dirty="0">
                <a:latin typeface="Times New Roman" panose="02020603050405020304" pitchFamily="18" charset="0"/>
                <a:cs typeface="Times New Roman" panose="02020603050405020304" pitchFamily="18" charset="0"/>
              </a:rPr>
              <a:t>: T, AT, AA (</a:t>
            </a:r>
            <a:r>
              <a:rPr lang="ar-SA" dirty="0">
                <a:latin typeface="Times New Roman" panose="02020603050405020304" pitchFamily="18" charset="0"/>
                <a:cs typeface="Times New Roman" panose="02020603050405020304" pitchFamily="18" charset="0"/>
              </a:rPr>
              <a:t>ة,ات,اء</a:t>
            </a:r>
            <a:r>
              <a:rPr lang="id-ID" dirty="0">
                <a:latin typeface="Times New Roman" panose="02020603050405020304" pitchFamily="18" charset="0"/>
                <a:cs typeface="Times New Roman" panose="02020603050405020304" pitchFamily="18" charset="0"/>
              </a:rPr>
              <a:t>)</a:t>
            </a:r>
          </a:p>
          <a:p>
            <a:pPr algn="just"/>
            <a:r>
              <a:rPr lang="id-ID" dirty="0">
                <a:latin typeface="Times New Roman" panose="02020603050405020304" pitchFamily="18" charset="0"/>
                <a:cs typeface="Times New Roman" panose="02020603050405020304" pitchFamily="18" charset="0"/>
              </a:rPr>
              <a:t>3. </a:t>
            </a:r>
            <a:r>
              <a:rPr lang="en-ID" dirty="0" err="1">
                <a:latin typeface="Times New Roman" panose="02020603050405020304" pitchFamily="18" charset="0"/>
                <a:cs typeface="Times New Roman" panose="02020603050405020304" pitchFamily="18" charset="0"/>
              </a:rPr>
              <a:t>Sufiks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berikut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sufiks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memetakan</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kelas</a:t>
            </a:r>
            <a:r>
              <a:rPr lang="en-ID" dirty="0">
                <a:latin typeface="Times New Roman" panose="02020603050405020304" pitchFamily="18" charset="0"/>
                <a:cs typeface="Times New Roman" panose="02020603050405020304" pitchFamily="18" charset="0"/>
              </a:rPr>
              <a:t> KATA </a:t>
            </a:r>
            <a:r>
              <a:rPr lang="id-ID" dirty="0">
                <a:latin typeface="Times New Roman" panose="02020603050405020304" pitchFamily="18" charset="0"/>
                <a:cs typeface="Times New Roman" panose="02020603050405020304" pitchFamily="18" charset="0"/>
              </a:rPr>
              <a:t>NOUN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kondisi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tidak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ada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huruf</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tidak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sempurna</a:t>
            </a:r>
            <a:r>
              <a:rPr lang="ar-SA"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المضارعة أحرف</a:t>
            </a:r>
            <a:r>
              <a:rPr lang="id-ID" dirty="0">
                <a:latin typeface="Times New Roman" panose="02020603050405020304" pitchFamily="18" charset="0"/>
                <a:cs typeface="Times New Roman" panose="02020603050405020304" pitchFamily="18" charset="0"/>
              </a:rPr>
              <a:t>)  : Y ,NA ,NY ,NW: (</a:t>
            </a:r>
            <a:r>
              <a:rPr lang="ar-SA" dirty="0">
                <a:latin typeface="Times New Roman" panose="02020603050405020304" pitchFamily="18" charset="0"/>
                <a:cs typeface="Times New Roman" panose="02020603050405020304" pitchFamily="18" charset="0"/>
              </a:rPr>
              <a:t>ون, ين, ان,ي</a:t>
            </a:r>
            <a:r>
              <a:rPr lang="id-ID" dirty="0">
                <a:latin typeface="Times New Roman" panose="02020603050405020304" pitchFamily="18" charset="0"/>
                <a:cs typeface="Times New Roman" panose="02020603050405020304" pitchFamily="18" charset="0"/>
              </a:rPr>
              <a:t>)</a:t>
            </a:r>
          </a:p>
          <a:p>
            <a:pPr algn="just"/>
            <a:r>
              <a:rPr lang="id-ID" dirty="0">
                <a:latin typeface="Times New Roman" panose="02020603050405020304" pitchFamily="18" charset="0"/>
                <a:cs typeface="Times New Roman" panose="02020603050405020304" pitchFamily="18" charset="0"/>
              </a:rPr>
              <a:t>4. </a:t>
            </a:r>
            <a:r>
              <a:rPr lang="en-ID" dirty="0" err="1">
                <a:latin typeface="Times New Roman" panose="02020603050405020304" pitchFamily="18" charset="0"/>
                <a:cs typeface="Times New Roman" panose="02020603050405020304" pitchFamily="18" charset="0"/>
              </a:rPr>
              <a:t>Infiks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berikut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memetakan</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kelas</a:t>
            </a:r>
            <a:r>
              <a:rPr lang="en-ID" dirty="0">
                <a:latin typeface="Times New Roman" panose="02020603050405020304" pitchFamily="18" charset="0"/>
                <a:cs typeface="Times New Roman" panose="02020603050405020304" pitchFamily="18" charset="0"/>
              </a:rPr>
              <a:t> KATA BENDA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kondisi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memuaskan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posisi</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sesuai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pola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batang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ditentukan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antara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tanda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kurung</a:t>
            </a:r>
            <a:r>
              <a:rPr lang="en-ID" dirty="0">
                <a:latin typeface="Times New Roman" panose="02020603050405020304" pitchFamily="18" charset="0"/>
                <a:cs typeface="Times New Roman" panose="02020603050405020304" pitchFamily="18" charset="0"/>
              </a:rPr>
              <a:t>: A, Y, AW, AWY (</a:t>
            </a:r>
            <a:r>
              <a:rPr lang="en-ID" dirty="0" err="1">
                <a:latin typeface="Times New Roman" panose="02020603050405020304" pitchFamily="18" charset="0"/>
                <a:cs typeface="Times New Roman" panose="02020603050405020304" pitchFamily="18" charset="0"/>
              </a:rPr>
              <a:t>setelah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ayn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kata)</a:t>
            </a:r>
            <a:r>
              <a:rPr lang="id-ID" dirty="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بعد عين الكلمة</a:t>
            </a:r>
            <a:r>
              <a:rPr lang="id-ID" dirty="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ا, ي, و, او, اوي</a:t>
            </a:r>
            <a:r>
              <a:rPr lang="id-ID" dirty="0">
                <a:latin typeface="Times New Roman" panose="02020603050405020304" pitchFamily="18" charset="0"/>
                <a:cs typeface="Times New Roman" panose="02020603050405020304" pitchFamily="18" charset="0"/>
              </a:rPr>
              <a:t>   WA (setelah fa 'dari kata tersebut) (</a:t>
            </a:r>
            <a:r>
              <a:rPr lang="ar-SA" dirty="0">
                <a:latin typeface="Times New Roman" panose="02020603050405020304" pitchFamily="18" charset="0"/>
                <a:cs typeface="Times New Roman" panose="02020603050405020304" pitchFamily="18" charset="0"/>
              </a:rPr>
              <a:t>بعد فاء الكلمة</a:t>
            </a:r>
            <a:r>
              <a:rPr lang="id-ID" dirty="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وا</a:t>
            </a:r>
            <a:r>
              <a:rPr lang="id-ID" dirty="0">
                <a:latin typeface="Times New Roman" panose="02020603050405020304" pitchFamily="18" charset="0"/>
                <a:cs typeface="Times New Roman" panose="02020603050405020304" pitchFamily="18" charset="0"/>
              </a:rPr>
              <a:t> </a:t>
            </a:r>
            <a:endParaRPr lang="en-ID" dirty="0">
              <a:latin typeface="Times New Roman" panose="02020603050405020304" pitchFamily="18" charset="0"/>
              <a:cs typeface="Times New Roman" panose="02020603050405020304" pitchFamily="18" charset="0"/>
            </a:endParaRPr>
          </a:p>
          <a:p>
            <a:pPr algn="just"/>
            <a:r>
              <a:rPr lang="id-ID" dirty="0">
                <a:latin typeface="Times New Roman" panose="02020603050405020304" pitchFamily="18" charset="0"/>
                <a:cs typeface="Times New Roman" panose="02020603050405020304" pitchFamily="18" charset="0"/>
              </a:rPr>
              <a:t>5. </a:t>
            </a:r>
            <a:r>
              <a:rPr lang="id-ID" dirty="0"/>
              <a:t>prefixes berikut (atau bagian dari awalan) memetakan kata ke kelas VERB: Y, N, A’,Future S </a:t>
            </a:r>
            <a:r>
              <a:rPr lang="id-ID" dirty="0">
                <a:latin typeface="Times New Roman" panose="02020603050405020304" pitchFamily="18" charset="0"/>
                <a:cs typeface="Times New Roman" panose="02020603050405020304" pitchFamily="18" charset="0"/>
              </a:rPr>
              <a:t>(</a:t>
            </a:r>
            <a:r>
              <a:rPr lang="ar-SA" dirty="0">
                <a:latin typeface="Times New Roman" panose="02020603050405020304" pitchFamily="18" charset="0"/>
                <a:cs typeface="Times New Roman" panose="02020603050405020304" pitchFamily="18" charset="0"/>
              </a:rPr>
              <a:t>ي, ن, أ. س الاستفبال</a:t>
            </a:r>
            <a:r>
              <a:rPr lang="id-ID" dirty="0">
                <a:latin typeface="Times New Roman" panose="02020603050405020304" pitchFamily="18" charset="0"/>
                <a:cs typeface="Times New Roman" panose="02020603050405020304" pitchFamily="18" charset="0"/>
              </a:rPr>
              <a:t>)</a:t>
            </a:r>
          </a:p>
          <a:p>
            <a:pPr algn="just"/>
            <a:r>
              <a:rPr lang="id-ID" dirty="0">
                <a:latin typeface="Times New Roman" panose="02020603050405020304" pitchFamily="18" charset="0"/>
                <a:cs typeface="Times New Roman" panose="02020603050405020304" pitchFamily="18" charset="0"/>
              </a:rPr>
              <a:t>6. </a:t>
            </a:r>
            <a:r>
              <a:rPr lang="en-ID" dirty="0" err="1">
                <a:latin typeface="Times New Roman" panose="02020603050405020304" pitchFamily="18" charset="0"/>
                <a:cs typeface="Times New Roman" panose="02020603050405020304" pitchFamily="18" charset="0"/>
              </a:rPr>
              <a:t>Awalan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berikut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awalan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memetakan</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kelas</a:t>
            </a:r>
            <a:r>
              <a:rPr lang="en-ID" dirty="0">
                <a:latin typeface="Times New Roman" panose="02020603050405020304" pitchFamily="18" charset="0"/>
                <a:cs typeface="Times New Roman" panose="02020603050405020304" pitchFamily="18" charset="0"/>
              </a:rPr>
              <a:t> VERB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ketentuan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aturan</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memetakan</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kata </a:t>
            </a:r>
            <a:r>
              <a:rPr lang="en-ID" dirty="0" err="1">
                <a:latin typeface="Times New Roman" panose="02020603050405020304" pitchFamily="18" charset="0"/>
                <a:cs typeface="Times New Roman" panose="02020603050405020304" pitchFamily="18" charset="0"/>
              </a:rPr>
              <a:t>benda</a:t>
            </a:r>
            <a:r>
              <a:rPr lang="id-ID" dirty="0">
                <a:latin typeface="Times New Roman" panose="02020603050405020304" pitchFamily="18" charset="0"/>
                <a:cs typeface="Times New Roman" panose="02020603050405020304" pitchFamily="18" charset="0"/>
              </a:rPr>
              <a:t> : A (</a:t>
            </a:r>
            <a:r>
              <a:rPr lang="ar-SA" dirty="0">
                <a:latin typeface="Times New Roman" panose="02020603050405020304" pitchFamily="18" charset="0"/>
                <a:cs typeface="Times New Roman" panose="02020603050405020304" pitchFamily="18" charset="0"/>
              </a:rPr>
              <a:t>ا</a:t>
            </a:r>
            <a:r>
              <a:rPr lang="id-ID" dirty="0">
                <a:latin typeface="Times New Roman" panose="02020603050405020304" pitchFamily="18" charset="0"/>
                <a:cs typeface="Times New Roman" panose="02020603050405020304" pitchFamily="18" charset="0"/>
              </a:rPr>
              <a:t>)</a:t>
            </a:r>
          </a:p>
          <a:p>
            <a:pPr algn="just"/>
            <a:r>
              <a:rPr lang="id-ID" dirty="0">
                <a:latin typeface="Times New Roman" panose="02020603050405020304" pitchFamily="18" charset="0"/>
                <a:cs typeface="Times New Roman" panose="02020603050405020304" pitchFamily="18" charset="0"/>
              </a:rPr>
              <a:t>7. </a:t>
            </a:r>
            <a:r>
              <a:rPr lang="fi-FI" dirty="0">
                <a:latin typeface="Times New Roman" panose="02020603050405020304" pitchFamily="18" charset="0"/>
                <a:cs typeface="Times New Roman" panose="02020603050405020304" pitchFamily="18" charset="0"/>
              </a:rPr>
              <a:t>Sufiks berikut memetakan kata ke </a:t>
            </a:r>
            <a:r>
              <a:rPr lang="id-ID" dirty="0">
                <a:latin typeface="Times New Roman" panose="02020603050405020304" pitchFamily="18" charset="0"/>
                <a:cs typeface="Times New Roman" panose="02020603050405020304" pitchFamily="18" charset="0"/>
              </a:rPr>
              <a:t>kelas </a:t>
            </a:r>
            <a:r>
              <a:rPr lang="fi-FI" dirty="0">
                <a:latin typeface="Times New Roman" panose="02020603050405020304" pitchFamily="18" charset="0"/>
                <a:cs typeface="Times New Roman" panose="02020603050405020304" pitchFamily="18" charset="0"/>
              </a:rPr>
              <a:t>VERB</a:t>
            </a:r>
            <a:r>
              <a:rPr lang="id-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Pembukaan</a:t>
            </a:r>
            <a:r>
              <a:rPr lang="en-ID" dirty="0">
                <a:latin typeface="Times New Roman" panose="02020603050405020304" pitchFamily="18" charset="0"/>
                <a:cs typeface="Times New Roman" panose="02020603050405020304" pitchFamily="18" charset="0"/>
              </a:rPr>
              <a:t> T</a:t>
            </a:r>
            <a:r>
              <a:rPr lang="id-ID" dirty="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ت المفتوحة</a:t>
            </a:r>
            <a:r>
              <a:rPr lang="id-ID" dirty="0">
                <a:latin typeface="Times New Roman" panose="02020603050405020304" pitchFamily="18" charset="0"/>
                <a:cs typeface="Times New Roman" panose="02020603050405020304" pitchFamily="18" charset="0"/>
              </a:rPr>
              <a:t>)</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788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1084</TotalTime>
  <Words>1794</Words>
  <Application>Microsoft Office PowerPoint</Application>
  <PresentationFormat>Widescreen</PresentationFormat>
  <Paragraphs>385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PMingLiU-ExtB</vt:lpstr>
      <vt:lpstr>Arial</vt:lpstr>
      <vt:lpstr>Calibri</vt:lpstr>
      <vt:lpstr>Cambria Math</vt:lpstr>
      <vt:lpstr>Times New Roman</vt:lpstr>
      <vt:lpstr>Trebuchet MS</vt:lpstr>
      <vt:lpstr>Wingdings 3</vt:lpstr>
      <vt:lpstr>Facet</vt:lpstr>
      <vt:lpstr>Part-Of-Specch Tagging bahasa Arab dengan metode Berbasis Aturan dan teknik Hidden Markov Model (HMM)</vt:lpstr>
      <vt:lpstr>Latar Belakang</vt:lpstr>
      <vt:lpstr>Definisi</vt:lpstr>
      <vt:lpstr>SOLUSI MASALAH PEMBERIAN TAG</vt:lpstr>
      <vt:lpstr>PENDEKATAN BERBASIS ATURAN</vt:lpstr>
      <vt:lpstr>Analisis Lexicon</vt:lpstr>
      <vt:lpstr>Algoritma Analisis Leksikon</vt:lpstr>
      <vt:lpstr>Analisis Morfologi</vt:lpstr>
      <vt:lpstr>7 Aturan Affiks</vt:lpstr>
      <vt:lpstr>Algoritma Analisis Morfologi</vt:lpstr>
      <vt:lpstr>Analisis Syntax</vt:lpstr>
      <vt:lpstr>Algoritma Syntaks</vt:lpstr>
      <vt:lpstr>METODOLOGI TAGGING BERBASIS ATURAN TAANI</vt:lpstr>
      <vt:lpstr>Hidden Markov Model</vt:lpstr>
      <vt:lpstr>PowerPoint Presentation</vt:lpstr>
      <vt:lpstr>Algortma Viterbi</vt:lpstr>
      <vt:lpstr>Algoritma Hidden Markov Model </vt:lpstr>
      <vt:lpstr>PowerPoint Presentation</vt:lpstr>
      <vt:lpstr>PENDEKATAN HIBRIDA</vt:lpstr>
      <vt:lpstr>MENGUSULKAN METODE POS TAGGING ARAB</vt:lpstr>
      <vt:lpstr>CONTOH</vt:lpstr>
      <vt:lpstr>PowerPoint Presentation</vt:lpstr>
      <vt:lpstr>Deskripsi Corpus </vt:lpstr>
      <vt:lpstr>Tags Set Holy Quran Corpus</vt:lpstr>
      <vt:lpstr>PowerPoint Presentation</vt:lpstr>
      <vt:lpstr>Tag Set</vt:lpstr>
      <vt:lpstr>Data set dan Evaluasi</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Meningkatkan metode Rule-Based untuk Penandaan Part-Of-Speech Bahasa Arab menggunakan teknik HMM</dc:title>
  <dc:creator>hingga laksana</dc:creator>
  <cp:lastModifiedBy>Muhammad Fajarudin</cp:lastModifiedBy>
  <cp:revision>52</cp:revision>
  <dcterms:created xsi:type="dcterms:W3CDTF">2018-10-09T05:20:39Z</dcterms:created>
  <dcterms:modified xsi:type="dcterms:W3CDTF">2019-03-20T08:08:44Z</dcterms:modified>
</cp:coreProperties>
</file>