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715000" type="screen16x1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D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468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AD93-85FD-4EA9-843D-174D7D974609}" type="datetimeFigureOut">
              <a:rPr lang="bg-BG" smtClean="0"/>
              <a:pPr/>
              <a:t>12.1.2017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5CD-A673-40A9-8A65-BF9E811E9D99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AD93-85FD-4EA9-843D-174D7D974609}" type="datetimeFigureOut">
              <a:rPr lang="bg-BG" smtClean="0"/>
              <a:pPr/>
              <a:t>12.1.2017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5CD-A673-40A9-8A65-BF9E811E9D99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AD93-85FD-4EA9-843D-174D7D974609}" type="datetimeFigureOut">
              <a:rPr lang="bg-BG" smtClean="0"/>
              <a:pPr/>
              <a:t>12.1.2017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5CD-A673-40A9-8A65-BF9E811E9D99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AD93-85FD-4EA9-843D-174D7D974609}" type="datetimeFigureOut">
              <a:rPr lang="bg-BG" smtClean="0"/>
              <a:pPr/>
              <a:t>12.1.2017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5CD-A673-40A9-8A65-BF9E811E9D99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AD93-85FD-4EA9-843D-174D7D974609}" type="datetimeFigureOut">
              <a:rPr lang="bg-BG" smtClean="0"/>
              <a:pPr/>
              <a:t>12.1.2017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5CD-A673-40A9-8A65-BF9E811E9D99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AD93-85FD-4EA9-843D-174D7D974609}" type="datetimeFigureOut">
              <a:rPr lang="bg-BG" smtClean="0"/>
              <a:pPr/>
              <a:t>12.1.2017 г.</a:t>
            </a:fld>
            <a:endParaRPr lang="bg-BG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5CD-A673-40A9-8A65-BF9E811E9D99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AD93-85FD-4EA9-843D-174D7D974609}" type="datetimeFigureOut">
              <a:rPr lang="bg-BG" smtClean="0"/>
              <a:pPr/>
              <a:t>12.1.2017 г.</a:t>
            </a:fld>
            <a:endParaRPr lang="bg-BG" dirty="0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5CD-A673-40A9-8A65-BF9E811E9D99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AD93-85FD-4EA9-843D-174D7D974609}" type="datetimeFigureOut">
              <a:rPr lang="bg-BG" smtClean="0"/>
              <a:pPr/>
              <a:t>12.1.2017 г.</a:t>
            </a:fld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5CD-A673-40A9-8A65-BF9E811E9D99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AD93-85FD-4EA9-843D-174D7D974609}" type="datetimeFigureOut">
              <a:rPr lang="bg-BG" smtClean="0"/>
              <a:pPr/>
              <a:t>12.1.2017 г.</a:t>
            </a:fld>
            <a:endParaRPr lang="bg-BG" dirty="0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5CD-A673-40A9-8A65-BF9E811E9D99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AD93-85FD-4EA9-843D-174D7D974609}" type="datetimeFigureOut">
              <a:rPr lang="bg-BG" smtClean="0"/>
              <a:pPr/>
              <a:t>12.1.2017 г.</a:t>
            </a:fld>
            <a:endParaRPr lang="bg-BG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5CD-A673-40A9-8A65-BF9E811E9D99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AD93-85FD-4EA9-843D-174D7D974609}" type="datetimeFigureOut">
              <a:rPr lang="bg-BG" smtClean="0"/>
              <a:pPr/>
              <a:t>12.1.2017 г.</a:t>
            </a:fld>
            <a:endParaRPr lang="bg-BG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5CD-A673-40A9-8A65-BF9E811E9D99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1AD93-85FD-4EA9-843D-174D7D974609}" type="datetimeFigureOut">
              <a:rPr lang="bg-BG" smtClean="0"/>
              <a:pPr/>
              <a:t>12.1.2017 г.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4A5CD-A673-40A9-8A65-BF9E811E9D99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авоъгълен триъгълник 5"/>
          <p:cNvSpPr/>
          <p:nvPr/>
        </p:nvSpPr>
        <p:spPr>
          <a:xfrm flipH="1">
            <a:off x="0" y="3556000"/>
            <a:ext cx="9144000" cy="21590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7" name="Картина 6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52888" y="63500"/>
            <a:ext cx="1091113" cy="635000"/>
          </a:xfrm>
          <a:prstGeom prst="rect">
            <a:avLst/>
          </a:prstGeom>
        </p:spPr>
      </p:pic>
      <p:pic>
        <p:nvPicPr>
          <p:cNvPr id="2050" name="Picture 2" descr="C:\Users\STIL.USER-PC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714500"/>
            <a:ext cx="4191000" cy="3531875"/>
          </a:xfrm>
          <a:prstGeom prst="rect">
            <a:avLst/>
          </a:prstGeom>
          <a:noFill/>
        </p:spPr>
      </p:pic>
      <p:sp>
        <p:nvSpPr>
          <p:cNvPr id="10" name="Правоъгълник с един скосен ъгъл 9"/>
          <p:cNvSpPr/>
          <p:nvPr/>
        </p:nvSpPr>
        <p:spPr>
          <a:xfrm flipV="1">
            <a:off x="0" y="0"/>
            <a:ext cx="5791200" cy="1651000"/>
          </a:xfrm>
          <a:prstGeom prst="snip1Rect">
            <a:avLst/>
          </a:pr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0" y="0"/>
            <a:ext cx="5791200" cy="1225021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bg-BG" dirty="0"/>
          </a:p>
        </p:txBody>
      </p:sp>
      <p:sp>
        <p:nvSpPr>
          <p:cNvPr id="11" name="Правоъгълник 10"/>
          <p:cNvSpPr/>
          <p:nvPr/>
        </p:nvSpPr>
        <p:spPr>
          <a:xfrm>
            <a:off x="0" y="-127000"/>
            <a:ext cx="5791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2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outerShdw blurRad="41275" dist="20320" dir="1800000" sx="103000" sy="103000" algn="tl" rotWithShape="0">
                    <a:srgbClr val="000000">
                      <a:alpha val="19000"/>
                    </a:srgbClr>
                  </a:outerShdw>
                </a:effectLst>
                <a:latin typeface="Berlin Sans FB Demi" pitchFamily="34" charset="0"/>
              </a:rPr>
              <a:t>EyeCane</a:t>
            </a:r>
            <a:endParaRPr lang="bg-BG" sz="5200" cap="none" spc="0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outerShdw blurRad="41275" dist="20320" dir="1800000" sx="103000" sy="103000" algn="tl" rotWithShape="0">
                  <a:srgbClr val="000000">
                    <a:alpha val="19000"/>
                  </a:srgbClr>
                </a:outerShdw>
              </a:effectLst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0" y="698500"/>
            <a:ext cx="5791200" cy="1397000"/>
          </a:xfrm>
        </p:spPr>
        <p:txBody>
          <a:bodyPr>
            <a:normAutofit/>
          </a:bodyPr>
          <a:lstStyle/>
          <a:p>
            <a:r>
              <a:rPr lang="bg-BG" sz="2800" dirty="0" smtClean="0">
                <a:solidFill>
                  <a:schemeClr val="bg1"/>
                </a:solidFill>
              </a:rPr>
              <a:t>Устройство за подпомагане на хора с увредено зрение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2" name="Текстово поле 11"/>
          <p:cNvSpPr txBox="1"/>
          <p:nvPr/>
        </p:nvSpPr>
        <p:spPr>
          <a:xfrm>
            <a:off x="1" y="1714500"/>
            <a:ext cx="214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Автор: Деян Пейчев</a:t>
            </a:r>
            <a:endParaRPr lang="bg-BG" dirty="0"/>
          </a:p>
        </p:txBody>
      </p:sp>
      <p:pic>
        <p:nvPicPr>
          <p:cNvPr id="13" name="Shape 145" descr="Резултат с изображение за gmail icon transparent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76200" y="1968500"/>
            <a:ext cx="2286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6"/>
          <p:cNvSpPr txBox="1"/>
          <p:nvPr/>
        </p:nvSpPr>
        <p:spPr>
          <a:xfrm>
            <a:off x="304801" y="1905000"/>
            <a:ext cx="3384375" cy="2564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deyan.p.peychev@gmail.com</a:t>
            </a:r>
          </a:p>
        </p:txBody>
      </p:sp>
      <p:sp>
        <p:nvSpPr>
          <p:cNvPr id="15" name="Правоъгълен триъгълник 14"/>
          <p:cNvSpPr/>
          <p:nvPr/>
        </p:nvSpPr>
        <p:spPr>
          <a:xfrm flipH="1">
            <a:off x="5486400" y="1397000"/>
            <a:ext cx="304800" cy="2540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26" name="Picture 2" descr="C:\Users\STIL.USER-PC\Desktop\Deyan\EyeCane - устройство за подпомагане на хора с увредено зрение\EyeCane - устройство за подпомагане на хора с увредено зрение\EyeCane Logos\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847617">
            <a:off x="-416983" y="4333537"/>
            <a:ext cx="3747312" cy="1374260"/>
          </a:xfrm>
          <a:prstGeom prst="rect">
            <a:avLst/>
          </a:prstGeom>
          <a:noFill/>
        </p:spPr>
      </p:pic>
      <p:sp>
        <p:nvSpPr>
          <p:cNvPr id="18" name="Правоъгълник 17"/>
          <p:cNvSpPr/>
          <p:nvPr/>
        </p:nvSpPr>
        <p:spPr>
          <a:xfrm>
            <a:off x="0" y="698500"/>
            <a:ext cx="5791200" cy="6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Успоредник 19"/>
          <p:cNvSpPr/>
          <p:nvPr/>
        </p:nvSpPr>
        <p:spPr>
          <a:xfrm>
            <a:off x="5334000" y="1181100"/>
            <a:ext cx="685800" cy="609600"/>
          </a:xfrm>
          <a:prstGeom prst="parallelogram">
            <a:avLst>
              <a:gd name="adj" fmla="val 1014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079500"/>
            <a:ext cx="8229600" cy="3771636"/>
          </a:xfrm>
        </p:spPr>
        <p:txBody>
          <a:bodyPr>
            <a:normAutofit/>
          </a:bodyPr>
          <a:lstStyle/>
          <a:p>
            <a:pPr marL="274320" lvl="0" indent="-274320">
              <a:spcBef>
                <a:spcPts val="0"/>
              </a:spcBef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ru-RU" sz="2800" dirty="0" smtClean="0"/>
              <a:t>Устройство, </a:t>
            </a:r>
            <a:r>
              <a:rPr lang="ru-RU" sz="2800" dirty="0" err="1" smtClean="0"/>
              <a:t>базирано</a:t>
            </a:r>
            <a:r>
              <a:rPr lang="ru-RU" sz="2800" dirty="0" smtClean="0"/>
              <a:t> на </a:t>
            </a:r>
            <a:r>
              <a:rPr lang="ru-RU" sz="2800" b="1" dirty="0" smtClean="0"/>
              <a:t>Arduino</a:t>
            </a:r>
            <a:r>
              <a:rPr lang="ru-RU" sz="2800" dirty="0" smtClean="0"/>
              <a:t> контролер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sz="2800" dirty="0" smtClean="0"/>
          </a:p>
          <a:p>
            <a:pPr marL="274320" lvl="0" indent="-274320">
              <a:spcBef>
                <a:spcPts val="0"/>
              </a:spcBef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ru-RU" sz="2800" b="0" i="0" u="none" strike="noStrike" cap="none" dirty="0" err="1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Измерване</a:t>
            </a:r>
            <a:r>
              <a:rPr lang="ru-RU" sz="2800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дистанция чрез </a:t>
            </a:r>
            <a:r>
              <a:rPr lang="ru-RU" sz="2800" b="1" i="0" u="none" strike="noStrike" cap="none" dirty="0" err="1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ултразвуков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2800" b="1" i="0" u="none" strike="noStrike" cap="none" dirty="0" err="1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сензор</a:t>
            </a:r>
            <a:endParaRPr lang="ru-RU" sz="2800" b="1" i="0" u="none" strike="noStrike" cap="none" dirty="0" smtClean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endParaRPr lang="ru-RU" sz="2800" b="0" i="0" u="none" strike="noStrike" cap="none" dirty="0" smtClean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Char char="•"/>
            </a:pPr>
            <a:r>
              <a:rPr lang="ru-RU" sz="2800" b="0" i="0" u="none" strike="noStrike" cap="none" dirty="0" err="1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Обратна</a:t>
            </a:r>
            <a:r>
              <a:rPr lang="ru-RU" sz="2800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2800" b="0" i="0" u="none" strike="noStrike" cap="none" dirty="0" err="1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връзка</a:t>
            </a:r>
            <a:r>
              <a:rPr lang="ru-RU" sz="2800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чрез</a:t>
            </a:r>
            <a:r>
              <a:rPr lang="en-US" sz="2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2800" b="1" i="0" u="none" strike="noStrike" cap="none" dirty="0" err="1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звукови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lang="en-US" sz="2800" b="1" i="0" u="none" strike="noStrike" cap="none" dirty="0" smtClean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800" b="1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и </a:t>
            </a:r>
            <a:r>
              <a:rPr lang="ru-RU" sz="2800" b="1" i="0" u="none" strike="noStrike" cap="none" dirty="0" err="1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вибрационни</a:t>
            </a:r>
            <a:r>
              <a:rPr lang="en-US" sz="2800" b="1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индикации</a:t>
            </a:r>
            <a:endParaRPr lang="bg-BG" sz="2800" b="1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0" y="0"/>
            <a:ext cx="9144000" cy="825500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0" y="0"/>
            <a:ext cx="6781800" cy="82550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Какво представлява </a:t>
            </a:r>
            <a:r>
              <a:rPr lang="en-US" b="1" dirty="0" smtClean="0">
                <a:solidFill>
                  <a:schemeClr val="bg1"/>
                </a:solidFill>
              </a:rPr>
              <a:t>EyeCane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6" name="Правоъгълник 5"/>
          <p:cNvSpPr/>
          <p:nvPr/>
        </p:nvSpPr>
        <p:spPr>
          <a:xfrm>
            <a:off x="8077200" y="0"/>
            <a:ext cx="838200" cy="8255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" name="Picture 2" descr="C:\Users\STIL.USER-PC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0"/>
            <a:ext cx="1295400" cy="825500"/>
          </a:xfrm>
          <a:prstGeom prst="rect">
            <a:avLst/>
          </a:prstGeom>
          <a:noFill/>
        </p:spPr>
      </p:pic>
      <p:sp>
        <p:nvSpPr>
          <p:cNvPr id="9" name="Shape 154"/>
          <p:cNvSpPr txBox="1"/>
          <p:nvPr/>
        </p:nvSpPr>
        <p:spPr>
          <a:xfrm>
            <a:off x="899595" y="1281130"/>
            <a:ext cx="792087" cy="4488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" name="Shape 156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096000" y="3499114"/>
            <a:ext cx="2857500" cy="2215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57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57200" y="1257300"/>
            <a:ext cx="278150" cy="193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58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57200" y="2171700"/>
            <a:ext cx="278150" cy="193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59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57200" y="3543300"/>
            <a:ext cx="278150" cy="193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Картина 7" descr="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080000"/>
            <a:ext cx="909261" cy="6350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Успоредник 3"/>
          <p:cNvSpPr/>
          <p:nvPr/>
        </p:nvSpPr>
        <p:spPr>
          <a:xfrm rot="5400000" flipV="1">
            <a:off x="596900" y="-596900"/>
            <a:ext cx="635000" cy="1828800"/>
          </a:xfrm>
          <a:prstGeom prst="parallelogram">
            <a:avLst>
              <a:gd name="adj" fmla="val 0"/>
            </a:avLst>
          </a:pr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Блоксхема: ръчно въвеждане 6"/>
          <p:cNvSpPr/>
          <p:nvPr/>
        </p:nvSpPr>
        <p:spPr>
          <a:xfrm>
            <a:off x="0" y="4445000"/>
            <a:ext cx="1905000" cy="1270000"/>
          </a:xfrm>
          <a:prstGeom prst="flowChartManualInp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9" name="Право съединение 8"/>
          <p:cNvCxnSpPr/>
          <p:nvPr/>
        </p:nvCxnSpPr>
        <p:spPr>
          <a:xfrm>
            <a:off x="1828800" y="0"/>
            <a:ext cx="76200" cy="5715000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STIL.USER-PC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5800" y="2944813"/>
            <a:ext cx="3057525" cy="2770188"/>
          </a:xfrm>
          <a:prstGeom prst="rect">
            <a:avLst/>
          </a:prstGeom>
          <a:noFill/>
        </p:spPr>
      </p:pic>
      <p:sp>
        <p:nvSpPr>
          <p:cNvPr id="12" name="Правоъгълник 11"/>
          <p:cNvSpPr/>
          <p:nvPr/>
        </p:nvSpPr>
        <p:spPr>
          <a:xfrm>
            <a:off x="1828800" y="0"/>
            <a:ext cx="7315200" cy="635000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4400" dirty="0"/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0" y="-63500"/>
            <a:ext cx="5053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dirty="0" smtClean="0">
                <a:solidFill>
                  <a:schemeClr val="bg1"/>
                </a:solidFill>
              </a:rPr>
              <a:t>Цели на проекта</a:t>
            </a:r>
            <a:endParaRPr lang="bg-BG" sz="4400" dirty="0">
              <a:solidFill>
                <a:schemeClr val="bg1"/>
              </a:solidFill>
            </a:endParaRPr>
          </a:p>
        </p:txBody>
      </p:sp>
      <p:pic>
        <p:nvPicPr>
          <p:cNvPr id="21" name="Shape 171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5867400" y="3924300"/>
            <a:ext cx="3276600" cy="162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Картина 13" descr="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4740" y="5080000"/>
            <a:ext cx="909261" cy="635000"/>
          </a:xfrm>
          <a:prstGeom prst="rect">
            <a:avLst/>
          </a:prstGeom>
        </p:spPr>
      </p:pic>
      <p:sp>
        <p:nvSpPr>
          <p:cNvPr id="15" name="Shape 165"/>
          <p:cNvSpPr txBox="1">
            <a:spLocks noGrp="1"/>
          </p:cNvSpPr>
          <p:nvPr>
            <p:ph sz="quarter" idx="1"/>
          </p:nvPr>
        </p:nvSpPr>
        <p:spPr>
          <a:xfrm>
            <a:off x="2057400" y="1016000"/>
            <a:ext cx="6788224" cy="317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Създаване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евтин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функционален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лесен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употреба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и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достъпен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крайния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потребител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продукт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</a:p>
          <a:p>
            <a:pPr marL="274320" marR="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Запазване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компактността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и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здравината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продукта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</a:p>
          <a:p>
            <a:pPr marL="274320" marR="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Голям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обхват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работа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устройството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Проста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изработка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даваща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възможност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лесно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извършване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подобрения</a:t>
            </a:r>
            <a:r>
              <a:rPr lang="en-US" sz="2000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върху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/>
            </a:r>
            <a:br>
              <a:rPr lang="en-US" sz="2000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продукта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от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потребителя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</a:p>
          <a:p>
            <a:pPr marL="274320" marR="0" lvl="0" indent="-274320" algn="l" rtl="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Дълъг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период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работа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</a:p>
        </p:txBody>
      </p:sp>
      <p:pic>
        <p:nvPicPr>
          <p:cNvPr id="16" name="Shape 166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1981200" y="1104900"/>
            <a:ext cx="373550" cy="24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67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1981200" y="2171700"/>
            <a:ext cx="373550" cy="24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68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1981200" y="3238500"/>
            <a:ext cx="373550" cy="24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69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1981200" y="3619500"/>
            <a:ext cx="373550" cy="24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170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1981200" y="4762500"/>
            <a:ext cx="373550" cy="242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с един скосен ъгъл 3"/>
          <p:cNvSpPr/>
          <p:nvPr/>
        </p:nvSpPr>
        <p:spPr>
          <a:xfrm flipV="1">
            <a:off x="0" y="0"/>
            <a:ext cx="7696200" cy="800100"/>
          </a:xfrm>
          <a:prstGeom prst="snip1Rect">
            <a:avLst>
              <a:gd name="adj" fmla="val 48065"/>
            </a:avLst>
          </a:pr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Картина 4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4740" y="0"/>
            <a:ext cx="909261" cy="635000"/>
          </a:xfrm>
          <a:prstGeom prst="rect">
            <a:avLst/>
          </a:prstGeom>
        </p:spPr>
      </p:pic>
      <p:sp>
        <p:nvSpPr>
          <p:cNvPr id="6" name="Текстово поле 5"/>
          <p:cNvSpPr txBox="1"/>
          <p:nvPr/>
        </p:nvSpPr>
        <p:spPr>
          <a:xfrm>
            <a:off x="990601" y="0"/>
            <a:ext cx="5331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400" dirty="0" smtClean="0">
                <a:solidFill>
                  <a:schemeClr val="bg1"/>
                </a:solidFill>
              </a:rPr>
              <a:t>Основни компоненти</a:t>
            </a:r>
            <a:endParaRPr lang="bg-BG" sz="4400" dirty="0">
              <a:solidFill>
                <a:schemeClr val="bg1"/>
              </a:solidFill>
            </a:endParaRPr>
          </a:p>
        </p:txBody>
      </p:sp>
      <p:pic>
        <p:nvPicPr>
          <p:cNvPr id="7" name="Shape 17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219201" y="1460500"/>
            <a:ext cx="7279003" cy="34003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авоъгълен триъгълник 7"/>
          <p:cNvSpPr/>
          <p:nvPr/>
        </p:nvSpPr>
        <p:spPr>
          <a:xfrm flipH="1">
            <a:off x="7315200" y="419100"/>
            <a:ext cx="381000" cy="3810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Успоредник 8"/>
          <p:cNvSpPr/>
          <p:nvPr/>
        </p:nvSpPr>
        <p:spPr>
          <a:xfrm>
            <a:off x="7162800" y="342900"/>
            <a:ext cx="685800" cy="609600"/>
          </a:xfrm>
          <a:prstGeom prst="parallelogram">
            <a:avLst>
              <a:gd name="adj" fmla="val 1014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187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5410200" y="2540000"/>
            <a:ext cx="3136776" cy="23816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Резултат с изображение за arduino logo transpar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1" y="1587500"/>
            <a:ext cx="2799183" cy="1587500"/>
          </a:xfrm>
          <a:prstGeom prst="rect">
            <a:avLst/>
          </a:prstGeom>
          <a:noFill/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Правоъгълен триъгълник 8"/>
          <p:cNvSpPr/>
          <p:nvPr/>
        </p:nvSpPr>
        <p:spPr>
          <a:xfrm flipV="1">
            <a:off x="0" y="0"/>
            <a:ext cx="9144000" cy="1778000"/>
          </a:xfrm>
          <a:prstGeom prst="rtTriangle">
            <a:avLst/>
          </a:pr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0" y="0"/>
            <a:ext cx="3352800" cy="1143000"/>
          </a:xfrm>
        </p:spPr>
        <p:txBody>
          <a:bodyPr>
            <a:normAutofit fontScale="90000"/>
          </a:bodyPr>
          <a:lstStyle/>
          <a:p>
            <a:r>
              <a:rPr lang="bg-BG" b="1" dirty="0" smtClean="0">
                <a:solidFill>
                  <a:schemeClr val="bg1"/>
                </a:solidFill>
              </a:rPr>
              <a:t>Използвани</a:t>
            </a:r>
            <a:br>
              <a:rPr lang="bg-BG" b="1" dirty="0" smtClean="0">
                <a:solidFill>
                  <a:schemeClr val="bg1"/>
                </a:solidFill>
              </a:rPr>
            </a:br>
            <a:r>
              <a:rPr lang="bg-BG" b="1" dirty="0" smtClean="0">
                <a:solidFill>
                  <a:schemeClr val="bg1"/>
                </a:solidFill>
              </a:rPr>
              <a:t>технологии 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10" name="Правоъгълен триъгълник 9"/>
          <p:cNvSpPr/>
          <p:nvPr/>
        </p:nvSpPr>
        <p:spPr>
          <a:xfrm>
            <a:off x="0" y="4826000"/>
            <a:ext cx="5029200" cy="8890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1" name="Picture 2" descr="C:\Users\STIL.USER-PC\Desktop\Untitl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-304800" y="2944813"/>
            <a:ext cx="3200400" cy="2770188"/>
          </a:xfrm>
          <a:prstGeom prst="rect">
            <a:avLst/>
          </a:prstGeom>
          <a:noFill/>
        </p:spPr>
      </p:pic>
      <p:pic>
        <p:nvPicPr>
          <p:cNvPr id="12" name="Картина 11" descr="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34740" y="5080000"/>
            <a:ext cx="909261" cy="6350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0" y="0"/>
            <a:ext cx="9144000" cy="698500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-685800" y="0"/>
            <a:ext cx="9144000" cy="698500"/>
          </a:xfrm>
        </p:spPr>
        <p:txBody>
          <a:bodyPr>
            <a:normAutofit/>
          </a:bodyPr>
          <a:lstStyle/>
          <a:p>
            <a:r>
              <a:rPr lang="bg-BG" sz="3600" dirty="0" smtClean="0">
                <a:solidFill>
                  <a:schemeClr val="bg1"/>
                </a:solidFill>
              </a:rPr>
              <a:t>Демонстрация на работата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bg-BG" sz="3600" dirty="0" smtClean="0">
                <a:solidFill>
                  <a:schemeClr val="bg1"/>
                </a:solidFill>
              </a:rPr>
              <a:t>на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EyeCane</a:t>
            </a:r>
            <a:r>
              <a:rPr lang="bg-BG" sz="3600" dirty="0" smtClean="0">
                <a:solidFill>
                  <a:schemeClr val="bg1"/>
                </a:solidFill>
              </a:rPr>
              <a:t> </a:t>
            </a:r>
            <a:endParaRPr lang="bg-BG" sz="3600" dirty="0">
              <a:solidFill>
                <a:schemeClr val="bg1"/>
              </a:solidFill>
            </a:endParaRPr>
          </a:p>
        </p:txBody>
      </p:sp>
      <p:pic>
        <p:nvPicPr>
          <p:cNvPr id="6" name="Shape 193" descr="C:\Users\STIL.USER-PC\Desktop\Blind-stick-1.jp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524000" y="1143000"/>
            <a:ext cx="6096000" cy="36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Картина 6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34740" y="5080000"/>
            <a:ext cx="909261" cy="635000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8077200" y="0"/>
            <a:ext cx="838200" cy="8255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9" name="Picture 2" descr="C:\Users\STIL.USER-PC\Desktop\Untitl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8600" y="0"/>
            <a:ext cx="1295400" cy="698500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Успоредник 3"/>
          <p:cNvSpPr/>
          <p:nvPr/>
        </p:nvSpPr>
        <p:spPr>
          <a:xfrm rot="5400000" flipV="1">
            <a:off x="596900" y="-596900"/>
            <a:ext cx="635000" cy="1828800"/>
          </a:xfrm>
          <a:prstGeom prst="parallelogram">
            <a:avLst>
              <a:gd name="adj" fmla="val 0"/>
            </a:avLst>
          </a:pr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Блоксхема: ръчно въвеждане 4"/>
          <p:cNvSpPr/>
          <p:nvPr/>
        </p:nvSpPr>
        <p:spPr>
          <a:xfrm>
            <a:off x="0" y="4445000"/>
            <a:ext cx="1905000" cy="1270000"/>
          </a:xfrm>
          <a:prstGeom prst="flowChartManualInp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" name="Право съединение 5"/>
          <p:cNvCxnSpPr/>
          <p:nvPr/>
        </p:nvCxnSpPr>
        <p:spPr>
          <a:xfrm>
            <a:off x="1828800" y="0"/>
            <a:ext cx="76200" cy="5715000"/>
          </a:xfrm>
          <a:prstGeom prst="line">
            <a:avLst/>
          </a:prstGeom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STIL.USER-PC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5800" y="2944813"/>
            <a:ext cx="3057525" cy="2770188"/>
          </a:xfrm>
          <a:prstGeom prst="rect">
            <a:avLst/>
          </a:prstGeom>
          <a:noFill/>
        </p:spPr>
      </p:pic>
      <p:sp>
        <p:nvSpPr>
          <p:cNvPr id="13" name="Правоъгълник 12"/>
          <p:cNvSpPr/>
          <p:nvPr/>
        </p:nvSpPr>
        <p:spPr>
          <a:xfrm>
            <a:off x="1828800" y="0"/>
            <a:ext cx="7315200" cy="635000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bg-BG" sz="4000" dirty="0"/>
          </a:p>
        </p:txBody>
      </p:sp>
      <p:sp>
        <p:nvSpPr>
          <p:cNvPr id="14" name="Shape 201"/>
          <p:cNvSpPr txBox="1">
            <a:spLocks noGrp="1"/>
          </p:cNvSpPr>
          <p:nvPr>
            <p:ph sz="quarter" idx="1"/>
          </p:nvPr>
        </p:nvSpPr>
        <p:spPr>
          <a:xfrm>
            <a:off x="2057400" y="825500"/>
            <a:ext cx="7086600" cy="317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</a:pPr>
            <a:r>
              <a:rPr lang="en-US" sz="2000" dirty="0"/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Подобни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решения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предложени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пазара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без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възможност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оптимизация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и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прекалено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скъпа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цена</a:t>
            </a:r>
            <a:endParaRPr lang="en-US" sz="20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</a:pPr>
            <a:r>
              <a:rPr lang="en-US" sz="2000" dirty="0"/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Функционалност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събрана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в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компактно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здраво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и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лесно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употреба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устройство</a:t>
            </a:r>
            <a:endParaRPr lang="en-US" sz="20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</a:pPr>
            <a:r>
              <a:rPr lang="en-US" sz="2000" dirty="0"/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Софтуер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с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отворен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код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даващ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възможност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оптимизация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от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потребителя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не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само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хардуерно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но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и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софтуерно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равнище</a:t>
            </a:r>
            <a:endParaRPr lang="en-US" sz="20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marR="0" lvl="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5" name="Shape 200" descr="Резултат с изображение за pros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6324600" y="4152900"/>
            <a:ext cx="2400300" cy="14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202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828800" y="800100"/>
            <a:ext cx="663300" cy="4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203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828800" y="2171700"/>
            <a:ext cx="663300" cy="4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204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828800" y="3390900"/>
            <a:ext cx="663300" cy="4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Картина 18" descr="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5001" y="5080000"/>
            <a:ext cx="909261" cy="635000"/>
          </a:xfrm>
          <a:prstGeom prst="rect">
            <a:avLst/>
          </a:prstGeom>
        </p:spPr>
      </p:pic>
      <p:sp>
        <p:nvSpPr>
          <p:cNvPr id="20" name="Текстово поле 19"/>
          <p:cNvSpPr txBox="1"/>
          <p:nvPr/>
        </p:nvSpPr>
        <p:spPr>
          <a:xfrm>
            <a:off x="0" y="0"/>
            <a:ext cx="7311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solidFill>
                  <a:schemeClr val="bg1"/>
                </a:solidFill>
              </a:rPr>
              <a:t>Основни предимства на </a:t>
            </a:r>
            <a:r>
              <a:rPr lang="en-US" sz="4000" b="1" dirty="0" smtClean="0">
                <a:solidFill>
                  <a:schemeClr val="bg1"/>
                </a:solidFill>
              </a:rPr>
              <a:t>EyeCane</a:t>
            </a:r>
            <a:endParaRPr lang="bg-BG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с един скосен ъгъл 3"/>
          <p:cNvSpPr/>
          <p:nvPr/>
        </p:nvSpPr>
        <p:spPr>
          <a:xfrm flipV="1">
            <a:off x="0" y="0"/>
            <a:ext cx="7696200" cy="762000"/>
          </a:xfrm>
          <a:prstGeom prst="snip1Rect">
            <a:avLst>
              <a:gd name="adj" fmla="val 45793"/>
            </a:avLst>
          </a:pr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0" y="0"/>
            <a:ext cx="7584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  </a:t>
            </a:r>
            <a:r>
              <a:rPr lang="bg-BG" sz="4400" dirty="0" smtClean="0">
                <a:solidFill>
                  <a:schemeClr val="bg1"/>
                </a:solidFill>
              </a:rPr>
              <a:t>Бъдещо развитие на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b="1" dirty="0" smtClean="0">
                <a:solidFill>
                  <a:schemeClr val="bg1"/>
                </a:solidFill>
              </a:rPr>
              <a:t>EyeCane</a:t>
            </a:r>
            <a:r>
              <a:rPr lang="bg-BG" sz="4400" dirty="0" smtClean="0">
                <a:solidFill>
                  <a:schemeClr val="bg1"/>
                </a:solidFill>
              </a:rPr>
              <a:t> </a:t>
            </a:r>
            <a:endParaRPr lang="bg-BG" sz="4400" dirty="0">
              <a:solidFill>
                <a:schemeClr val="bg1"/>
              </a:solidFill>
            </a:endParaRPr>
          </a:p>
        </p:txBody>
      </p:sp>
      <p:sp>
        <p:nvSpPr>
          <p:cNvPr id="6" name="Правоъгълен триъгълник 5"/>
          <p:cNvSpPr/>
          <p:nvPr/>
        </p:nvSpPr>
        <p:spPr>
          <a:xfrm flipH="1">
            <a:off x="7315200" y="419100"/>
            <a:ext cx="381000" cy="355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Shape 210"/>
          <p:cNvSpPr txBox="1">
            <a:spLocks noGrp="1"/>
          </p:cNvSpPr>
          <p:nvPr>
            <p:ph sz="quarter" idx="1"/>
          </p:nvPr>
        </p:nvSpPr>
        <p:spPr>
          <a:xfrm>
            <a:off x="457200" y="1270000"/>
            <a:ext cx="8219400" cy="21045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</a:pPr>
            <a:r>
              <a:rPr lang="bg-BG" sz="2400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Създаване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софтуер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следене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устройството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в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реално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време</a:t>
            </a:r>
            <a:endParaRPr lang="en-US" sz="24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marR="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</a:pPr>
            <a:r>
              <a:rPr lang="bg-BG" sz="2400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Добавяне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ултразвуково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устройство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прогонване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улични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кучета</a:t>
            </a:r>
            <a:endParaRPr lang="en-US" sz="24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marR="0" lvl="0" indent="-27432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</a:pPr>
            <a:r>
              <a:rPr lang="bg-BG" sz="2400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Разширяване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обхвата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устройствот</a:t>
            </a:r>
            <a:r>
              <a:rPr lang="bg-BG" sz="2400" b="0" i="0" u="none" strike="noStrike" cap="none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о</a:t>
            </a:r>
            <a:endParaRPr lang="en-US" dirty="0"/>
          </a:p>
        </p:txBody>
      </p:sp>
      <p:pic>
        <p:nvPicPr>
          <p:cNvPr id="8" name="Shape 211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85204" y="1420020"/>
            <a:ext cx="399875" cy="27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12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81000" y="2628900"/>
            <a:ext cx="399875" cy="27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81000" y="3771900"/>
            <a:ext cx="399875" cy="27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214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3200400" y="4360781"/>
            <a:ext cx="3047999" cy="135421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Правоъгълник 12"/>
          <p:cNvSpPr/>
          <p:nvPr/>
        </p:nvSpPr>
        <p:spPr>
          <a:xfrm>
            <a:off x="7772400" y="0"/>
            <a:ext cx="1371600" cy="762000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Правоъгълник 13"/>
          <p:cNvSpPr/>
          <p:nvPr/>
        </p:nvSpPr>
        <p:spPr>
          <a:xfrm>
            <a:off x="8077200" y="0"/>
            <a:ext cx="838200" cy="8255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2" name="Picture 2" descr="C:\Users\STIL.USER-PC\Desktop\Untitl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8600" y="0"/>
            <a:ext cx="1295400" cy="762000"/>
          </a:xfrm>
          <a:prstGeom prst="rect">
            <a:avLst/>
          </a:prstGeom>
          <a:noFill/>
        </p:spPr>
      </p:pic>
      <p:pic>
        <p:nvPicPr>
          <p:cNvPr id="15" name="Картина 14" descr="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34740" y="5080000"/>
            <a:ext cx="909261" cy="635000"/>
          </a:xfrm>
          <a:prstGeom prst="rect">
            <a:avLst/>
          </a:prstGeom>
        </p:spPr>
      </p:pic>
      <p:sp>
        <p:nvSpPr>
          <p:cNvPr id="16" name="Успоредник 15"/>
          <p:cNvSpPr/>
          <p:nvPr/>
        </p:nvSpPr>
        <p:spPr>
          <a:xfrm>
            <a:off x="7086600" y="342900"/>
            <a:ext cx="685800" cy="609600"/>
          </a:xfrm>
          <a:prstGeom prst="parallelogram">
            <a:avLst>
              <a:gd name="adj" fmla="val 1014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221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2209800" y="2546614"/>
            <a:ext cx="5086350" cy="3168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23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971150" y="4395400"/>
            <a:ext cx="2533650" cy="13196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24"/>
          <p:cNvSpPr/>
          <p:nvPr/>
        </p:nvSpPr>
        <p:spPr>
          <a:xfrm>
            <a:off x="914400" y="1079500"/>
            <a:ext cx="7848600" cy="508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434343"/>
              </a:solidFill>
              <a:latin typeface="Arial"/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0" y="0"/>
            <a:ext cx="304800" cy="5715000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Правоъгълник 9"/>
          <p:cNvSpPr/>
          <p:nvPr/>
        </p:nvSpPr>
        <p:spPr>
          <a:xfrm>
            <a:off x="0" y="0"/>
            <a:ext cx="9144000" cy="190500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Правоъгълник 8"/>
          <p:cNvSpPr/>
          <p:nvPr/>
        </p:nvSpPr>
        <p:spPr>
          <a:xfrm>
            <a:off x="381000" y="0"/>
            <a:ext cx="152400" cy="571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/>
        </p:nvSpPr>
        <p:spPr>
          <a:xfrm>
            <a:off x="0" y="254000"/>
            <a:ext cx="9144000" cy="127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Успоредник 11"/>
          <p:cNvSpPr/>
          <p:nvPr/>
        </p:nvSpPr>
        <p:spPr>
          <a:xfrm>
            <a:off x="7848600" y="4610100"/>
            <a:ext cx="1828800" cy="1371600"/>
          </a:xfrm>
          <a:prstGeom prst="parallelogram">
            <a:avLst>
              <a:gd name="adj" fmla="val 11956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Правоъгълен триъгълник 12"/>
          <p:cNvSpPr/>
          <p:nvPr/>
        </p:nvSpPr>
        <p:spPr>
          <a:xfrm flipH="1">
            <a:off x="8534400" y="5207000"/>
            <a:ext cx="609600" cy="508000"/>
          </a:xfrm>
          <a:prstGeom prst="rtTriangle">
            <a:avLst/>
          </a:prstGeom>
          <a:solidFill>
            <a:srgbClr val="009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4" name="Картина 13" descr="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1" y="5080000"/>
            <a:ext cx="909261" cy="635000"/>
          </a:xfrm>
          <a:prstGeom prst="rect">
            <a:avLst/>
          </a:prstGeom>
        </p:spPr>
      </p:pic>
      <p:sp>
        <p:nvSpPr>
          <p:cNvPr id="15" name="Правоъгълник 14"/>
          <p:cNvSpPr/>
          <p:nvPr/>
        </p:nvSpPr>
        <p:spPr>
          <a:xfrm>
            <a:off x="533400" y="698500"/>
            <a:ext cx="8610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Благодаря Ви за вниманието</a:t>
            </a:r>
            <a:endParaRPr lang="bg-BG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177</Words>
  <Application>Microsoft Office PowerPoint</Application>
  <PresentationFormat>Презентация на цял екран (16:10)</PresentationFormat>
  <Paragraphs>32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0" baseType="lpstr">
      <vt:lpstr>Office тема</vt:lpstr>
      <vt:lpstr> </vt:lpstr>
      <vt:lpstr>Какво представлява EyeCane?</vt:lpstr>
      <vt:lpstr>Слайд 3</vt:lpstr>
      <vt:lpstr>Слайд 4</vt:lpstr>
      <vt:lpstr>Използвани технологии </vt:lpstr>
      <vt:lpstr>Демонстрация на работата на EyeCane 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12</cp:revision>
  <dcterms:created xsi:type="dcterms:W3CDTF">2017-01-11T20:23:48Z</dcterms:created>
  <dcterms:modified xsi:type="dcterms:W3CDTF">2017-01-11T22:06:19Z</dcterms:modified>
</cp:coreProperties>
</file>