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 PLUS 1 Code"/>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PLUS1Cod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MPLUS1Cod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8858afca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8858afca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8858afca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8858afca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0dabe9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0dabe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0dabe90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0dabe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0dabe907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0dabe907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0dabe907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0dabe907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5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CMPT 491</a:t>
            </a:r>
            <a:r>
              <a:rPr lang="en"/>
              <a:t> </a:t>
            </a:r>
            <a:endParaRPr/>
          </a:p>
          <a:p>
            <a:pPr indent="0" lvl="0" marL="0" rtl="0" algn="ctr">
              <a:spcBef>
                <a:spcPts val="0"/>
              </a:spcBef>
              <a:spcAft>
                <a:spcPts val="0"/>
              </a:spcAft>
              <a:buNone/>
            </a:pPr>
            <a:r>
              <a:rPr lang="en"/>
              <a:t>Decision Trees in R</a:t>
            </a:r>
            <a:endParaRPr/>
          </a:p>
        </p:txBody>
      </p:sp>
      <p:sp>
        <p:nvSpPr>
          <p:cNvPr id="55" name="Google Shape;55;p13"/>
          <p:cNvSpPr txBox="1"/>
          <p:nvPr>
            <p:ph idx="1" type="subTitle"/>
          </p:nvPr>
        </p:nvSpPr>
        <p:spPr>
          <a:xfrm>
            <a:off x="1141800" y="2619775"/>
            <a:ext cx="6860400" cy="119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Supervised Learning through Decision Trees and Groups of Decision Trees</a:t>
            </a:r>
            <a:endParaRPr/>
          </a:p>
        </p:txBody>
      </p:sp>
      <p:pic>
        <p:nvPicPr>
          <p:cNvPr id="56" name="Google Shape;56;p13"/>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57" name="Google Shape;57;p13"/>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1</a:t>
            </a:r>
            <a:endParaRPr sz="1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0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will cover</a:t>
            </a:r>
            <a:endParaRPr/>
          </a:p>
        </p:txBody>
      </p:sp>
      <p:sp>
        <p:nvSpPr>
          <p:cNvPr id="63" name="Google Shape;63;p14"/>
          <p:cNvSpPr txBox="1"/>
          <p:nvPr>
            <p:ph idx="1" type="body"/>
          </p:nvPr>
        </p:nvSpPr>
        <p:spPr>
          <a:xfrm>
            <a:off x="311700" y="1163300"/>
            <a:ext cx="8520600" cy="405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a Decision Tree?</a:t>
            </a:r>
            <a:endParaRPr/>
          </a:p>
          <a:p>
            <a:pPr indent="-342900" lvl="0" marL="457200" rtl="0" algn="l">
              <a:spcBef>
                <a:spcPts val="0"/>
              </a:spcBef>
              <a:spcAft>
                <a:spcPts val="0"/>
              </a:spcAft>
              <a:buSzPts val="1800"/>
              <a:buAutoNum type="arabicPeriod"/>
            </a:pPr>
            <a:r>
              <a:rPr lang="en"/>
              <a:t>Basics of Classification and Supervised Learning</a:t>
            </a:r>
            <a:endParaRPr/>
          </a:p>
          <a:p>
            <a:pPr indent="-317500" lvl="1" marL="914400" rtl="0" algn="l">
              <a:spcBef>
                <a:spcPts val="0"/>
              </a:spcBef>
              <a:spcAft>
                <a:spcPts val="0"/>
              </a:spcAft>
              <a:buSzPts val="1400"/>
              <a:buAutoNum type="alphaLcPeriod"/>
            </a:pPr>
            <a:r>
              <a:rPr lang="en"/>
              <a:t>What are we doing?</a:t>
            </a:r>
            <a:endParaRPr/>
          </a:p>
          <a:p>
            <a:pPr indent="-317500" lvl="1" marL="914400" rtl="0" algn="l">
              <a:spcBef>
                <a:spcPts val="0"/>
              </a:spcBef>
              <a:spcAft>
                <a:spcPts val="0"/>
              </a:spcAft>
              <a:buSzPts val="1400"/>
              <a:buAutoNum type="alphaLcPeriod"/>
            </a:pPr>
            <a:r>
              <a:rPr lang="en"/>
              <a:t>Train, Test, and Validation Splits </a:t>
            </a:r>
            <a:r>
              <a:rPr lang="en"/>
              <a:t>Informing</a:t>
            </a:r>
            <a:r>
              <a:rPr lang="en"/>
              <a:t> Accuracy and Confidence</a:t>
            </a:r>
            <a:endParaRPr/>
          </a:p>
          <a:p>
            <a:pPr indent="-317500" lvl="1" marL="914400" rtl="0" algn="l">
              <a:spcBef>
                <a:spcPts val="0"/>
              </a:spcBef>
              <a:spcAft>
                <a:spcPts val="0"/>
              </a:spcAft>
              <a:buSzPts val="1400"/>
              <a:buAutoNum type="alphaLcPeriod"/>
            </a:pPr>
            <a:r>
              <a:rPr lang="en"/>
              <a:t>Hyper Parameter Tuning</a:t>
            </a:r>
            <a:endParaRPr/>
          </a:p>
          <a:p>
            <a:pPr indent="-317500" lvl="1" marL="914400" rtl="0" algn="l">
              <a:spcBef>
                <a:spcPts val="0"/>
              </a:spcBef>
              <a:spcAft>
                <a:spcPts val="0"/>
              </a:spcAft>
              <a:buSzPts val="1400"/>
              <a:buAutoNum type="alphaLcPeriod"/>
            </a:pPr>
            <a:r>
              <a:rPr lang="en"/>
              <a:t>Information from a Confusion Matrix</a:t>
            </a:r>
            <a:endParaRPr/>
          </a:p>
          <a:p>
            <a:pPr indent="-342900" lvl="0" marL="457200" rtl="0" algn="l">
              <a:spcBef>
                <a:spcPts val="0"/>
              </a:spcBef>
              <a:spcAft>
                <a:spcPts val="0"/>
              </a:spcAft>
              <a:buSzPts val="1800"/>
              <a:buAutoNum type="arabicPeriod"/>
            </a:pPr>
            <a:r>
              <a:rPr lang="en"/>
              <a:t>What is a Random Forest?</a:t>
            </a:r>
            <a:endParaRPr/>
          </a:p>
          <a:p>
            <a:pPr indent="-317500" lvl="1" marL="914400" rtl="0" algn="l">
              <a:spcBef>
                <a:spcPts val="0"/>
              </a:spcBef>
              <a:spcAft>
                <a:spcPts val="0"/>
              </a:spcAft>
              <a:buSzPts val="1400"/>
              <a:buAutoNum type="alphaLcPeriod"/>
            </a:pPr>
            <a:r>
              <a:rPr lang="en"/>
              <a:t>Bagging vs. Boosting</a:t>
            </a:r>
            <a:endParaRPr/>
          </a:p>
          <a:p>
            <a:pPr indent="-317500" lvl="1" marL="914400" rtl="0" algn="l">
              <a:spcBef>
                <a:spcPts val="0"/>
              </a:spcBef>
              <a:spcAft>
                <a:spcPts val="0"/>
              </a:spcAft>
              <a:buSzPts val="1400"/>
              <a:buAutoNum type="alphaLcPeriod"/>
            </a:pPr>
            <a:r>
              <a:rPr lang="en"/>
              <a:t>How do we extract information from them?</a:t>
            </a:r>
            <a:endParaRPr/>
          </a:p>
          <a:p>
            <a:pPr indent="-342900" lvl="0" marL="457200" rtl="0" algn="l">
              <a:spcBef>
                <a:spcPts val="0"/>
              </a:spcBef>
              <a:spcAft>
                <a:spcPts val="0"/>
              </a:spcAft>
              <a:buSzPts val="1800"/>
              <a:buAutoNum type="arabicPeriod"/>
            </a:pPr>
            <a:r>
              <a:rPr lang="en"/>
              <a:t>Implementation of Supervised Learning in R</a:t>
            </a:r>
            <a:endParaRPr/>
          </a:p>
          <a:p>
            <a:pPr indent="-317500" lvl="1" marL="914400" rtl="0" algn="l">
              <a:spcBef>
                <a:spcPts val="0"/>
              </a:spcBef>
              <a:spcAft>
                <a:spcPts val="0"/>
              </a:spcAft>
              <a:buSzPts val="1400"/>
              <a:buAutoNum type="alphaLcPeriod"/>
            </a:pPr>
            <a:r>
              <a:rPr lang="en">
                <a:solidFill>
                  <a:srgbClr val="F3F3F3"/>
                </a:solidFill>
                <a:latin typeface="M PLUS 1 Code"/>
                <a:ea typeface="M PLUS 1 Code"/>
                <a:cs typeface="M PLUS 1 Code"/>
                <a:sym typeface="M PLUS 1 Code"/>
              </a:rPr>
              <a:t>rpart</a:t>
            </a:r>
            <a:r>
              <a:rPr lang="en"/>
              <a:t> (Decision Trees) and </a:t>
            </a:r>
            <a:r>
              <a:rPr lang="en">
                <a:solidFill>
                  <a:srgbClr val="F3F3F3"/>
                </a:solidFill>
                <a:latin typeface="M PLUS 1 Code"/>
                <a:ea typeface="M PLUS 1 Code"/>
                <a:cs typeface="M PLUS 1 Code"/>
                <a:sym typeface="M PLUS 1 Code"/>
              </a:rPr>
              <a:t>randomForest</a:t>
            </a:r>
            <a:r>
              <a:rPr lang="en"/>
              <a:t> (Random Forest)</a:t>
            </a:r>
            <a:endParaRPr/>
          </a:p>
          <a:p>
            <a:pPr indent="-317500" lvl="1" marL="914400" rtl="0" algn="l">
              <a:spcBef>
                <a:spcPts val="0"/>
              </a:spcBef>
              <a:spcAft>
                <a:spcPts val="0"/>
              </a:spcAft>
              <a:buSzPts val="1400"/>
              <a:buAutoNum type="alphaLcPeriod"/>
            </a:pPr>
            <a:r>
              <a:rPr lang="en">
                <a:solidFill>
                  <a:srgbClr val="F3F3F3"/>
                </a:solidFill>
                <a:latin typeface="M PLUS 1 Code"/>
                <a:ea typeface="M PLUS 1 Code"/>
                <a:cs typeface="M PLUS 1 Code"/>
                <a:sym typeface="M PLUS 1 Code"/>
              </a:rPr>
              <a:t>sample</a:t>
            </a:r>
            <a:r>
              <a:rPr lang="en"/>
              <a:t> (train-test), </a:t>
            </a:r>
            <a:r>
              <a:rPr lang="en">
                <a:solidFill>
                  <a:srgbClr val="F3F3F3"/>
                </a:solidFill>
                <a:latin typeface="M PLUS 1 Code"/>
                <a:ea typeface="M PLUS 1 Code"/>
                <a:cs typeface="M PLUS 1 Code"/>
                <a:sym typeface="M PLUS 1 Code"/>
              </a:rPr>
              <a:t>expand.grid</a:t>
            </a:r>
            <a:r>
              <a:rPr lang="en"/>
              <a:t> (parameter tuning), </a:t>
            </a:r>
            <a:r>
              <a:rPr lang="en">
                <a:solidFill>
                  <a:srgbClr val="F3F3F3"/>
                </a:solidFill>
                <a:latin typeface="M PLUS 1 Code"/>
                <a:ea typeface="M PLUS 1 Code"/>
                <a:cs typeface="M PLUS 1 Code"/>
                <a:sym typeface="M PLUS 1 Code"/>
              </a:rPr>
              <a:t>table</a:t>
            </a:r>
            <a:r>
              <a:rPr lang="en"/>
              <a:t> (confusion matrix)</a:t>
            </a:r>
            <a:endParaRPr/>
          </a:p>
        </p:txBody>
      </p:sp>
      <p:pic>
        <p:nvPicPr>
          <p:cNvPr id="64" name="Google Shape;64;p14"/>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65" name="Google Shape;65;p14"/>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2</a:t>
            </a:r>
            <a:endParaRPr sz="1200">
              <a:solidFill>
                <a:srgbClr val="FFFFFF"/>
              </a:solidFill>
            </a:endParaRPr>
          </a:p>
        </p:txBody>
      </p:sp>
      <p:sp>
        <p:nvSpPr>
          <p:cNvPr id="66" name="Google Shape;66;p14"/>
          <p:cNvSpPr txBox="1"/>
          <p:nvPr>
            <p:ph type="title"/>
          </p:nvPr>
        </p:nvSpPr>
        <p:spPr>
          <a:xfrm>
            <a:off x="6818675" y="56975"/>
            <a:ext cx="291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CCCCCC"/>
                </a:solidFill>
              </a:rPr>
              <a:t>CMPT 491</a:t>
            </a:r>
            <a:endParaRPr sz="1600">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45200"/>
            <a:ext cx="85206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Decision Tree?</a:t>
            </a:r>
            <a:endParaRPr sz="2500"/>
          </a:p>
        </p:txBody>
      </p:sp>
      <p:sp>
        <p:nvSpPr>
          <p:cNvPr id="72" name="Google Shape;72;p15"/>
          <p:cNvSpPr txBox="1"/>
          <p:nvPr>
            <p:ph idx="1" type="body"/>
          </p:nvPr>
        </p:nvSpPr>
        <p:spPr>
          <a:xfrm>
            <a:off x="311700" y="1738300"/>
            <a:ext cx="8520600" cy="405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Decision trees are trained to do classification or regression on a data set by splitting up classes based on features</a:t>
            </a:r>
            <a:endParaRPr/>
          </a:p>
          <a:p>
            <a:pPr indent="-317500" lvl="1" marL="914400" rtl="0" algn="l">
              <a:spcBef>
                <a:spcPts val="0"/>
              </a:spcBef>
              <a:spcAft>
                <a:spcPts val="0"/>
              </a:spcAft>
              <a:buSzPts val="1400"/>
              <a:buChar char="○"/>
            </a:pPr>
            <a:r>
              <a:rPr lang="en"/>
              <a:t>Chosen features are those that reduce the amount of unknown information the most</a:t>
            </a:r>
            <a:endParaRPr/>
          </a:p>
          <a:p>
            <a:pPr indent="-317500" lvl="1" marL="914400" rtl="0" algn="l">
              <a:spcBef>
                <a:spcPts val="0"/>
              </a:spcBef>
              <a:spcAft>
                <a:spcPts val="0"/>
              </a:spcAft>
              <a:buSzPts val="1400"/>
              <a:buChar char="○"/>
            </a:pPr>
            <a:r>
              <a:rPr lang="en"/>
              <a:t>Selected using Naive Bayes</a:t>
            </a:r>
            <a:endParaRPr/>
          </a:p>
        </p:txBody>
      </p:sp>
      <p:pic>
        <p:nvPicPr>
          <p:cNvPr id="73" name="Google Shape;73;p15"/>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74" name="Google Shape;74;p15"/>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3</a:t>
            </a:r>
            <a:endParaRPr sz="1200">
              <a:solidFill>
                <a:srgbClr val="FFFFFF"/>
              </a:solidFill>
            </a:endParaRPr>
          </a:p>
        </p:txBody>
      </p:sp>
      <p:sp>
        <p:nvSpPr>
          <p:cNvPr id="75" name="Google Shape;75;p15"/>
          <p:cNvSpPr txBox="1"/>
          <p:nvPr>
            <p:ph type="title"/>
          </p:nvPr>
        </p:nvSpPr>
        <p:spPr>
          <a:xfrm>
            <a:off x="6818675" y="56975"/>
            <a:ext cx="291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CCCCCC"/>
                </a:solidFill>
              </a:rPr>
              <a:t>CMPT 491</a:t>
            </a:r>
            <a:endParaRPr sz="1600">
              <a:solidFill>
                <a:srgbClr val="CCCC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45200"/>
            <a:ext cx="85206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Basics of Classification and Supervised Learning</a:t>
            </a:r>
            <a:endParaRPr sz="2500"/>
          </a:p>
        </p:txBody>
      </p:sp>
      <p:sp>
        <p:nvSpPr>
          <p:cNvPr id="81" name="Google Shape;81;p16"/>
          <p:cNvSpPr txBox="1"/>
          <p:nvPr>
            <p:ph idx="1" type="body"/>
          </p:nvPr>
        </p:nvSpPr>
        <p:spPr>
          <a:xfrm>
            <a:off x="311700" y="997400"/>
            <a:ext cx="8520600" cy="405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Supervised learning, unlike unsupervised learning, has a class or label we wish to differentiate between</a:t>
            </a:r>
            <a:endParaRPr/>
          </a:p>
          <a:p>
            <a:pPr indent="-342900" lvl="0" marL="457200" rtl="0" algn="l">
              <a:spcBef>
                <a:spcPts val="0"/>
              </a:spcBef>
              <a:spcAft>
                <a:spcPts val="0"/>
              </a:spcAft>
              <a:buSzPts val="1800"/>
              <a:buChar char="●"/>
            </a:pPr>
            <a:r>
              <a:rPr lang="en"/>
              <a:t>We must split up the data into train, test, and validation sets in order to avoid overfitting (where data is only fit to the information it knows and fails on new examples)</a:t>
            </a:r>
            <a:endParaRPr/>
          </a:p>
          <a:p>
            <a:pPr indent="-342900" lvl="0" marL="457200" rtl="0" algn="l">
              <a:spcBef>
                <a:spcPts val="0"/>
              </a:spcBef>
              <a:spcAft>
                <a:spcPts val="0"/>
              </a:spcAft>
              <a:buSzPts val="1800"/>
              <a:buChar char="●"/>
            </a:pPr>
            <a:r>
              <a:rPr lang="en"/>
              <a:t>Most supervised learning techniques have hyperparameters which need to be optimized for the best fit</a:t>
            </a:r>
            <a:endParaRPr/>
          </a:p>
          <a:p>
            <a:pPr indent="-317500" lvl="1" marL="914400" rtl="0" algn="l">
              <a:spcBef>
                <a:spcPts val="0"/>
              </a:spcBef>
              <a:spcAft>
                <a:spcPts val="0"/>
              </a:spcAft>
              <a:buSzPts val="1400"/>
              <a:buChar char="○"/>
            </a:pPr>
            <a:r>
              <a:rPr lang="en"/>
              <a:t>This is where we use the validation set essentially a test set of data for choosing the best hyperparameters</a:t>
            </a:r>
            <a:endParaRPr/>
          </a:p>
          <a:p>
            <a:pPr indent="-342900" lvl="0" marL="457200" rtl="0" algn="l">
              <a:spcBef>
                <a:spcPts val="0"/>
              </a:spcBef>
              <a:spcAft>
                <a:spcPts val="0"/>
              </a:spcAft>
              <a:buSzPts val="1800"/>
              <a:buChar char="●"/>
            </a:pPr>
            <a:r>
              <a:rPr lang="en"/>
              <a:t>We can also analyze models using a confusion matrix to find cases where the algorithm fails and pick out novel data</a:t>
            </a:r>
            <a:endParaRPr/>
          </a:p>
        </p:txBody>
      </p:sp>
      <p:pic>
        <p:nvPicPr>
          <p:cNvPr id="82" name="Google Shape;82;p16"/>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83" name="Google Shape;83;p16"/>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4</a:t>
            </a:r>
            <a:endParaRPr sz="1200">
              <a:solidFill>
                <a:srgbClr val="FFFFFF"/>
              </a:solidFill>
            </a:endParaRPr>
          </a:p>
        </p:txBody>
      </p:sp>
      <p:sp>
        <p:nvSpPr>
          <p:cNvPr id="84" name="Google Shape;84;p16"/>
          <p:cNvSpPr txBox="1"/>
          <p:nvPr>
            <p:ph type="title"/>
          </p:nvPr>
        </p:nvSpPr>
        <p:spPr>
          <a:xfrm>
            <a:off x="6818675" y="56975"/>
            <a:ext cx="291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CCCCCC"/>
                </a:solidFill>
              </a:rPr>
              <a:t>CMPT 491</a:t>
            </a:r>
            <a:endParaRPr sz="1600">
              <a:solidFill>
                <a:srgbClr val="CCCC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45200"/>
            <a:ext cx="85206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Random Forest?</a:t>
            </a:r>
            <a:endParaRPr sz="2500"/>
          </a:p>
        </p:txBody>
      </p:sp>
      <p:sp>
        <p:nvSpPr>
          <p:cNvPr id="90" name="Google Shape;90;p17"/>
          <p:cNvSpPr txBox="1"/>
          <p:nvPr>
            <p:ph idx="1" type="body"/>
          </p:nvPr>
        </p:nvSpPr>
        <p:spPr>
          <a:xfrm>
            <a:off x="311700" y="997400"/>
            <a:ext cx="8520600" cy="405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Forest is a type of supervised learning technique that improves upon decision trees by using an ensemble of them</a:t>
            </a:r>
            <a:endParaRPr/>
          </a:p>
          <a:p>
            <a:pPr indent="-342900" lvl="0" marL="457200" rtl="0" algn="l">
              <a:spcBef>
                <a:spcPts val="0"/>
              </a:spcBef>
              <a:spcAft>
                <a:spcPts val="0"/>
              </a:spcAft>
              <a:buSzPts val="1800"/>
              <a:buChar char="●"/>
            </a:pPr>
            <a:r>
              <a:rPr lang="en"/>
              <a:t>Ensembles can be trained using bagging or boosting and results are decided by averaging the prediction from each decision tree</a:t>
            </a:r>
            <a:endParaRPr/>
          </a:p>
          <a:p>
            <a:pPr indent="-317500" lvl="1" marL="914400" rtl="0" algn="l">
              <a:spcBef>
                <a:spcPts val="0"/>
              </a:spcBef>
              <a:spcAft>
                <a:spcPts val="0"/>
              </a:spcAft>
              <a:buSzPts val="1400"/>
              <a:buChar char="○"/>
            </a:pPr>
            <a:r>
              <a:rPr lang="en"/>
              <a:t>Bagging is where decision trees are trained on subsets of data this can be done with or without bootstrapping (whether two subsets can repeat points)</a:t>
            </a:r>
            <a:endParaRPr/>
          </a:p>
          <a:p>
            <a:pPr indent="-317500" lvl="1" marL="914400" rtl="0" algn="l">
              <a:spcBef>
                <a:spcPts val="0"/>
              </a:spcBef>
              <a:spcAft>
                <a:spcPts val="0"/>
              </a:spcAft>
              <a:buSzPts val="1400"/>
              <a:buChar char="○"/>
            </a:pPr>
            <a:r>
              <a:rPr lang="en"/>
              <a:t>Boosting is where decision trees start using all data, the next decision tree will be given weighted data based on mistakes from results in the previous decision trees</a:t>
            </a:r>
            <a:endParaRPr/>
          </a:p>
          <a:p>
            <a:pPr indent="-342900" lvl="0" marL="457200" rtl="0" algn="l">
              <a:spcBef>
                <a:spcPts val="0"/>
              </a:spcBef>
              <a:spcAft>
                <a:spcPts val="0"/>
              </a:spcAft>
              <a:buSzPts val="1800"/>
              <a:buChar char="●"/>
            </a:pPr>
            <a:r>
              <a:rPr lang="en"/>
              <a:t>We extract information from decision trees by analyzing the branches where data is split up</a:t>
            </a:r>
            <a:endParaRPr/>
          </a:p>
          <a:p>
            <a:pPr indent="-317500" lvl="1" marL="914400" rtl="0" algn="l">
              <a:spcBef>
                <a:spcPts val="0"/>
              </a:spcBef>
              <a:spcAft>
                <a:spcPts val="0"/>
              </a:spcAft>
              <a:buSzPts val="1400"/>
              <a:buChar char="○"/>
            </a:pPr>
            <a:r>
              <a:rPr lang="en"/>
              <a:t>More </a:t>
            </a:r>
            <a:r>
              <a:rPr lang="en"/>
              <a:t>frequently</a:t>
            </a:r>
            <a:r>
              <a:rPr lang="en"/>
              <a:t> used rules are more important or contain more differences in the data</a:t>
            </a:r>
            <a:endParaRPr/>
          </a:p>
        </p:txBody>
      </p:sp>
      <p:pic>
        <p:nvPicPr>
          <p:cNvPr id="91" name="Google Shape;91;p17"/>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92" name="Google Shape;92;p17"/>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5</a:t>
            </a:r>
            <a:endParaRPr sz="1200">
              <a:solidFill>
                <a:srgbClr val="FFFFFF"/>
              </a:solidFill>
            </a:endParaRPr>
          </a:p>
        </p:txBody>
      </p:sp>
      <p:sp>
        <p:nvSpPr>
          <p:cNvPr id="93" name="Google Shape;93;p17"/>
          <p:cNvSpPr txBox="1"/>
          <p:nvPr>
            <p:ph type="title"/>
          </p:nvPr>
        </p:nvSpPr>
        <p:spPr>
          <a:xfrm>
            <a:off x="6818675" y="56975"/>
            <a:ext cx="291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CCCCCC"/>
                </a:solidFill>
              </a:rPr>
              <a:t>CMPT 491</a:t>
            </a:r>
            <a:endParaRPr sz="1600">
              <a:solidFill>
                <a:srgbClr val="CC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45200"/>
            <a:ext cx="85206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Learning in R</a:t>
            </a:r>
            <a:endParaRPr sz="2500"/>
          </a:p>
        </p:txBody>
      </p:sp>
      <p:sp>
        <p:nvSpPr>
          <p:cNvPr id="99" name="Google Shape;99;p18"/>
          <p:cNvSpPr txBox="1"/>
          <p:nvPr>
            <p:ph idx="1" type="body"/>
          </p:nvPr>
        </p:nvSpPr>
        <p:spPr>
          <a:xfrm>
            <a:off x="311700" y="997400"/>
            <a:ext cx="8520600" cy="405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will use the </a:t>
            </a:r>
            <a:r>
              <a:rPr lang="en">
                <a:solidFill>
                  <a:srgbClr val="F3F3F3"/>
                </a:solidFill>
              </a:rPr>
              <a:t>rpart</a:t>
            </a:r>
            <a:r>
              <a:rPr lang="en"/>
              <a:t> and </a:t>
            </a:r>
            <a:r>
              <a:rPr lang="en">
                <a:solidFill>
                  <a:srgbClr val="F3F3F3"/>
                </a:solidFill>
              </a:rPr>
              <a:t>randomForest</a:t>
            </a:r>
            <a:r>
              <a:rPr lang="en"/>
              <a:t> packages</a:t>
            </a:r>
            <a:endParaRPr/>
          </a:p>
          <a:p>
            <a:pPr indent="-317500" lvl="1" marL="914400" rtl="0" algn="l">
              <a:spcBef>
                <a:spcPts val="0"/>
              </a:spcBef>
              <a:spcAft>
                <a:spcPts val="0"/>
              </a:spcAft>
              <a:buSzPts val="1400"/>
              <a:buChar char="○"/>
            </a:pPr>
            <a:r>
              <a:rPr lang="en">
                <a:solidFill>
                  <a:srgbClr val="F3F3F3"/>
                </a:solidFill>
                <a:latin typeface="M PLUS 1 Code"/>
                <a:ea typeface="M PLUS 1 Code"/>
                <a:cs typeface="M PLUS 1 Code"/>
                <a:sym typeface="M PLUS 1 Code"/>
              </a:rPr>
              <a:t>predict</a:t>
            </a:r>
            <a:r>
              <a:rPr lang="en"/>
              <a:t> can be used for both with input data to output predictions for unseen data</a:t>
            </a:r>
            <a:endParaRPr/>
          </a:p>
          <a:p>
            <a:pPr indent="-317500" lvl="1" marL="914400" rtl="0" algn="l">
              <a:spcBef>
                <a:spcPts val="0"/>
              </a:spcBef>
              <a:spcAft>
                <a:spcPts val="0"/>
              </a:spcAft>
              <a:buSzPts val="1400"/>
              <a:buChar char="○"/>
            </a:pPr>
            <a:r>
              <a:rPr lang="en"/>
              <a:t>Use </a:t>
            </a:r>
            <a:r>
              <a:rPr lang="en">
                <a:solidFill>
                  <a:srgbClr val="F3F3F3"/>
                </a:solidFill>
                <a:latin typeface="M PLUS 1 Code"/>
                <a:ea typeface="M PLUS 1 Code"/>
                <a:cs typeface="M PLUS 1 Code"/>
                <a:sym typeface="M PLUS 1 Code"/>
              </a:rPr>
              <a:t>rpart.plot</a:t>
            </a:r>
            <a:r>
              <a:rPr lang="en"/>
              <a:t> and </a:t>
            </a:r>
            <a:r>
              <a:rPr lang="en">
                <a:solidFill>
                  <a:srgbClr val="F3F3F3"/>
                </a:solidFill>
                <a:latin typeface="M PLUS 1 Code"/>
                <a:ea typeface="M PLUS 1 Code"/>
                <a:cs typeface="M PLUS 1 Code"/>
                <a:sym typeface="M PLUS 1 Code"/>
              </a:rPr>
              <a:t>varImpPlot</a:t>
            </a:r>
            <a:r>
              <a:rPr lang="en"/>
              <a:t> to visualize information from the classification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To split up the data we will use </a:t>
            </a:r>
            <a:r>
              <a:rPr lang="en">
                <a:solidFill>
                  <a:srgbClr val="F3F3F3"/>
                </a:solidFill>
                <a:latin typeface="M PLUS 1 Code"/>
                <a:ea typeface="M PLUS 1 Code"/>
                <a:cs typeface="M PLUS 1 Code"/>
                <a:sym typeface="M PLUS 1 Code"/>
              </a:rPr>
              <a:t>sample</a:t>
            </a:r>
            <a:r>
              <a:rPr lang="en"/>
              <a:t> in base R</a:t>
            </a:r>
            <a:endParaRPr/>
          </a:p>
          <a:p>
            <a:pPr indent="-342900" lvl="0" marL="457200" rtl="0" algn="l">
              <a:spcBef>
                <a:spcPts val="0"/>
              </a:spcBef>
              <a:spcAft>
                <a:spcPts val="0"/>
              </a:spcAft>
              <a:buSzPts val="1800"/>
              <a:buChar char="●"/>
            </a:pPr>
            <a:r>
              <a:rPr lang="en">
                <a:solidFill>
                  <a:srgbClr val="F3F3F3"/>
                </a:solidFill>
                <a:latin typeface="M PLUS 1 Code"/>
                <a:ea typeface="M PLUS 1 Code"/>
                <a:cs typeface="M PLUS 1 Code"/>
                <a:sym typeface="M PLUS 1 Code"/>
              </a:rPr>
              <a:t>expand.grid</a:t>
            </a:r>
            <a:r>
              <a:rPr lang="en"/>
              <a:t> can be used to set up hyper parameter tuning</a:t>
            </a:r>
            <a:endParaRPr/>
          </a:p>
          <a:p>
            <a:pPr indent="-342900" lvl="0" marL="457200" rtl="0" algn="l">
              <a:spcBef>
                <a:spcPts val="0"/>
              </a:spcBef>
              <a:spcAft>
                <a:spcPts val="0"/>
              </a:spcAft>
              <a:buSzPts val="1800"/>
              <a:buChar char="●"/>
            </a:pPr>
            <a:r>
              <a:rPr lang="en">
                <a:solidFill>
                  <a:srgbClr val="F3F3F3"/>
                </a:solidFill>
                <a:latin typeface="M PLUS 1 Code"/>
                <a:ea typeface="M PLUS 1 Code"/>
                <a:cs typeface="M PLUS 1 Code"/>
                <a:sym typeface="M PLUS 1 Code"/>
              </a:rPr>
              <a:t>table</a:t>
            </a:r>
            <a:r>
              <a:rPr lang="en"/>
              <a:t> will be used to make confusion matrices</a:t>
            </a:r>
            <a:r>
              <a:rPr lang="en"/>
              <a:t> </a:t>
            </a:r>
            <a:endParaRPr/>
          </a:p>
        </p:txBody>
      </p:sp>
      <p:pic>
        <p:nvPicPr>
          <p:cNvPr id="100" name="Google Shape;100;p18"/>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101" name="Google Shape;101;p18"/>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6</a:t>
            </a:r>
            <a:endParaRPr sz="1200">
              <a:solidFill>
                <a:srgbClr val="FFFFFF"/>
              </a:solidFill>
            </a:endParaRPr>
          </a:p>
        </p:txBody>
      </p:sp>
      <p:sp>
        <p:nvSpPr>
          <p:cNvPr id="102" name="Google Shape;102;p18"/>
          <p:cNvSpPr txBox="1"/>
          <p:nvPr>
            <p:ph type="title"/>
          </p:nvPr>
        </p:nvSpPr>
        <p:spPr>
          <a:xfrm>
            <a:off x="6818675" y="56975"/>
            <a:ext cx="291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CCCCCC"/>
                </a:solidFill>
              </a:rPr>
              <a:t>CMPT 491</a:t>
            </a:r>
            <a:endParaRPr sz="1600">
              <a:solidFill>
                <a:srgbClr val="CCCC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45200"/>
            <a:ext cx="8520600" cy="65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sz="2500"/>
          </a:p>
        </p:txBody>
      </p:sp>
      <p:sp>
        <p:nvSpPr>
          <p:cNvPr id="108" name="Google Shape;108;p19"/>
          <p:cNvSpPr txBox="1"/>
          <p:nvPr>
            <p:ph idx="1" type="body"/>
          </p:nvPr>
        </p:nvSpPr>
        <p:spPr>
          <a:xfrm>
            <a:off x="311700" y="997400"/>
            <a:ext cx="8520600" cy="405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Learned how to use R for building and analyzing decision trees and random forests</a:t>
            </a:r>
            <a:endParaRPr/>
          </a:p>
          <a:p>
            <a:pPr indent="-342900" lvl="0" marL="457200" rtl="0" algn="l">
              <a:spcBef>
                <a:spcPts val="0"/>
              </a:spcBef>
              <a:spcAft>
                <a:spcPts val="0"/>
              </a:spcAft>
              <a:buSzPts val="1800"/>
              <a:buChar char="●"/>
            </a:pPr>
            <a:r>
              <a:rPr lang="en"/>
              <a:t>Plotted information obtained from the data structures</a:t>
            </a:r>
            <a:endParaRPr/>
          </a:p>
          <a:p>
            <a:pPr indent="-342900" lvl="0" marL="457200" rtl="0" algn="l">
              <a:spcBef>
                <a:spcPts val="0"/>
              </a:spcBef>
              <a:spcAft>
                <a:spcPts val="0"/>
              </a:spcAft>
              <a:buSzPts val="1800"/>
              <a:buChar char="●"/>
            </a:pPr>
            <a:r>
              <a:rPr lang="en"/>
              <a:t>Used information from previous exercises to build effective decision trees with less information</a:t>
            </a:r>
            <a:endParaRPr/>
          </a:p>
          <a:p>
            <a:pPr indent="-342900" lvl="0" marL="457200" rtl="0" algn="l">
              <a:spcBef>
                <a:spcPts val="0"/>
              </a:spcBef>
              <a:spcAft>
                <a:spcPts val="0"/>
              </a:spcAft>
              <a:buSzPts val="1800"/>
              <a:buChar char="●"/>
            </a:pPr>
            <a:r>
              <a:rPr lang="en"/>
              <a:t>Covered cross validation practices in R and how results compare to using a simple train-test split to evaluate results</a:t>
            </a:r>
            <a:endParaRPr/>
          </a:p>
        </p:txBody>
      </p:sp>
      <p:pic>
        <p:nvPicPr>
          <p:cNvPr id="109" name="Google Shape;109;p19"/>
          <p:cNvPicPr preferRelativeResize="0"/>
          <p:nvPr/>
        </p:nvPicPr>
        <p:blipFill>
          <a:blip r:embed="rId3">
            <a:alphaModFix/>
          </a:blip>
          <a:stretch>
            <a:fillRect/>
          </a:stretch>
        </p:blipFill>
        <p:spPr>
          <a:xfrm>
            <a:off x="8125275" y="4131900"/>
            <a:ext cx="911875" cy="911875"/>
          </a:xfrm>
          <a:prstGeom prst="rect">
            <a:avLst/>
          </a:prstGeom>
          <a:noFill/>
          <a:ln>
            <a:noFill/>
          </a:ln>
        </p:spPr>
      </p:pic>
      <p:sp>
        <p:nvSpPr>
          <p:cNvPr id="110" name="Google Shape;110;p19"/>
          <p:cNvSpPr txBox="1"/>
          <p:nvPr/>
        </p:nvSpPr>
        <p:spPr>
          <a:xfrm>
            <a:off x="8410200" y="4737300"/>
            <a:ext cx="3420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7</a:t>
            </a:r>
            <a:endParaRPr sz="1200">
              <a:solidFill>
                <a:srgbClr val="FFFFFF"/>
              </a:solidFill>
            </a:endParaRPr>
          </a:p>
        </p:txBody>
      </p:sp>
      <p:sp>
        <p:nvSpPr>
          <p:cNvPr id="111" name="Google Shape;111;p19"/>
          <p:cNvSpPr txBox="1"/>
          <p:nvPr>
            <p:ph type="title"/>
          </p:nvPr>
        </p:nvSpPr>
        <p:spPr>
          <a:xfrm>
            <a:off x="6818675" y="56975"/>
            <a:ext cx="29199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CCCCCC"/>
                </a:solidFill>
              </a:rPr>
              <a:t>CMPT 491</a:t>
            </a:r>
            <a:endParaRPr sz="1600">
              <a:solidFill>
                <a:srgbClr val="CCCCC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