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63" r:id="rId6"/>
    <p:sldId id="270" r:id="rId7"/>
    <p:sldId id="267" r:id="rId8"/>
    <p:sldId id="269" r:id="rId9"/>
    <p:sldId id="278" r:id="rId10"/>
    <p:sldId id="279" r:id="rId11"/>
    <p:sldId id="283" r:id="rId12"/>
    <p:sldId id="280" r:id="rId13"/>
    <p:sldId id="281" r:id="rId14"/>
    <p:sldId id="282" r:id="rId15"/>
    <p:sldId id="277" r:id="rId16"/>
    <p:sldId id="276" r:id="rId17"/>
  </p:sldIdLst>
  <p:sldSz cx="9144000" cy="6858000" type="screen4x3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27133"/>
            <a:ext cx="6858000" cy="1790700"/>
          </a:xfrm>
        </p:spPr>
        <p:txBody>
          <a:bodyPr>
            <a:normAutofit fontScale="90000"/>
          </a:bodyPr>
          <a:p>
            <a:r>
              <a:rPr lang="en-US" altLang="en-US"/>
              <a:t>CS677 Final Project</a:t>
            </a:r>
            <a:br>
              <a:rPr lang="en-US" altLang="en-US"/>
            </a:br>
            <a:r>
              <a:rPr lang="en-US" altLang="en-US" sz="3000">
                <a:sym typeface="+mn-ea"/>
              </a:rPr>
              <a:t>- </a:t>
            </a:r>
            <a:r>
              <a:rPr lang="en-US" altLang="en-US" sz="3000"/>
              <a:t>All Pair Shortest Path</a:t>
            </a:r>
            <a:endParaRPr lang="en-US" alt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1694"/>
            <a:ext cx="6858000" cy="1241822"/>
          </a:xfrm>
        </p:spPr>
        <p:txBody>
          <a:bodyPr/>
          <a:p>
            <a:r>
              <a:rPr lang="en-US" altLang="en-US"/>
              <a:t>May.1.2019</a:t>
            </a:r>
            <a:endParaRPr lang="en-US" altLang="en-US"/>
          </a:p>
          <a:p>
            <a:r>
              <a:rPr lang="en-US" altLang="en-US"/>
              <a:t>By. Yiding Yang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2: Recursive with global memory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485" y="2620010"/>
            <a:ext cx="3714115" cy="2800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48245" y="570039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1x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110605" y="1854835"/>
            <a:ext cx="259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continue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43255" y="2713990"/>
            <a:ext cx="3868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performance of the R-Kleene is no better than the Floyd-Warshall algo.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43255" y="4041140"/>
            <a:ext cx="386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But now, we can make use of shared memory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3: Recursive with shared memory</a:t>
            </a:r>
            <a:endParaRPr lang="en-US" altLang="en-US" sz="2400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6745" y="2409825"/>
            <a:ext cx="4135120" cy="31121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559040" y="583184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10.5x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29895" y="2660015"/>
            <a:ext cx="4056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For a single matrix minplus calculation, it is likes the matrix multiplication.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29260" y="3730625"/>
            <a:ext cx="4007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We can now load a block of matrix once and calculate it's contribution to the target output block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4: Recursive with shared memory</a:t>
            </a:r>
            <a:endParaRPr lang="en-US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65575" y="1774825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- with larger blocksize (32)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935" y="2642870"/>
            <a:ext cx="3916045" cy="29540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402195" y="5989955"/>
            <a:ext cx="82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1.65x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3725" y="2562860"/>
            <a:ext cx="345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We can even improve the performance by simply making a larger blocksize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93725" y="3598545"/>
            <a:ext cx="345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We get a 1.65x speed up by change the blocksize from 16 to 32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74345" y="4775200"/>
            <a:ext cx="3958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Now, the problem is we have </a:t>
            </a:r>
            <a:r>
              <a:rPr lang="en-US" altLang="en-US">
                <a:solidFill>
                  <a:schemeClr val="accent2"/>
                </a:solidFill>
              </a:rPr>
              <a:t>slow speed in small graph</a:t>
            </a:r>
            <a:r>
              <a:rPr lang="en-US" altLang="en-US"/>
              <a:t> respect to the large one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5: Unroll the recursive</a:t>
            </a:r>
            <a:endParaRPr lang="en-US" altLang="en-US" sz="240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085" y="2155190"/>
            <a:ext cx="4076065" cy="30638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68655" y="5854700"/>
            <a:ext cx="5909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Finally, we get an almost linear curve in log space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35940" y="3217545"/>
            <a:ext cx="3783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Unroll in the end of recursive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5940" y="3640455"/>
            <a:ext cx="4176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When we get a matrix which is </a:t>
            </a:r>
            <a:r>
              <a:rPr lang="en-US" altLang="en-US">
                <a:solidFill>
                  <a:schemeClr val="accent2"/>
                </a:solidFill>
              </a:rPr>
              <a:t>smaller than blocksize</a:t>
            </a:r>
            <a:r>
              <a:rPr lang="en-US" altLang="en-US"/>
              <a:t>, we can just calculate the APSP by using floyd-warshall algo.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19175" y="4824095"/>
            <a:ext cx="4208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Now, we can load the whole matrix to shared memory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36575" y="2018665"/>
            <a:ext cx="4207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bottleneck for small graph is in the end of recursive where the overhead kernel launch cann't be ignored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313180" y="3630295"/>
            <a:ext cx="7548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27 registers, 2048 bytes smem, 385 bytes cmem[0]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313180" y="2673985"/>
            <a:ext cx="7113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32 registers, 385 bytes cmem[0], 4 bytes cmem[2]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7880" y="2305685"/>
            <a:ext cx="3660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global memory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17880" y="3185795"/>
            <a:ext cx="3813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version with shared memory 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17880" y="5948680"/>
            <a:ext cx="5635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all of these versions have a 100% occupancy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313180" y="5175885"/>
            <a:ext cx="7489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12 registers, 4096 bytes smem, 344 bytes cmem[0]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22325" y="4162425"/>
            <a:ext cx="6086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with shared memory and recursive unroll</a:t>
            </a:r>
            <a:endParaRPr lang="en-US" altLang="en-US">
              <a:sym typeface="+mn-ea"/>
            </a:endParaRPr>
          </a:p>
          <a:p>
            <a:pPr lvl="2" indent="0" algn="l">
              <a:buFont typeface="Arial" panose="02080604020202020204" pitchFamily="34" charset="0"/>
              <a:buNone/>
            </a:pPr>
            <a:r>
              <a:rPr lang="en-US" altLang="en-US"/>
              <a:t>-threads per block increace to 32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180" y="4807585"/>
            <a:ext cx="7510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28 registers, 8192 bytes smem, 385 bytes cmem[0]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13180" y="1734185"/>
            <a:ext cx="5519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Used 12 registers, 336 bytes cmem[0]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7880" y="1350645"/>
            <a:ext cx="37884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version of gpu-floyd-warshall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7, A big picture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132205"/>
            <a:ext cx="6129655" cy="43395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49655" y="5621655"/>
            <a:ext cx="716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16 hours' computing can now be reduced to only 10 seconds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556" y="553561"/>
            <a:ext cx="3937159" cy="633889"/>
          </a:xfrm>
        </p:spPr>
        <p:txBody>
          <a:bodyPr/>
          <a:p>
            <a:pPr algn="l"/>
            <a:r>
              <a:rPr lang="en-US" altLang="en-US" sz="2800"/>
              <a:t>1, APSP Revisited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408430" y="1187450"/>
            <a:ext cx="5229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-What's the problem and why is it important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3580" y="2134870"/>
            <a:ext cx="663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Aiming to determinate the shortest distances between </a:t>
            </a:r>
            <a:r>
              <a:rPr lang="en-US" altLang="en-US">
                <a:solidFill>
                  <a:schemeClr val="accent2"/>
                </a:solidFill>
              </a:rPr>
              <a:t>every pair</a:t>
            </a:r>
            <a:r>
              <a:rPr lang="en-US" altLang="en-US"/>
              <a:t> of vertices in a directed graph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3580" y="2884805"/>
            <a:ext cx="686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result in the form of matrix called </a:t>
            </a:r>
            <a:r>
              <a:rPr lang="en-US" altLang="en-US">
                <a:solidFill>
                  <a:schemeClr val="accent2"/>
                </a:solidFill>
              </a:rPr>
              <a:t>distance matrix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3580" y="3690620"/>
            <a:ext cx="4963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What we can do with the distance matrix: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03580" y="4270375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Get the shortest path from every pair of vertices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03580" y="476885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Base problem for many other problems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2, CPU implementation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178560" y="1591945"/>
            <a:ext cx="330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Floyd-Warshall algorithm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520825" y="2549525"/>
            <a:ext cx="5210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relax the shortest distance for every pair of vertices by insert a new vertice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520825" y="2074545"/>
            <a:ext cx="6096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an </a:t>
            </a:r>
            <a:r>
              <a:rPr lang="en-US" altLang="en-US">
                <a:solidFill>
                  <a:schemeClr val="accent2"/>
                </a:solidFill>
              </a:rPr>
              <a:t>iteration algorithm</a:t>
            </a:r>
            <a:r>
              <a:rPr lang="en-US" altLang="en-US"/>
              <a:t> over k(number of vertices)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520825" y="3244850"/>
            <a:ext cx="5259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three for loops which runs in O(N^3) time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9905" y="5652135"/>
            <a:ext cx="16738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*picture from wikipedia</a:t>
            </a:r>
            <a:endParaRPr lang="en-US" altLang="en-US" sz="10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3875405"/>
            <a:ext cx="773112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45465"/>
            <a:ext cx="5446395" cy="641985"/>
          </a:xfrm>
        </p:spPr>
        <p:txBody>
          <a:bodyPr>
            <a:normAutofit fontScale="90000"/>
          </a:bodyPr>
          <a:p>
            <a:pPr algn="l"/>
            <a:r>
              <a:rPr lang="en-US" altLang="en-US" sz="2800"/>
              <a:t>3, Why is GPU suitable for APSP</a:t>
            </a:r>
            <a:endParaRPr lang="en-US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111885" y="1578610"/>
            <a:ext cx="2886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 place computation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452880" y="2028825"/>
            <a:ext cx="425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potential low memory bandwidth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11885" y="2830830"/>
            <a:ext cx="327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Almost 100% computing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111885" y="3576955"/>
            <a:ext cx="643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An recursive algorithm which makes the compute for each pair of vertices independent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1452880" y="4370705"/>
            <a:ext cx="4507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assign each pair of vertices to one thread without communication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4, Experiments setup</a:t>
            </a:r>
            <a:endParaRPr lang="en-US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101090" y="1821815"/>
            <a:ext cx="248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Graph generation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95730" y="2402205"/>
            <a:ext cx="591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random graph generated by Erdos-Renyi model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95730" y="2995930"/>
            <a:ext cx="2968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average degree is 6.5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5730" y="4536440"/>
            <a:ext cx="4848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number of vertices from 100 to 20000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937385" y="343281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doesn't influence the running time of algorithm unless we use a sparse version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5, CPU Performance</a:t>
            </a:r>
            <a:endParaRPr lang="en-US" alt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450" y="1664970"/>
            <a:ext cx="3506470" cy="27635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39190" y="1927860"/>
            <a:ext cx="1842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CPU version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481455" y="3204210"/>
            <a:ext cx="316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exact a </a:t>
            </a:r>
            <a:r>
              <a:rPr lang="en-US" altLang="en-US">
                <a:solidFill>
                  <a:schemeClr val="accent2"/>
                </a:solidFill>
              </a:rPr>
              <a:t>linear</a:t>
            </a:r>
            <a:r>
              <a:rPr lang="en-US" altLang="en-US"/>
              <a:t> curve when we set the x and y-axes in </a:t>
            </a:r>
            <a:r>
              <a:rPr lang="en-US" altLang="en-US">
                <a:solidFill>
                  <a:schemeClr val="accent2"/>
                </a:solidFill>
              </a:rPr>
              <a:t>log space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1455" y="2717165"/>
            <a:ext cx="3309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Floyd-Warshall algorithm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45846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202055" y="1783715"/>
            <a:ext cx="4904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Iteration version which is same as CPU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202055" y="3154045"/>
            <a:ext cx="680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Recursive version which make it more suitable for GPU 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807210" y="2257425"/>
            <a:ext cx="3597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GPU version Floyd-Warshall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07210" y="3677285"/>
            <a:ext cx="2655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R-Kleene algorithm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202055" y="4601845"/>
            <a:ext cx="5865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Some improvement versions based on R-keene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1: </a:t>
            </a:r>
            <a:r>
              <a:rPr lang="en-US" altLang="en-US" sz="2000">
                <a:sym typeface="+mn-ea"/>
              </a:rPr>
              <a:t>GPU version of Floyd-warshall with global memory </a:t>
            </a:r>
            <a:endParaRPr lang="en-US" altLang="en-US" sz="2000"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0" y="2637155"/>
            <a:ext cx="3553460" cy="2745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75525" y="56953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319x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03555" y="2268855"/>
            <a:ext cx="3520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For each k, call GPU kernel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03555" y="2780665"/>
            <a:ext cx="3785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each thread calculate one pair of vertices by relaxing the shortest path for all other vertices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503555" y="4040505"/>
            <a:ext cx="3876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The GPU kernel will be called #vertices times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83895" y="5605145"/>
            <a:ext cx="5883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Problem: Each thread needs to access </a:t>
            </a:r>
            <a:r>
              <a:rPr lang="en-US" altLang="en-US">
                <a:solidFill>
                  <a:schemeClr val="accent2"/>
                </a:solidFill>
              </a:rPr>
              <a:t>one row and one col of the whole matrix</a:t>
            </a:r>
            <a:r>
              <a:rPr lang="en-US" altLang="en-US"/>
              <a:t> to get the result which make it hard to use shared memory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83895" y="5040630"/>
            <a:ext cx="3401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Using shared memory next?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" y="553720"/>
            <a:ext cx="5607050" cy="633730"/>
          </a:xfrm>
        </p:spPr>
        <p:txBody>
          <a:bodyPr>
            <a:normAutofit/>
          </a:bodyPr>
          <a:p>
            <a:pPr algn="l"/>
            <a:r>
              <a:rPr lang="en-US" altLang="en-US" sz="2800"/>
              <a:t>6, GPU implementation</a:t>
            </a:r>
            <a:endParaRPr lang="en-US" altLang="en-US" sz="2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09320" y="1400175"/>
            <a:ext cx="7793355" cy="45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/>
              <a:t>version 2: Recursive with global memory</a:t>
            </a:r>
            <a:endParaRPr lang="en-US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2640" y="2038350"/>
            <a:ext cx="370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Recursive R-Kleene algorithm is more friendly for GPU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4362450" y="3065145"/>
          <a:ext cx="8864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4432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en-US" alt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en-US" alt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1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en-US" alt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1">
                          <a:solidFill>
                            <a:schemeClr val="accent2"/>
                          </a:solidFill>
                        </a:rPr>
                        <a:t>D</a:t>
                      </a:r>
                      <a:endParaRPr lang="en-US" altLang="en-US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93065" y="3065145"/>
            <a:ext cx="411797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      R-Kleene(*):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olidFill>
                  <a:schemeClr val="accent6"/>
                </a:solidFill>
              </a:rPr>
              <a:t>1, R-Kleene(A)</a:t>
            </a:r>
            <a:endParaRPr lang="en-US" altLang="en-US">
              <a:solidFill>
                <a:schemeClr val="accent6"/>
              </a:solidFill>
            </a:endParaRPr>
          </a:p>
          <a:p>
            <a:r>
              <a:rPr lang="en-US" altLang="en-US"/>
              <a:t>	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2, Update B using A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3, Update C using A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4, Update D using C and B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/>
              <a:t>	</a:t>
            </a:r>
            <a:r>
              <a:rPr lang="" altLang="en-US">
                <a:solidFill>
                  <a:schemeClr val="accent6"/>
                </a:solidFill>
              </a:rPr>
              <a:t>5</a:t>
            </a:r>
            <a:r>
              <a:rPr lang="en-US" altLang="en-US">
                <a:solidFill>
                  <a:schemeClr val="accent6"/>
                </a:solidFill>
              </a:rPr>
              <a:t>, R-Kleene(D)</a:t>
            </a:r>
            <a:endParaRPr lang="en-US" altLang="en-US">
              <a:solidFill>
                <a:schemeClr val="accent6"/>
              </a:solidFill>
            </a:endParaRPr>
          </a:p>
          <a:p>
            <a:r>
              <a:rPr lang="en-US" altLang="en-US"/>
              <a:t>	</a:t>
            </a:r>
            <a:r>
              <a:rPr lang="" altLang="en-US">
                <a:solidFill>
                  <a:schemeClr val="accent1"/>
                </a:solidFill>
              </a:rPr>
              <a:t>6</a:t>
            </a:r>
            <a:r>
              <a:rPr lang="en-US" altLang="en-US">
                <a:solidFill>
                  <a:schemeClr val="accent1"/>
                </a:solidFill>
              </a:rPr>
              <a:t>, Update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B using D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, Update C using D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" altLang="en-US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, Update A using B and C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7036435" y="3138170"/>
          <a:ext cx="1576070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"/>
                <a:gridCol w="318770"/>
                <a:gridCol w="334010"/>
                <a:gridCol w="302260"/>
                <a:gridCol w="30226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560060" y="4768215"/>
          <a:ext cx="1290320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"/>
                <a:gridCol w="323215"/>
                <a:gridCol w="338455"/>
                <a:gridCol w="30607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7036435" y="4768215"/>
          <a:ext cx="1576070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"/>
                <a:gridCol w="318770"/>
                <a:gridCol w="334010"/>
                <a:gridCol w="302260"/>
                <a:gridCol w="30226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*</a:t>
                      </a:r>
                      <a:endParaRPr lang="en-US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7369810" y="276987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j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300980" y="550037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66790" y="1972310"/>
            <a:ext cx="2207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min(d(i,k)+d(k,j) ...)</a:t>
            </a: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Presentation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Abyssinica SIL</vt:lpstr>
      <vt:lpstr>OpenSymbol</vt:lpstr>
      <vt:lpstr>Office Theme</vt:lpstr>
      <vt:lpstr>CS677 Final Project - All Pair Shortest Path</vt:lpstr>
      <vt:lpstr>1, APSP Revisited</vt:lpstr>
      <vt:lpstr>2, CPU implementation</vt:lpstr>
      <vt:lpstr>3, Why is GPU suitable for APSP</vt:lpstr>
      <vt:lpstr>4, Experiments setup</vt:lpstr>
      <vt:lpstr>5, CPU Performance</vt:lpstr>
      <vt:lpstr>6, GPU implementation</vt:lpstr>
      <vt:lpstr>6, GPU implementation</vt:lpstr>
      <vt:lpstr>6, GPU implementation</vt:lpstr>
      <vt:lpstr>6, GPU implementation</vt:lpstr>
      <vt:lpstr>6, GPU implementation</vt:lpstr>
      <vt:lpstr>6, GPU implementation</vt:lpstr>
      <vt:lpstr>6, GPU implementation</vt:lpstr>
      <vt:lpstr>6, GPU implementation</vt:lpstr>
      <vt:lpstr>7, A big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CS677 Final Project -All Pair Shortest Path</dc:title>
  <dc:creator>yiding</dc:creator>
  <cp:lastModifiedBy>yiding</cp:lastModifiedBy>
  <cp:revision>126</cp:revision>
  <dcterms:created xsi:type="dcterms:W3CDTF">2019-05-09T03:25:28Z</dcterms:created>
  <dcterms:modified xsi:type="dcterms:W3CDTF">2019-05-09T03:25:28Z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