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3" r:id="rId6"/>
    <p:sldId id="270" r:id="rId7"/>
    <p:sldId id="267" r:id="rId8"/>
    <p:sldId id="269" r:id="rId9"/>
    <p:sldId id="278" r:id="rId10"/>
    <p:sldId id="279" r:id="rId11"/>
    <p:sldId id="280" r:id="rId12"/>
    <p:sldId id="281" r:id="rId13"/>
    <p:sldId id="282" r:id="rId14"/>
    <p:sldId id="277" r:id="rId15"/>
    <p:sldId id="276" r:id="rId16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27133"/>
            <a:ext cx="6858000" cy="1790700"/>
          </a:xfrm>
        </p:spPr>
        <p:txBody>
          <a:bodyPr>
            <a:normAutofit fontScale="90000"/>
          </a:bodyPr>
          <a:p>
            <a:r>
              <a:rPr lang="" altLang="en-US"/>
              <a:t>CS677 Final Project</a:t>
            </a:r>
            <a:br>
              <a:rPr lang="" altLang="en-US"/>
            </a:br>
            <a:r>
              <a:rPr lang="en-US" altLang="en-US" sz="3000">
                <a:sym typeface="+mn-ea"/>
              </a:rPr>
              <a:t>- </a:t>
            </a:r>
            <a:r>
              <a:rPr lang="" altLang="en-US" sz="3000"/>
              <a:t>All Pair Shortest Path</a:t>
            </a:r>
            <a:endParaRPr lang="" alt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1694"/>
            <a:ext cx="6858000" cy="1241822"/>
          </a:xfrm>
        </p:spPr>
        <p:txBody>
          <a:bodyPr/>
          <a:p>
            <a:r>
              <a:rPr lang="" altLang="en-US"/>
              <a:t>May.1.2019</a:t>
            </a:r>
            <a:endParaRPr lang="" altLang="en-US"/>
          </a:p>
          <a:p>
            <a:r>
              <a:rPr lang="" altLang="en-US"/>
              <a:t>By. Yiding Yang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3</a:t>
            </a:r>
            <a:r>
              <a:rPr lang="en-US" altLang="en-US" sz="2400"/>
              <a:t>: Recursive with </a:t>
            </a:r>
            <a:r>
              <a:rPr lang="" altLang="en-US" sz="2400"/>
              <a:t>shared</a:t>
            </a:r>
            <a:r>
              <a:rPr lang="en-US" altLang="en-US" sz="2400"/>
              <a:t> memory</a:t>
            </a:r>
            <a:endParaRPr lang="en-US" alt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745" y="2409825"/>
            <a:ext cx="4135120" cy="31121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18030" y="3557270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10.5x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4</a:t>
            </a:r>
            <a:r>
              <a:rPr lang="en-US" altLang="en-US" sz="2400"/>
              <a:t>: Recursive with shared memory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65575" y="1774825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- with larger blocksize (32)</a:t>
            </a:r>
            <a:endParaRPr lang="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935" y="2642870"/>
            <a:ext cx="3916045" cy="29540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95730" y="4009390"/>
            <a:ext cx="82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1.65x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5</a:t>
            </a:r>
            <a:r>
              <a:rPr lang="en-US" altLang="en-US" sz="2400"/>
              <a:t>: </a:t>
            </a:r>
            <a:r>
              <a:rPr lang="" altLang="en-US" sz="2400"/>
              <a:t>Unroll the recursive</a:t>
            </a:r>
            <a:endParaRPr lang="" altLang="en-US" sz="24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35" y="2455545"/>
            <a:ext cx="4076065" cy="30638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8145" y="4925695"/>
            <a:ext cx="4314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Get almost linear curve in log space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275080" y="2601595"/>
            <a:ext cx="754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27 registers, 2048 bytes smem, 385 bytes cmem[0]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13180" y="1774825"/>
            <a:ext cx="7113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32 registers, 385 bytes cmem[0], 4 bytes cmem[2]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7880" y="1406525"/>
            <a:ext cx="3660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global memory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7880" y="2233295"/>
            <a:ext cx="3813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shared memory 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17880" y="3106420"/>
            <a:ext cx="48863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with shared memory</a:t>
            </a:r>
            <a:endParaRPr lang="en-US" altLang="en-US">
              <a:sym typeface="+mn-ea"/>
            </a:endParaRPr>
          </a:p>
          <a:p>
            <a:pPr lvl="2" indent="0" algn="l">
              <a:buFont typeface="Arial" panose="02080604020202020204" pitchFamily="34" charset="0"/>
              <a:buNone/>
            </a:pPr>
            <a:r>
              <a:rPr lang="en-US" altLang="en-US"/>
              <a:t>-threads per block increace to 32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17880" y="5948680"/>
            <a:ext cx="551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all of these version have a 100% occupancy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94130" y="3736340"/>
            <a:ext cx="751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28 registers, 8192 bytes smem, 385 bytes cmem[0]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313180" y="5175885"/>
            <a:ext cx="7489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4096 bytes smem, 344 bytes cmem[0]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22325" y="4162425"/>
            <a:ext cx="6086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with shared memory and recursive unroll</a:t>
            </a:r>
            <a:endParaRPr lang="en-US" altLang="en-US">
              <a:sym typeface="+mn-ea"/>
            </a:endParaRPr>
          </a:p>
          <a:p>
            <a:pPr lvl="2" indent="0" algn="l">
              <a:buFont typeface="Arial" panose="02080604020202020204" pitchFamily="34" charset="0"/>
              <a:buNone/>
            </a:pPr>
            <a:r>
              <a:rPr lang="en-US" altLang="en-US"/>
              <a:t>-threads per block increace to 32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180" y="4807585"/>
            <a:ext cx="751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28 registers, 8192 bytes smem, 385 bytes cmem[0]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7</a:t>
            </a:r>
            <a:r>
              <a:rPr lang="en-US" altLang="en-US" sz="2800"/>
              <a:t>, </a:t>
            </a:r>
            <a:r>
              <a:rPr lang="" altLang="en-US" sz="2800"/>
              <a:t>A big picture</a:t>
            </a:r>
            <a:endParaRPr lang="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1344930"/>
            <a:ext cx="4940935" cy="34975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9655" y="5621655"/>
            <a:ext cx="530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16 hours can now reduce to only 10 seconds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556" y="553561"/>
            <a:ext cx="3937159" cy="633889"/>
          </a:xfrm>
        </p:spPr>
        <p:txBody>
          <a:bodyPr/>
          <a:p>
            <a:pPr algn="l"/>
            <a:r>
              <a:rPr lang="" altLang="en-US" sz="2800"/>
              <a:t>1, APSP Revisited</a:t>
            </a:r>
            <a:endParaRPr lang="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55065" y="1267460"/>
            <a:ext cx="5229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-What's the problem and why is it important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3580" y="2134870"/>
            <a:ext cx="663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Aiming to determinate the shortest distances between </a:t>
            </a:r>
            <a:r>
              <a:rPr lang="" altLang="en-US">
                <a:solidFill>
                  <a:schemeClr val="accent2"/>
                </a:solidFill>
              </a:rPr>
              <a:t>every pair</a:t>
            </a:r>
            <a:r>
              <a:rPr lang="" altLang="en-US"/>
              <a:t> of vertices in a directed graph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3580" y="2884805"/>
            <a:ext cx="686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The result in the form of matrix called </a:t>
            </a:r>
            <a:r>
              <a:rPr lang="" altLang="en-US">
                <a:solidFill>
                  <a:schemeClr val="accent2"/>
                </a:solidFill>
              </a:rPr>
              <a:t>distance matrix</a:t>
            </a:r>
            <a:endParaRPr lang="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3580" y="3690620"/>
            <a:ext cx="4963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What we can do with the distance matrix: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3580" y="4270375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Get the shortest path from every pair of vertices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03580" y="476885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Base problem for many other problems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2</a:t>
            </a:r>
            <a:r>
              <a:rPr lang="en-US" altLang="en-US" sz="2800"/>
              <a:t>, </a:t>
            </a:r>
            <a:r>
              <a:rPr lang="" altLang="en-US" sz="2800"/>
              <a:t>CPU implementation</a:t>
            </a:r>
            <a:endParaRPr lang="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78560" y="159194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Floyd-Warshall algorithm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520825" y="2549525"/>
            <a:ext cx="5210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relax the shortest distance for every pair of vertices by insert a new vertice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520825" y="2074545"/>
            <a:ext cx="609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an iteration algorithm over k(number of vertices)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520825" y="3244850"/>
            <a:ext cx="525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three for loops which runs in O(N^3) time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9905" y="5652135"/>
            <a:ext cx="16738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000"/>
              <a:t>*picture from wikipedia</a:t>
            </a:r>
            <a:endParaRPr lang="" altLang="en-US" sz="10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3875405"/>
            <a:ext cx="773112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4942840" cy="633730"/>
          </a:xfrm>
        </p:spPr>
        <p:txBody>
          <a:bodyPr>
            <a:normAutofit fontScale="90000"/>
          </a:bodyPr>
          <a:p>
            <a:pPr algn="l"/>
            <a:r>
              <a:rPr lang="" altLang="en-US" sz="2800"/>
              <a:t>3</a:t>
            </a:r>
            <a:r>
              <a:rPr lang="en-US" altLang="en-US" sz="2800"/>
              <a:t>, </a:t>
            </a:r>
            <a:r>
              <a:rPr lang="" altLang="en-US" sz="2800"/>
              <a:t>Why is GPU suited to APSP</a:t>
            </a:r>
            <a:endParaRPr lang="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111885" y="1578610"/>
            <a:ext cx="2886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In place computation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52880" y="2028825"/>
            <a:ext cx="425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potential low memory bandwidth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11885" y="2830830"/>
            <a:ext cx="327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Almost 100% computing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111885" y="3576955"/>
            <a:ext cx="643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An recursive algorithm which makes the compute for each pair independent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452880" y="4370705"/>
            <a:ext cx="450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assign each pair of vertices to one thread without communication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4</a:t>
            </a:r>
            <a:r>
              <a:rPr lang="en-US" altLang="en-US" sz="2800"/>
              <a:t>, </a:t>
            </a:r>
            <a:r>
              <a:rPr lang="" altLang="en-US" sz="2800"/>
              <a:t>Experiments setup</a:t>
            </a:r>
            <a:endParaRPr lang="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101090" y="1821815"/>
            <a:ext cx="248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Graph generation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95730" y="2402205"/>
            <a:ext cx="610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random graph generate using Erdos-Renyi model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95730" y="2995930"/>
            <a:ext cx="296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average degree is 6.5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5730" y="3556635"/>
            <a:ext cx="4848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number of vertices from 100 to 20000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5</a:t>
            </a:r>
            <a:r>
              <a:rPr lang="en-US" altLang="en-US" sz="2800"/>
              <a:t>, </a:t>
            </a:r>
            <a:r>
              <a:rPr lang="" altLang="en-US" sz="2800"/>
              <a:t>CPU </a:t>
            </a:r>
            <a:r>
              <a:rPr lang="" altLang="en-US" sz="2800"/>
              <a:t>Performance</a:t>
            </a:r>
            <a:endParaRPr lang="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0" y="1664970"/>
            <a:ext cx="3506470" cy="2763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39190" y="1927860"/>
            <a:ext cx="1842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CPU version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481455" y="2536825"/>
            <a:ext cx="316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exact </a:t>
            </a:r>
            <a:r>
              <a:rPr lang="en-US" altLang="en-US">
                <a:solidFill>
                  <a:schemeClr val="accent2"/>
                </a:solidFill>
              </a:rPr>
              <a:t>linear</a:t>
            </a:r>
            <a:r>
              <a:rPr lang="en-US" altLang="en-US"/>
              <a:t> curve when we set the x and y-axes in </a:t>
            </a:r>
            <a:r>
              <a:rPr lang="en-US" altLang="en-US">
                <a:solidFill>
                  <a:schemeClr val="accent2"/>
                </a:solidFill>
              </a:rPr>
              <a:t>log space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</a:t>
            </a:r>
            <a:r>
              <a:rPr lang="" altLang="en-US" sz="2800"/>
              <a:t>G</a:t>
            </a:r>
            <a:r>
              <a:rPr lang="en-US" altLang="en-US" sz="2800"/>
              <a:t>PU implementation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202055" y="1783715"/>
            <a:ext cx="490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Iteration version which is same as CPU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202055" y="3154045"/>
            <a:ext cx="680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Recursive version which make it more suitable for GPU 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807210" y="2257425"/>
            <a:ext cx="3531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GPU version floyd-warshall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07210" y="3677285"/>
            <a:ext cx="2566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R-keene algorithm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202055" y="4601845"/>
            <a:ext cx="586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Some improvement versions based on R-keene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1</a:t>
            </a:r>
            <a:r>
              <a:rPr lang="" altLang="en-US" sz="2400"/>
              <a:t>: </a:t>
            </a:r>
            <a:r>
              <a:rPr lang="en-US" altLang="en-US" sz="2000">
                <a:sym typeface="+mn-ea"/>
              </a:rPr>
              <a:t>GPU version of Floyd-warshall </a:t>
            </a:r>
            <a:r>
              <a:rPr lang="" altLang="en-US" sz="2000">
                <a:sym typeface="+mn-ea"/>
              </a:rPr>
              <a:t>with global memory</a:t>
            </a:r>
            <a:r>
              <a:rPr lang="en-US" altLang="en-US" sz="2000">
                <a:sym typeface="+mn-ea"/>
              </a:rPr>
              <a:t> </a:t>
            </a:r>
            <a:endParaRPr lang="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2596515"/>
            <a:ext cx="3553460" cy="2745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65060" y="567055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319x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3555" y="2268855"/>
            <a:ext cx="352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For each k, call GPU kernel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03555" y="2780665"/>
            <a:ext cx="3785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each thread calculate one pair of vertices by relaxing the shortest path for all other vertices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3555" y="4040505"/>
            <a:ext cx="387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The GPU kernel will be called #vertices times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83895" y="5605145"/>
            <a:ext cx="5883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Problem: Each thread needs to access </a:t>
            </a:r>
            <a:r>
              <a:rPr lang="" altLang="en-US">
                <a:solidFill>
                  <a:schemeClr val="accent2"/>
                </a:solidFill>
              </a:rPr>
              <a:t>one row and one col of the whole matrix</a:t>
            </a:r>
            <a:r>
              <a:rPr lang="" altLang="en-US"/>
              <a:t> to get the result which make it hard to use shared memory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83895" y="5040630"/>
            <a:ext cx="3165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use shared memory next?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2</a:t>
            </a:r>
            <a:r>
              <a:rPr lang="en-US" altLang="en-US" sz="2400"/>
              <a:t>: </a:t>
            </a:r>
            <a:r>
              <a:rPr lang="" altLang="en-US" sz="2400"/>
              <a:t>Recursive with global memory</a:t>
            </a:r>
            <a:endParaRPr lang="" altLang="en-US" sz="24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485" y="2611755"/>
            <a:ext cx="3714115" cy="2800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48245" y="570039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1x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01980" y="2546350"/>
            <a:ext cx="370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Recursive R-keene algorithm is more friendly for GPU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2647</Words>
  <Application>WPS Presentation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Monospace</vt:lpstr>
      <vt:lpstr>OpenSymbol</vt:lpstr>
      <vt:lpstr>SimSun</vt:lpstr>
      <vt:lpstr>Latin Modern Mono Prop</vt:lpstr>
      <vt:lpstr>NanumBarunGothic</vt:lpstr>
      <vt:lpstr>SimSun</vt:lpstr>
      <vt:lpstr>Office Theme</vt:lpstr>
      <vt:lpstr>PowerPoint 演示文稿</vt:lpstr>
      <vt:lpstr>CS677 Final Project -All Pair Shortest Path</vt:lpstr>
      <vt:lpstr>2, Why suit for GPU</vt:lpstr>
      <vt:lpstr>1, APSP Revisited</vt:lpstr>
      <vt:lpstr>5, Performance</vt:lpstr>
      <vt:lpstr>3, GPU implementation</vt:lpstr>
      <vt:lpstr>3, CPU implementation</vt:lpstr>
      <vt:lpstr>4, GPU version 1</vt:lpstr>
      <vt:lpstr>4, GPU implementation</vt:lpstr>
      <vt:lpstr>4, GPU implementation</vt:lpstr>
      <vt:lpstr>4, GPU implementation</vt:lpstr>
      <vt:lpstr>4, GPU implementation</vt:lpstr>
      <vt:lpstr>4, GPU implementation</vt:lpstr>
      <vt:lpstr>4, GPU version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Final Project -All Pair Shortest Path</dc:title>
  <dc:creator>yiding</dc:creator>
  <cp:lastModifiedBy>yiding</cp:lastModifiedBy>
  <cp:revision>69</cp:revision>
  <dcterms:created xsi:type="dcterms:W3CDTF">2019-04-30T23:26:22Z</dcterms:created>
  <dcterms:modified xsi:type="dcterms:W3CDTF">2019-04-30T23:26:22Z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