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8" r:id="rId5"/>
    <p:sldId id="263" r:id="rId6"/>
    <p:sldId id="270" r:id="rId7"/>
    <p:sldId id="267" r:id="rId8"/>
    <p:sldId id="269" r:id="rId9"/>
    <p:sldId id="278" r:id="rId10"/>
    <p:sldId id="279" r:id="rId11"/>
    <p:sldId id="283" r:id="rId12"/>
    <p:sldId id="280" r:id="rId13"/>
    <p:sldId id="281" r:id="rId14"/>
    <p:sldId id="282" r:id="rId15"/>
    <p:sldId id="277" r:id="rId16"/>
    <p:sldId id="276" r:id="rId17"/>
  </p:sldIdLst>
  <p:sldSz cx="9144000" cy="6858000" type="screen4x3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27133"/>
            <a:ext cx="6858000" cy="1790700"/>
          </a:xfrm>
        </p:spPr>
        <p:txBody>
          <a:bodyPr>
            <a:normAutofit fontScale="90000"/>
          </a:bodyPr>
          <a:p>
            <a:r>
              <a:rPr lang="" altLang="en-US"/>
              <a:t>CS677 Final Project</a:t>
            </a:r>
            <a:br>
              <a:rPr lang="" altLang="en-US"/>
            </a:br>
            <a:r>
              <a:rPr lang="en-US" altLang="en-US" sz="3000">
                <a:sym typeface="+mn-ea"/>
              </a:rPr>
              <a:t>- </a:t>
            </a:r>
            <a:r>
              <a:rPr lang="" altLang="en-US" sz="3000"/>
              <a:t>All Pair Shortest Path</a:t>
            </a:r>
            <a:endParaRPr lang="" altLang="en-US" sz="3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21694"/>
            <a:ext cx="6858000" cy="1241822"/>
          </a:xfrm>
        </p:spPr>
        <p:txBody>
          <a:bodyPr/>
          <a:p>
            <a:r>
              <a:rPr lang="" altLang="en-US"/>
              <a:t>May.1.2019</a:t>
            </a:r>
            <a:endParaRPr lang="" altLang="en-US"/>
          </a:p>
          <a:p>
            <a:r>
              <a:rPr lang="" altLang="en-US"/>
              <a:t>By. Yiding Yang</a:t>
            </a:r>
            <a:endParaRPr lang="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" y="553720"/>
            <a:ext cx="5607050" cy="633730"/>
          </a:xfrm>
        </p:spPr>
        <p:txBody>
          <a:bodyPr>
            <a:normAutofit/>
          </a:bodyPr>
          <a:p>
            <a:pPr algn="l"/>
            <a:r>
              <a:rPr lang="en-US" altLang="en-US" sz="2800"/>
              <a:t>6, GPU implementation</a:t>
            </a:r>
            <a:endParaRPr lang="en-US" altLang="en-US" sz="2800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909320" y="1400175"/>
            <a:ext cx="7793355" cy="454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/>
              <a:t>version 2: Recursive with global memory</a:t>
            </a:r>
            <a:endParaRPr lang="en-US" altLang="en-US" sz="2400"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2485" y="2620010"/>
            <a:ext cx="3714115" cy="28003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548245" y="5700395"/>
            <a:ext cx="676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1x</a:t>
            </a:r>
            <a:endParaRPr lang="en-US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6110605" y="1854835"/>
            <a:ext cx="2592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continue</a:t>
            </a:r>
            <a:endParaRPr lang="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643255" y="2713990"/>
            <a:ext cx="38684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The performance of the R-Kleene is no better than the Floyd-Warshall algo.</a:t>
            </a:r>
            <a:endParaRPr lang="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643255" y="4041140"/>
            <a:ext cx="3869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But now, we can make use of shared memory</a:t>
            </a:r>
            <a:endParaRPr lang="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" y="553720"/>
            <a:ext cx="5607050" cy="633730"/>
          </a:xfrm>
        </p:spPr>
        <p:txBody>
          <a:bodyPr>
            <a:normAutofit/>
          </a:bodyPr>
          <a:p>
            <a:pPr algn="l"/>
            <a:r>
              <a:rPr lang="" altLang="en-US" sz="2800"/>
              <a:t>6</a:t>
            </a:r>
            <a:r>
              <a:rPr lang="en-US" altLang="en-US" sz="2800"/>
              <a:t>, GPU implementation</a:t>
            </a:r>
            <a:endParaRPr lang="en-US" altLang="en-US" sz="2800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909320" y="1400175"/>
            <a:ext cx="7793355" cy="454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/>
              <a:t>version </a:t>
            </a:r>
            <a:r>
              <a:rPr lang="" altLang="en-US" sz="2400"/>
              <a:t>3</a:t>
            </a:r>
            <a:r>
              <a:rPr lang="en-US" altLang="en-US" sz="2400"/>
              <a:t>: Recursive with </a:t>
            </a:r>
            <a:r>
              <a:rPr lang="" altLang="en-US" sz="2400"/>
              <a:t>shared</a:t>
            </a:r>
            <a:r>
              <a:rPr lang="en-US" altLang="en-US" sz="2400"/>
              <a:t> memory</a:t>
            </a:r>
            <a:endParaRPr lang="en-US" altLang="en-US" sz="2400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6745" y="2409825"/>
            <a:ext cx="4135120" cy="311213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559040" y="5831840"/>
            <a:ext cx="91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10.5x</a:t>
            </a:r>
            <a:endParaRPr lang="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429895" y="2660015"/>
            <a:ext cx="40563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For a single matrix minplus calculation, it is likes the matrix multiplication.</a:t>
            </a:r>
            <a:endParaRPr lang="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29260" y="3730625"/>
            <a:ext cx="40074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We can now load a block of matrix once and calculate it's contribution to the target output block</a:t>
            </a:r>
            <a:endParaRPr lang="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" y="553720"/>
            <a:ext cx="5607050" cy="633730"/>
          </a:xfrm>
        </p:spPr>
        <p:txBody>
          <a:bodyPr>
            <a:normAutofit/>
          </a:bodyPr>
          <a:p>
            <a:pPr algn="l"/>
            <a:r>
              <a:rPr lang="" altLang="en-US" sz="2800"/>
              <a:t>6</a:t>
            </a:r>
            <a:r>
              <a:rPr lang="en-US" altLang="en-US" sz="2800"/>
              <a:t>, GPU implementation</a:t>
            </a:r>
            <a:endParaRPr lang="en-US" altLang="en-US" sz="2800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909320" y="1400175"/>
            <a:ext cx="7793355" cy="454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/>
              <a:t>version </a:t>
            </a:r>
            <a:r>
              <a:rPr lang="" altLang="en-US" sz="2400"/>
              <a:t>4</a:t>
            </a:r>
            <a:r>
              <a:rPr lang="en-US" altLang="en-US" sz="2400"/>
              <a:t>: Recursive with shared memory</a:t>
            </a:r>
            <a:endParaRPr lang="en-US" altLang="en-US" sz="2400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965575" y="1774825"/>
            <a:ext cx="323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- with larger blocksize (32)</a:t>
            </a:r>
            <a:endParaRPr lang="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2935" y="2642870"/>
            <a:ext cx="3916045" cy="295402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7402195" y="5989955"/>
            <a:ext cx="826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1.65x</a:t>
            </a:r>
            <a:endParaRPr lang="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593725" y="2562860"/>
            <a:ext cx="3459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We can even improve the performance by simply making a larger blocksize</a:t>
            </a:r>
            <a:endParaRPr lang="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593725" y="3598545"/>
            <a:ext cx="3459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We </a:t>
            </a:r>
            <a:r>
              <a:rPr lang="" altLang="en-US"/>
              <a:t>get a 1.65x speed up by change the blocksize from 16 to 32</a:t>
            </a:r>
            <a:endParaRPr lang="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474345" y="4775200"/>
            <a:ext cx="3958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Now, the problem is we have </a:t>
            </a:r>
            <a:r>
              <a:rPr lang="" altLang="en-US">
                <a:solidFill>
                  <a:schemeClr val="accent2"/>
                </a:solidFill>
              </a:rPr>
              <a:t>slow speed in small graph</a:t>
            </a:r>
            <a:r>
              <a:rPr lang="" altLang="en-US"/>
              <a:t> respect to the large one</a:t>
            </a:r>
            <a:endParaRPr lang="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" y="553720"/>
            <a:ext cx="5607050" cy="633730"/>
          </a:xfrm>
        </p:spPr>
        <p:txBody>
          <a:bodyPr>
            <a:normAutofit/>
          </a:bodyPr>
          <a:p>
            <a:pPr algn="l"/>
            <a:r>
              <a:rPr lang="" altLang="en-US" sz="2800"/>
              <a:t>6</a:t>
            </a:r>
            <a:r>
              <a:rPr lang="en-US" altLang="en-US" sz="2800"/>
              <a:t>, GPU implementation</a:t>
            </a:r>
            <a:endParaRPr lang="en-US" altLang="en-US" sz="2800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909320" y="1400175"/>
            <a:ext cx="7793355" cy="454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/>
              <a:t>version </a:t>
            </a:r>
            <a:r>
              <a:rPr lang="" altLang="en-US" sz="2400"/>
              <a:t>5</a:t>
            </a:r>
            <a:r>
              <a:rPr lang="en-US" altLang="en-US" sz="2400"/>
              <a:t>: </a:t>
            </a:r>
            <a:r>
              <a:rPr lang="" altLang="en-US" sz="2400"/>
              <a:t>Unroll the recursive</a:t>
            </a:r>
            <a:endParaRPr lang="" altLang="en-US" sz="2400"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4085" y="2155190"/>
            <a:ext cx="4076065" cy="306387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68655" y="5854700"/>
            <a:ext cx="5909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Finally, we get an almost linear curve in log space</a:t>
            </a:r>
            <a:endParaRPr lang="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535940" y="3217545"/>
            <a:ext cx="37839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>
                <a:solidFill>
                  <a:schemeClr val="accent2"/>
                </a:solidFill>
              </a:rPr>
              <a:t>Unroll in the end of recursive</a:t>
            </a:r>
            <a:endParaRPr lang="" altLang="en-US">
              <a:solidFill>
                <a:schemeClr val="accent2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35940" y="3640455"/>
            <a:ext cx="41763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When we get a matrix which is </a:t>
            </a:r>
            <a:r>
              <a:rPr lang="" altLang="en-US">
                <a:solidFill>
                  <a:schemeClr val="accent2"/>
                </a:solidFill>
              </a:rPr>
              <a:t>smaller than blocksize</a:t>
            </a:r>
            <a:r>
              <a:rPr lang="" altLang="en-US"/>
              <a:t>, we can just calculate the APSP by using floyd-warshall algo.</a:t>
            </a:r>
            <a:endParaRPr lang="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019175" y="4824095"/>
            <a:ext cx="4208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Now, we can load the whole matrix to shared memory</a:t>
            </a:r>
            <a:endParaRPr lang="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536575" y="2018665"/>
            <a:ext cx="42075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The bottleneck for small graph is in the end of recursive where the overhead kernel launch cann't be ignored 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" y="553720"/>
            <a:ext cx="5607050" cy="633730"/>
          </a:xfrm>
        </p:spPr>
        <p:txBody>
          <a:bodyPr>
            <a:normAutofit/>
          </a:bodyPr>
          <a:p>
            <a:pPr algn="l"/>
            <a:r>
              <a:rPr lang="" altLang="en-US" sz="2800"/>
              <a:t>6</a:t>
            </a:r>
            <a:r>
              <a:rPr lang="en-US" altLang="en-US" sz="2800"/>
              <a:t>, GPU implementation</a:t>
            </a:r>
            <a:endParaRPr lang="en-US" altLang="en-US" sz="2800"/>
          </a:p>
        </p:txBody>
      </p:sp>
      <p:sp>
        <p:nvSpPr>
          <p:cNvPr id="7" name="Text Box 6"/>
          <p:cNvSpPr txBox="1"/>
          <p:nvPr/>
        </p:nvSpPr>
        <p:spPr>
          <a:xfrm>
            <a:off x="1313180" y="3630295"/>
            <a:ext cx="75482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Used 27 registers, 2048 bytes smem, 385 bytes cmem[0]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313180" y="2673985"/>
            <a:ext cx="71139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Used 32 registers, 385 bytes cmem[0], 4 bytes cmem[2]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817880" y="2305685"/>
            <a:ext cx="3660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version with global memory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817880" y="3185795"/>
            <a:ext cx="3813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version with shared memory </a:t>
            </a:r>
            <a:endParaRPr lang="en-US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817880" y="5948680"/>
            <a:ext cx="56356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all of these version</a:t>
            </a:r>
            <a:r>
              <a:rPr lang="" altLang="en-US"/>
              <a:t>s</a:t>
            </a:r>
            <a:r>
              <a:rPr lang="en-US" altLang="en-US"/>
              <a:t> have a 100% occupancy</a:t>
            </a:r>
            <a:endParaRPr lang="en-US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1313180" y="5175885"/>
            <a:ext cx="7489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Used 12 registers, 4096 bytes smem, 344 bytes cmem[0]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822325" y="4162425"/>
            <a:ext cx="60864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version with shared memory and recursive unroll</a:t>
            </a:r>
            <a:endParaRPr lang="en-US" altLang="en-US">
              <a:sym typeface="+mn-ea"/>
            </a:endParaRPr>
          </a:p>
          <a:p>
            <a:pPr lvl="2" indent="0" algn="l">
              <a:buFont typeface="Arial" panose="02080604020202020204" pitchFamily="34" charset="0"/>
              <a:buNone/>
            </a:pPr>
            <a:r>
              <a:rPr lang="en-US" altLang="en-US"/>
              <a:t>-threads per block increace to 32</a:t>
            </a:r>
            <a:endParaRPr lang="en-US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1313180" y="4807585"/>
            <a:ext cx="75101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Used 28 registers, 8192 bytes smem, 385 bytes cmem[0]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313180" y="1734185"/>
            <a:ext cx="55194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Used 12 registers, 336 bytes cmem[0]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17880" y="1350645"/>
            <a:ext cx="37884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version </a:t>
            </a:r>
            <a:r>
              <a:rPr lang="" altLang="en-US">
                <a:sym typeface="+mn-ea"/>
              </a:rPr>
              <a:t>of gpu-floyd-warshall</a:t>
            </a:r>
            <a:endParaRPr lang="" altLang="en-US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" y="553720"/>
            <a:ext cx="5607050" cy="633730"/>
          </a:xfrm>
        </p:spPr>
        <p:txBody>
          <a:bodyPr>
            <a:normAutofit/>
          </a:bodyPr>
          <a:p>
            <a:pPr algn="l"/>
            <a:r>
              <a:rPr lang="" altLang="en-US" sz="2800"/>
              <a:t>7</a:t>
            </a:r>
            <a:r>
              <a:rPr lang="en-US" altLang="en-US" sz="2800"/>
              <a:t>, </a:t>
            </a:r>
            <a:r>
              <a:rPr lang="" altLang="en-US" sz="2800"/>
              <a:t>A big picture</a:t>
            </a:r>
            <a:endParaRPr lang="" altLang="en-US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7445" y="1132205"/>
            <a:ext cx="6129655" cy="433959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49655" y="5621655"/>
            <a:ext cx="7161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16 hours' computing can now be reduced to only 10 seconds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556" y="553561"/>
            <a:ext cx="3937159" cy="633889"/>
          </a:xfrm>
        </p:spPr>
        <p:txBody>
          <a:bodyPr/>
          <a:p>
            <a:pPr algn="l"/>
            <a:r>
              <a:rPr lang="" altLang="en-US" sz="2800"/>
              <a:t>1, APSP Revisited</a:t>
            </a:r>
            <a:endParaRPr lang="" altLang="en-US" sz="2800"/>
          </a:p>
        </p:txBody>
      </p:sp>
      <p:sp>
        <p:nvSpPr>
          <p:cNvPr id="5" name="Text Box 4"/>
          <p:cNvSpPr txBox="1"/>
          <p:nvPr/>
        </p:nvSpPr>
        <p:spPr>
          <a:xfrm>
            <a:off x="1359535" y="1096010"/>
            <a:ext cx="52292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-What's the problem and why is it important</a:t>
            </a:r>
            <a:endParaRPr lang="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703580" y="2134870"/>
            <a:ext cx="6639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Aiming to determinate the shortest distances between </a:t>
            </a:r>
            <a:r>
              <a:rPr lang="" altLang="en-US">
                <a:solidFill>
                  <a:schemeClr val="accent2"/>
                </a:solidFill>
              </a:rPr>
              <a:t>every pair</a:t>
            </a:r>
            <a:r>
              <a:rPr lang="" altLang="en-US"/>
              <a:t> of vertices in a directed graph</a:t>
            </a:r>
            <a:endParaRPr lang="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703580" y="2884805"/>
            <a:ext cx="6868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The result in the form of matrix called </a:t>
            </a:r>
            <a:r>
              <a:rPr lang="" altLang="en-US">
                <a:solidFill>
                  <a:schemeClr val="accent2"/>
                </a:solidFill>
              </a:rPr>
              <a:t>distance matrix</a:t>
            </a:r>
            <a:endParaRPr lang="" altLang="en-US">
              <a:solidFill>
                <a:schemeClr val="accent2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03580" y="3690620"/>
            <a:ext cx="4963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What we can do with the distance matrix:</a:t>
            </a:r>
            <a:endParaRPr lang="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703580" y="4270375"/>
            <a:ext cx="6639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Get the shortest path from every pair of vertices</a:t>
            </a:r>
            <a:endParaRPr lang="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703580" y="4768850"/>
            <a:ext cx="6639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Base problem for many other problems</a:t>
            </a:r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" y="553720"/>
            <a:ext cx="5458460" cy="633730"/>
          </a:xfrm>
        </p:spPr>
        <p:txBody>
          <a:bodyPr>
            <a:normAutofit/>
          </a:bodyPr>
          <a:p>
            <a:pPr algn="l"/>
            <a:r>
              <a:rPr lang="" altLang="en-US" sz="2800"/>
              <a:t>2</a:t>
            </a:r>
            <a:r>
              <a:rPr lang="en-US" altLang="en-US" sz="2800"/>
              <a:t>, </a:t>
            </a:r>
            <a:r>
              <a:rPr lang="" altLang="en-US" sz="2800"/>
              <a:t>CPU implementation</a:t>
            </a:r>
            <a:endParaRPr lang="" altLang="en-US" sz="2800"/>
          </a:p>
        </p:txBody>
      </p:sp>
      <p:sp>
        <p:nvSpPr>
          <p:cNvPr id="5" name="Text Box 4"/>
          <p:cNvSpPr txBox="1"/>
          <p:nvPr/>
        </p:nvSpPr>
        <p:spPr>
          <a:xfrm>
            <a:off x="1178560" y="1591945"/>
            <a:ext cx="3309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Floyd-Warshall algorithm</a:t>
            </a:r>
            <a:endParaRPr lang="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1520825" y="2549525"/>
            <a:ext cx="5210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relax the shortest distance for every pair of vertices by insert a new vertice</a:t>
            </a:r>
            <a:endParaRPr lang="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1520825" y="2074545"/>
            <a:ext cx="6096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an </a:t>
            </a:r>
            <a:r>
              <a:rPr lang="" altLang="en-US">
                <a:solidFill>
                  <a:schemeClr val="accent2"/>
                </a:solidFill>
              </a:rPr>
              <a:t>iteration algorithm</a:t>
            </a:r>
            <a:r>
              <a:rPr lang="" altLang="en-US"/>
              <a:t> over k(number of vertices)</a:t>
            </a:r>
            <a:endParaRPr lang="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1520825" y="3244850"/>
            <a:ext cx="5259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three for loops which runs in O(N^3) time</a:t>
            </a:r>
            <a:endParaRPr lang="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509905" y="5652135"/>
            <a:ext cx="16738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000"/>
              <a:t>*picture from wikipedia</a:t>
            </a:r>
            <a:endParaRPr lang="" altLang="en-US" sz="100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705" y="3875405"/>
            <a:ext cx="7731125" cy="17767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" y="545465"/>
            <a:ext cx="5446395" cy="641985"/>
          </a:xfrm>
        </p:spPr>
        <p:txBody>
          <a:bodyPr>
            <a:normAutofit fontScale="90000"/>
          </a:bodyPr>
          <a:p>
            <a:pPr algn="l"/>
            <a:r>
              <a:rPr lang="" altLang="en-US" sz="2800"/>
              <a:t>3</a:t>
            </a:r>
            <a:r>
              <a:rPr lang="en-US" altLang="en-US" sz="2800"/>
              <a:t>, </a:t>
            </a:r>
            <a:r>
              <a:rPr lang="" altLang="en-US" sz="2800"/>
              <a:t>Why is GPU suitable for APSP</a:t>
            </a:r>
            <a:endParaRPr lang="" altLang="en-US" sz="2800"/>
          </a:p>
        </p:txBody>
      </p:sp>
      <p:sp>
        <p:nvSpPr>
          <p:cNvPr id="8" name="Text Box 7"/>
          <p:cNvSpPr txBox="1"/>
          <p:nvPr/>
        </p:nvSpPr>
        <p:spPr>
          <a:xfrm>
            <a:off x="1111885" y="1578610"/>
            <a:ext cx="2886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In place computation</a:t>
            </a:r>
            <a:endParaRPr lang="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452880" y="2028825"/>
            <a:ext cx="4253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potential low memory bandwidth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111885" y="2830830"/>
            <a:ext cx="32797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Almost 100% computing</a:t>
            </a:r>
            <a:endParaRPr lang="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1111885" y="3576955"/>
            <a:ext cx="6435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An recursive algorithm which makes the compute for each pair of vertices independent</a:t>
            </a:r>
            <a:endParaRPr lang="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1452880" y="4370705"/>
            <a:ext cx="4507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assign each pair of vertices to one thread without communication</a:t>
            </a:r>
            <a:endParaRPr lang="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" y="553720"/>
            <a:ext cx="5607050" cy="633730"/>
          </a:xfrm>
        </p:spPr>
        <p:txBody>
          <a:bodyPr>
            <a:normAutofit/>
          </a:bodyPr>
          <a:p>
            <a:pPr algn="l"/>
            <a:r>
              <a:rPr lang="" altLang="en-US" sz="2800"/>
              <a:t>4</a:t>
            </a:r>
            <a:r>
              <a:rPr lang="en-US" altLang="en-US" sz="2800"/>
              <a:t>, </a:t>
            </a:r>
            <a:r>
              <a:rPr lang="" altLang="en-US" sz="2800"/>
              <a:t>Experiments setup</a:t>
            </a:r>
            <a:endParaRPr lang="" alt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1101090" y="1821815"/>
            <a:ext cx="2485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Graph generation</a:t>
            </a:r>
            <a:endParaRPr lang="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395730" y="2402205"/>
            <a:ext cx="6104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random graph generate using Erdos-Renyi model</a:t>
            </a:r>
            <a:endParaRPr lang="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395730" y="2995930"/>
            <a:ext cx="29686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average degree is 6.5</a:t>
            </a:r>
            <a:endParaRPr lang="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395730" y="4536440"/>
            <a:ext cx="48482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number of vertices from 100 to 20000</a:t>
            </a:r>
            <a:endParaRPr lang="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1937385" y="3432810"/>
            <a:ext cx="47777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doesn't influence the running time of algorithm unless we use a sparse version</a:t>
            </a:r>
            <a:endParaRPr lang="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" y="553720"/>
            <a:ext cx="5607050" cy="633730"/>
          </a:xfrm>
        </p:spPr>
        <p:txBody>
          <a:bodyPr>
            <a:normAutofit/>
          </a:bodyPr>
          <a:p>
            <a:pPr algn="l"/>
            <a:r>
              <a:rPr lang="" altLang="en-US" sz="2800"/>
              <a:t>5</a:t>
            </a:r>
            <a:r>
              <a:rPr lang="en-US" altLang="en-US" sz="2800"/>
              <a:t>, </a:t>
            </a:r>
            <a:r>
              <a:rPr lang="" altLang="en-US" sz="2800"/>
              <a:t>CPU </a:t>
            </a:r>
            <a:r>
              <a:rPr lang="" altLang="en-US" sz="2800"/>
              <a:t>Performance</a:t>
            </a:r>
            <a:endParaRPr lang="" altLang="en-US" sz="2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3450" y="1664970"/>
            <a:ext cx="3506470" cy="276352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139190" y="1927860"/>
            <a:ext cx="1842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CPU version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1481455" y="3204210"/>
            <a:ext cx="31635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exact </a:t>
            </a:r>
            <a:r>
              <a:rPr lang="" altLang="en-US"/>
              <a:t>a </a:t>
            </a:r>
            <a:r>
              <a:rPr lang="en-US" altLang="en-US">
                <a:solidFill>
                  <a:schemeClr val="accent2"/>
                </a:solidFill>
              </a:rPr>
              <a:t>linear</a:t>
            </a:r>
            <a:r>
              <a:rPr lang="en-US" altLang="en-US"/>
              <a:t> curve when we set the x and y-axes in </a:t>
            </a:r>
            <a:r>
              <a:rPr lang="en-US" altLang="en-US">
                <a:solidFill>
                  <a:schemeClr val="accent2"/>
                </a:solidFill>
              </a:rPr>
              <a:t>log space</a:t>
            </a: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481455" y="2717165"/>
            <a:ext cx="3309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Floyd-Warshall algorithm</a:t>
            </a:r>
            <a:endParaRPr lang="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" y="553720"/>
            <a:ext cx="5458460" cy="633730"/>
          </a:xfrm>
        </p:spPr>
        <p:txBody>
          <a:bodyPr>
            <a:normAutofit/>
          </a:bodyPr>
          <a:p>
            <a:pPr algn="l"/>
            <a:r>
              <a:rPr lang="" altLang="en-US" sz="2800"/>
              <a:t>6</a:t>
            </a:r>
            <a:r>
              <a:rPr lang="en-US" altLang="en-US" sz="2800"/>
              <a:t>, </a:t>
            </a:r>
            <a:r>
              <a:rPr lang="" altLang="en-US" sz="2800"/>
              <a:t>G</a:t>
            </a:r>
            <a:r>
              <a:rPr lang="en-US" altLang="en-US" sz="2800"/>
              <a:t>PU implementation</a:t>
            </a:r>
            <a:endParaRPr lang="en-US" altLang="en-US" sz="2800"/>
          </a:p>
        </p:txBody>
      </p:sp>
      <p:sp>
        <p:nvSpPr>
          <p:cNvPr id="5" name="Text Box 4"/>
          <p:cNvSpPr txBox="1"/>
          <p:nvPr/>
        </p:nvSpPr>
        <p:spPr>
          <a:xfrm>
            <a:off x="1202055" y="1783715"/>
            <a:ext cx="49041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Iteration version which is same as CPU</a:t>
            </a:r>
            <a:endParaRPr lang="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1202055" y="3154045"/>
            <a:ext cx="68091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Recursive version which make it more suitable for GPU </a:t>
            </a:r>
            <a:endParaRPr lang="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807210" y="2257425"/>
            <a:ext cx="35972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GPU version Floyd-Warshall</a:t>
            </a:r>
            <a:endParaRPr lang="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1807210" y="3677285"/>
            <a:ext cx="26555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R-Kleene algorithm</a:t>
            </a:r>
            <a:endParaRPr lang="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1202055" y="4601845"/>
            <a:ext cx="58654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Some improvement versions based on R-keene</a:t>
            </a:r>
            <a:endParaRPr lang="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" y="553720"/>
            <a:ext cx="5607050" cy="633730"/>
          </a:xfrm>
        </p:spPr>
        <p:txBody>
          <a:bodyPr>
            <a:normAutofit/>
          </a:bodyPr>
          <a:p>
            <a:pPr algn="l"/>
            <a:r>
              <a:rPr lang="" altLang="en-US" sz="2800"/>
              <a:t>6</a:t>
            </a:r>
            <a:r>
              <a:rPr lang="en-US" altLang="en-US" sz="2800"/>
              <a:t>, GPU implementation</a:t>
            </a:r>
            <a:endParaRPr lang="en-US" altLang="en-US" sz="2800"/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909320" y="1400175"/>
            <a:ext cx="7793355" cy="4546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/>
              <a:t>version 1</a:t>
            </a:r>
            <a:r>
              <a:rPr lang="" altLang="en-US" sz="2400"/>
              <a:t>: </a:t>
            </a:r>
            <a:r>
              <a:rPr lang="en-US" altLang="en-US" sz="2000">
                <a:sym typeface="+mn-ea"/>
              </a:rPr>
              <a:t>GPU version of Floyd-warshall </a:t>
            </a:r>
            <a:r>
              <a:rPr lang="" altLang="en-US" sz="2000">
                <a:sym typeface="+mn-ea"/>
              </a:rPr>
              <a:t>with global memory</a:t>
            </a:r>
            <a:r>
              <a:rPr lang="en-US" altLang="en-US" sz="2000">
                <a:sym typeface="+mn-ea"/>
              </a:rPr>
              <a:t> </a:t>
            </a:r>
            <a:endParaRPr lang="" altLang="en-US" sz="2000"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5980" y="2596515"/>
            <a:ext cx="3553460" cy="27451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375525" y="569531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319x</a:t>
            </a:r>
            <a:endParaRPr lang="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503555" y="2268855"/>
            <a:ext cx="35204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For each k, call GPU kernel</a:t>
            </a:r>
            <a:endParaRPr lang="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503555" y="2780665"/>
            <a:ext cx="37852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each thread calculate one pair of vertices by relaxing the shortest path for all other vertices</a:t>
            </a:r>
            <a:endParaRPr lang="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503555" y="4040505"/>
            <a:ext cx="3876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The GPU kernel will be called #vertices times</a:t>
            </a:r>
            <a:endParaRPr lang="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683895" y="5605145"/>
            <a:ext cx="58839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Problem: Each thread needs to access </a:t>
            </a:r>
            <a:r>
              <a:rPr lang="" altLang="en-US">
                <a:solidFill>
                  <a:schemeClr val="accent2"/>
                </a:solidFill>
              </a:rPr>
              <a:t>one row and one col of the whole matrix</a:t>
            </a:r>
            <a:r>
              <a:rPr lang="" altLang="en-US"/>
              <a:t> to get the result which make it hard to use shared memory</a:t>
            </a:r>
            <a:endParaRPr lang="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683895" y="5040630"/>
            <a:ext cx="34010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Using shared memory next?</a:t>
            </a:r>
            <a:endParaRPr lang="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" y="553720"/>
            <a:ext cx="5607050" cy="633730"/>
          </a:xfrm>
        </p:spPr>
        <p:txBody>
          <a:bodyPr>
            <a:normAutofit/>
          </a:bodyPr>
          <a:p>
            <a:pPr algn="l"/>
            <a:r>
              <a:rPr lang="" altLang="en-US" sz="2800"/>
              <a:t>6</a:t>
            </a:r>
            <a:r>
              <a:rPr lang="en-US" altLang="en-US" sz="2800"/>
              <a:t>, GPU implementation</a:t>
            </a:r>
            <a:endParaRPr lang="en-US" altLang="en-US" sz="2800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909320" y="1400175"/>
            <a:ext cx="7793355" cy="454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/>
              <a:t>version </a:t>
            </a:r>
            <a:r>
              <a:rPr lang="" altLang="en-US" sz="2400"/>
              <a:t>2</a:t>
            </a:r>
            <a:r>
              <a:rPr lang="en-US" altLang="en-US" sz="2400"/>
              <a:t>: </a:t>
            </a:r>
            <a:r>
              <a:rPr lang="" altLang="en-US" sz="2400"/>
              <a:t>Recursive with global memory</a:t>
            </a:r>
            <a:endParaRPr lang="" altLang="en-US" sz="2400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02640" y="2038350"/>
            <a:ext cx="3708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Recursive R-Kleene algorithm is more friendly for GPU</a:t>
            </a:r>
            <a:endParaRPr lang="" alt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5774690" y="2237740"/>
          <a:ext cx="88646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230"/>
                <a:gridCol w="4432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" altLang="en-US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>
                          <a:solidFill>
                            <a:schemeClr val="accent2"/>
                          </a:solidFill>
                        </a:rPr>
                        <a:t>B</a:t>
                      </a:r>
                      <a:endParaRPr lang="en-US" altLang="en-US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 b="1">
                          <a:solidFill>
                            <a:schemeClr val="accent2"/>
                          </a:solidFill>
                        </a:rPr>
                        <a:t>C</a:t>
                      </a:r>
                      <a:endParaRPr lang="en-US" alt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 b="1">
                          <a:solidFill>
                            <a:schemeClr val="accent2"/>
                          </a:solidFill>
                        </a:rPr>
                        <a:t>D</a:t>
                      </a:r>
                      <a:endParaRPr lang="en-US" alt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393065" y="3065145"/>
            <a:ext cx="4117975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      R-Kleene(*):</a:t>
            </a:r>
            <a:endParaRPr lang="" altLang="en-US"/>
          </a:p>
          <a:p>
            <a:r>
              <a:rPr lang="" altLang="en-US"/>
              <a:t>	</a:t>
            </a:r>
            <a:r>
              <a:rPr lang="" altLang="en-US">
                <a:solidFill>
                  <a:schemeClr val="accent6"/>
                </a:solidFill>
              </a:rPr>
              <a:t>1, R-Kleene(A)</a:t>
            </a:r>
            <a:endParaRPr lang="" altLang="en-US">
              <a:solidFill>
                <a:schemeClr val="accent6"/>
              </a:solidFill>
            </a:endParaRPr>
          </a:p>
          <a:p>
            <a:r>
              <a:rPr lang="" altLang="en-US"/>
              <a:t>	</a:t>
            </a:r>
            <a:r>
              <a:rPr lang="" altLang="en-US">
                <a:solidFill>
                  <a:schemeClr val="accent1">
                    <a:lumMod val="75000"/>
                  </a:schemeClr>
                </a:solidFill>
              </a:rPr>
              <a:t>2, Update B using A</a:t>
            </a:r>
            <a:endParaRPr lang="" alt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" altLang="en-US">
                <a:solidFill>
                  <a:schemeClr val="accent1">
                    <a:lumMod val="75000"/>
                  </a:schemeClr>
                </a:solidFill>
              </a:rPr>
              <a:t>	3, Update C using A</a:t>
            </a:r>
            <a:endParaRPr lang="" alt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" altLang="en-US">
                <a:solidFill>
                  <a:schemeClr val="accent1">
                    <a:lumMod val="75000"/>
                  </a:schemeClr>
                </a:solidFill>
              </a:rPr>
              <a:t>	4, Update D using C and B</a:t>
            </a:r>
            <a:endParaRPr lang="" alt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" altLang="en-US"/>
              <a:t>	</a:t>
            </a:r>
            <a:r>
              <a:rPr lang="" altLang="en-US">
                <a:solidFill>
                  <a:schemeClr val="accent6"/>
                </a:solidFill>
              </a:rPr>
              <a:t>4, R-Kleene(D)</a:t>
            </a:r>
            <a:endParaRPr lang="" altLang="en-US">
              <a:solidFill>
                <a:schemeClr val="accent6"/>
              </a:solidFill>
            </a:endParaRPr>
          </a:p>
          <a:p>
            <a:r>
              <a:rPr lang="" altLang="en-US"/>
              <a:t>	</a:t>
            </a:r>
            <a:r>
              <a:rPr lang="" altLang="en-US">
                <a:solidFill>
                  <a:schemeClr val="accent1">
                    <a:lumMod val="75000"/>
                  </a:schemeClr>
                </a:solidFill>
              </a:rPr>
              <a:t>5, Update B using D</a:t>
            </a:r>
            <a:endParaRPr lang="" alt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" altLang="en-US">
                <a:solidFill>
                  <a:schemeClr val="accent1">
                    <a:lumMod val="75000"/>
                  </a:schemeClr>
                </a:solidFill>
              </a:rPr>
              <a:t>	6, Update C using D</a:t>
            </a:r>
            <a:endParaRPr lang="" alt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" altLang="en-US">
                <a:solidFill>
                  <a:schemeClr val="accent1">
                    <a:lumMod val="75000"/>
                  </a:schemeClr>
                </a:solidFill>
              </a:rPr>
              <a:t>	7, Update A using B and C</a:t>
            </a:r>
            <a:endParaRPr lang="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2" name="Table 11"/>
          <p:cNvGraphicFramePr/>
          <p:nvPr/>
        </p:nvGraphicFramePr>
        <p:xfrm>
          <a:off x="7036435" y="3138170"/>
          <a:ext cx="1576070" cy="146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770"/>
                <a:gridCol w="318770"/>
                <a:gridCol w="334010"/>
                <a:gridCol w="302260"/>
                <a:gridCol w="302260"/>
              </a:tblGrid>
              <a:tr h="36957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5750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/>
          <p:nvPr/>
        </p:nvGraphicFramePr>
        <p:xfrm>
          <a:off x="5560060" y="4768215"/>
          <a:ext cx="1290320" cy="1832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580"/>
                <a:gridCol w="323215"/>
                <a:gridCol w="338455"/>
                <a:gridCol w="306070"/>
              </a:tblGrid>
              <a:tr h="36957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/>
          <p:nvPr/>
        </p:nvGraphicFramePr>
        <p:xfrm>
          <a:off x="7036435" y="4768215"/>
          <a:ext cx="1576070" cy="1832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770"/>
                <a:gridCol w="318770"/>
                <a:gridCol w="334010"/>
                <a:gridCol w="302260"/>
                <a:gridCol w="302260"/>
              </a:tblGrid>
              <a:tr h="36957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5750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*</a:t>
                      </a:r>
                      <a:endParaRPr lang="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5" name="Text Box 14"/>
          <p:cNvSpPr txBox="1"/>
          <p:nvPr/>
        </p:nvSpPr>
        <p:spPr>
          <a:xfrm>
            <a:off x="7418705" y="2759710"/>
            <a:ext cx="246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j</a:t>
            </a:r>
            <a:endParaRPr lang="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5300980" y="5500370"/>
            <a:ext cx="246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i</a:t>
            </a:r>
            <a:endParaRPr lang="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4643120" y="3805555"/>
            <a:ext cx="22072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600"/>
              <a:t>min(d(i,k)+d(k,j) ...)</a:t>
            </a:r>
            <a:endParaRPr lang="" alt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3835</Words>
  <Application>WPS Presentation</Application>
  <PresentationFormat>Widescreen</PresentationFormat>
  <Paragraphs>200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SimSun</vt:lpstr>
      <vt:lpstr>Wingdings</vt:lpstr>
      <vt:lpstr>Arial Unicode MS</vt:lpstr>
      <vt:lpstr>Calibri Light</vt:lpstr>
      <vt:lpstr>DejaVu Sans</vt:lpstr>
      <vt:lpstr>Calibri</vt:lpstr>
      <vt:lpstr>微软雅黑</vt:lpstr>
      <vt:lpstr>Monospace</vt:lpstr>
      <vt:lpstr>OpenSymbol</vt:lpstr>
      <vt:lpstr>SimSun</vt:lpstr>
      <vt:lpstr>Latin Modern Mono Prop</vt:lpstr>
      <vt:lpstr>NanumBarunGothic</vt:lpstr>
      <vt:lpstr>SimSun</vt:lpstr>
      <vt:lpstr>Abyssinica SIL</vt:lpstr>
      <vt:lpstr>Office Theme</vt:lpstr>
      <vt:lpstr>PowerPoint 演示文稿</vt:lpstr>
      <vt:lpstr>CS677 Final Project -All Pair Shortest Path</vt:lpstr>
      <vt:lpstr>2, Why suit for GPU</vt:lpstr>
      <vt:lpstr>1, APSP Revisited</vt:lpstr>
      <vt:lpstr>5, Performance</vt:lpstr>
      <vt:lpstr>3, GPU implementation</vt:lpstr>
      <vt:lpstr>3, CPU implementation</vt:lpstr>
      <vt:lpstr>4, GPU version 1</vt:lpstr>
      <vt:lpstr>4, GPU implementation</vt:lpstr>
      <vt:lpstr>6, GPU implementation</vt:lpstr>
      <vt:lpstr>4, GPU implementation</vt:lpstr>
      <vt:lpstr>4, GPU implementation</vt:lpstr>
      <vt:lpstr>4, GPU implementation</vt:lpstr>
      <vt:lpstr>4, GPU implementation</vt:lpstr>
      <vt:lpstr>4, GPU version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CS677 Final Project -All Pair Shortest Path</dc:title>
  <dc:creator>yiding</dc:creator>
  <cp:lastModifiedBy>yiding</cp:lastModifiedBy>
  <cp:revision>121</cp:revision>
  <dcterms:created xsi:type="dcterms:W3CDTF">2019-05-01T00:15:21Z</dcterms:created>
  <dcterms:modified xsi:type="dcterms:W3CDTF">2019-05-01T00:15:21Z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