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23" r:id="rId2"/>
    <p:sldId id="2724" r:id="rId3"/>
    <p:sldId id="2725" r:id="rId4"/>
    <p:sldId id="2726" r:id="rId5"/>
    <p:sldId id="2727" r:id="rId6"/>
    <p:sldId id="2728" r:id="rId7"/>
    <p:sldId id="2730" r:id="rId8"/>
    <p:sldId id="2729" r:id="rId9"/>
    <p:sldId id="2733" r:id="rId10"/>
    <p:sldId id="2734" r:id="rId11"/>
    <p:sldId id="2736" r:id="rId12"/>
    <p:sldId id="27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28" userDrawn="1">
          <p15:clr>
            <a:srgbClr val="A4A3A4"/>
          </p15:clr>
        </p15:guide>
        <p15:guide id="4"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A6B"/>
    <a:srgbClr val="FDB10F"/>
    <a:srgbClr val="484848"/>
    <a:srgbClr val="1FD83F"/>
    <a:srgbClr val="BC6AE6"/>
    <a:srgbClr val="DEDE00"/>
    <a:srgbClr val="0DA1CF"/>
    <a:srgbClr val="DE9F02"/>
    <a:srgbClr val="A9D618"/>
    <a:srgbClr val="D801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3" autoAdjust="0"/>
    <p:restoredTop sz="92373" autoAdjust="0"/>
  </p:normalViewPr>
  <p:slideViewPr>
    <p:cSldViewPr snapToGrid="0" showGuides="1">
      <p:cViewPr>
        <p:scale>
          <a:sx n="80" d="100"/>
          <a:sy n="80" d="100"/>
        </p:scale>
        <p:origin x="390" y="60"/>
      </p:cViewPr>
      <p:guideLst>
        <p:guide orient="horz" pos="2160"/>
        <p:guide pos="3840"/>
        <p:guide pos="528"/>
        <p:guide pos="715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riti.dey\Desktop\Month-AveragePriceUSDgallon.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Monthly Biodiesel Price (US) </a:t>
            </a:r>
          </a:p>
        </c:rich>
      </c:tx>
      <c:layout>
        <c:manualLayout>
          <c:xMode val="edge"/>
          <c:yMode val="edge"/>
          <c:x val="0.33819293745692425"/>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'Month-AveragePriceUSDgallon'!$B$1</c:f>
              <c:strCache>
                <c:ptCount val="1"/>
                <c:pt idx="0">
                  <c:v>Average Price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'Month-AveragePriceUSDgallon'!$A$2:$A$13</c:f>
              <c:numCache>
                <c:formatCode>mmm\-yy</c:formatCode>
                <c:ptCount val="12"/>
                <c:pt idx="0">
                  <c:v>45444</c:v>
                </c:pt>
                <c:pt idx="1">
                  <c:v>45474</c:v>
                </c:pt>
                <c:pt idx="2">
                  <c:v>45505</c:v>
                </c:pt>
                <c:pt idx="3">
                  <c:v>45536</c:v>
                </c:pt>
                <c:pt idx="4">
                  <c:v>45566</c:v>
                </c:pt>
                <c:pt idx="5">
                  <c:v>45597</c:v>
                </c:pt>
                <c:pt idx="6">
                  <c:v>45627</c:v>
                </c:pt>
                <c:pt idx="7">
                  <c:v>45658</c:v>
                </c:pt>
                <c:pt idx="8">
                  <c:v>45689</c:v>
                </c:pt>
                <c:pt idx="9">
                  <c:v>45717</c:v>
                </c:pt>
                <c:pt idx="10">
                  <c:v>45748</c:v>
                </c:pt>
                <c:pt idx="11">
                  <c:v>45778</c:v>
                </c:pt>
              </c:numCache>
            </c:numRef>
          </c:xVal>
          <c:yVal>
            <c:numRef>
              <c:f>'Month-AveragePriceUSDgallon'!$B$2:$B$13</c:f>
              <c:numCache>
                <c:formatCode>0.00</c:formatCode>
                <c:ptCount val="12"/>
                <c:pt idx="0">
                  <c:v>4.76</c:v>
                </c:pt>
                <c:pt idx="1">
                  <c:v>4.08</c:v>
                </c:pt>
                <c:pt idx="2">
                  <c:v>4.08</c:v>
                </c:pt>
                <c:pt idx="3">
                  <c:v>4.04</c:v>
                </c:pt>
                <c:pt idx="4">
                  <c:v>4.0199999999999996</c:v>
                </c:pt>
                <c:pt idx="5">
                  <c:v>3.89</c:v>
                </c:pt>
                <c:pt idx="6">
                  <c:v>3.89</c:v>
                </c:pt>
                <c:pt idx="7">
                  <c:v>3.89</c:v>
                </c:pt>
                <c:pt idx="8">
                  <c:v>2.81</c:v>
                </c:pt>
                <c:pt idx="9">
                  <c:v>2.81</c:v>
                </c:pt>
                <c:pt idx="10">
                  <c:v>2.81</c:v>
                </c:pt>
                <c:pt idx="11">
                  <c:v>2.81</c:v>
                </c:pt>
              </c:numCache>
            </c:numRef>
          </c:yVal>
          <c:smooth val="0"/>
          <c:extLst>
            <c:ext xmlns:c16="http://schemas.microsoft.com/office/drawing/2014/chart" uri="{C3380CC4-5D6E-409C-BE32-E72D297353CC}">
              <c16:uniqueId val="{00000000-960F-4126-B689-5C34CE9D657D}"/>
            </c:ext>
          </c:extLst>
        </c:ser>
        <c:dLbls>
          <c:showLegendKey val="0"/>
          <c:showVal val="0"/>
          <c:showCatName val="0"/>
          <c:showSerName val="0"/>
          <c:showPercent val="0"/>
          <c:showBubbleSize val="0"/>
        </c:dLbls>
        <c:axId val="342405440"/>
        <c:axId val="342395360"/>
      </c:scatterChart>
      <c:valAx>
        <c:axId val="342405440"/>
        <c:scaling>
          <c:orientation val="minMax"/>
        </c:scaling>
        <c:delete val="0"/>
        <c:axPos val="b"/>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2395360"/>
        <c:crosses val="autoZero"/>
        <c:crossBetween val="midCat"/>
      </c:valAx>
      <c:valAx>
        <c:axId val="3423953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Average Price</a:t>
                </a:r>
                <a:r>
                  <a:rPr lang="en-IN" baseline="0">
                    <a:solidFill>
                      <a:schemeClr val="tx1"/>
                    </a:solidFill>
                  </a:rPr>
                  <a:t> (USD/gallon)</a:t>
                </a:r>
                <a:endParaRPr lang="en-IN">
                  <a:solidFill>
                    <a:schemeClr val="tx1"/>
                  </a:solidFill>
                </a:endParaRPr>
              </a:p>
            </c:rich>
          </c:tx>
          <c:layout>
            <c:manualLayout>
              <c:xMode val="edge"/>
              <c:yMode val="edge"/>
              <c:x val="1.5424965954659618E-2"/>
              <c:y val="0.2199227179935841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IN"/>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2405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a:t>https://www.argusmedia.com/en/news-and-insights/latest-market-news/2698855-epa-proposes-record-us-biofuel-mandates-foreign-limits</a:t>
            </a:r>
            <a:endParaRPr lang="en-IN" sz="900" dirty="0"/>
          </a:p>
        </p:txBody>
      </p:sp>
      <p:sp>
        <p:nvSpPr>
          <p:cNvPr id="4" name="Slide Number Placeholder 3"/>
          <p:cNvSpPr>
            <a:spLocks noGrp="1"/>
          </p:cNvSpPr>
          <p:nvPr>
            <p:ph type="sldNum" sz="quarter" idx="5"/>
          </p:nvPr>
        </p:nvSpPr>
        <p:spPr/>
        <p:txBody>
          <a:bodyPr/>
          <a:lstStyle/>
          <a:p>
            <a:fld id="{1314E7CB-87E4-4199-8150-09E7DA4D2D52}" type="slidenum">
              <a:rPr lang="en-US" smtClean="0"/>
              <a:t>4</a:t>
            </a:fld>
            <a:endParaRPr lang="en-US"/>
          </a:p>
        </p:txBody>
      </p:sp>
    </p:spTree>
    <p:extLst>
      <p:ext uri="{BB962C8B-B14F-4D97-AF65-F5344CB8AC3E}">
        <p14:creationId xmlns:p14="http://schemas.microsoft.com/office/powerpoint/2010/main" val="4098138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14E7CB-87E4-4199-8150-09E7DA4D2D52}" type="slidenum">
              <a:rPr lang="en-US" smtClean="0"/>
              <a:t>5</a:t>
            </a:fld>
            <a:endParaRPr lang="en-US"/>
          </a:p>
        </p:txBody>
      </p:sp>
    </p:spTree>
    <p:extLst>
      <p:ext uri="{BB962C8B-B14F-4D97-AF65-F5344CB8AC3E}">
        <p14:creationId xmlns:p14="http://schemas.microsoft.com/office/powerpoint/2010/main" val="175588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022E7-CA90-7527-362A-6502E3FBF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E7DE1-0B37-CC51-2EA7-AB0DCB48A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B90153-11A3-825F-B501-76514724735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F6F4E2-A15C-ABF4-D9E0-7A20D507CDEB}"/>
              </a:ext>
            </a:extLst>
          </p:cNvPr>
          <p:cNvSpPr>
            <a:spLocks noGrp="1"/>
          </p:cNvSpPr>
          <p:nvPr>
            <p:ph type="sldNum" sz="quarter" idx="5"/>
          </p:nvPr>
        </p:nvSpPr>
        <p:spPr/>
        <p:txBody>
          <a:bodyPr/>
          <a:lstStyle/>
          <a:p>
            <a:fld id="{1314E7CB-87E4-4199-8150-09E7DA4D2D52}" type="slidenum">
              <a:rPr lang="en-US" smtClean="0"/>
              <a:t>6</a:t>
            </a:fld>
            <a:endParaRPr lang="en-US"/>
          </a:p>
        </p:txBody>
      </p:sp>
    </p:spTree>
    <p:extLst>
      <p:ext uri="{BB962C8B-B14F-4D97-AF65-F5344CB8AC3E}">
        <p14:creationId xmlns:p14="http://schemas.microsoft.com/office/powerpoint/2010/main" val="65492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poweredtemplate.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p>
            <a:fld id="{A08A89E4-D00E-4618-BE4D-03035A2F693C}" type="datetime1">
              <a:rPr lang="en-US" smtClean="0"/>
              <a:t>7/30/2025</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8698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2"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A04D5C2E-AF49-4B3E-833F-5946220A398E}" type="datetime1">
              <a:rPr lang="en-US" smtClean="0"/>
              <a:t>7/30/2025</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17335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2"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7/30/2025</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a:t>
            </a:fld>
            <a:endParaRPr lang="en-US"/>
          </a:p>
        </p:txBody>
      </p:sp>
    </p:spTree>
    <p:extLst>
      <p:ext uri="{BB962C8B-B14F-4D97-AF65-F5344CB8AC3E}">
        <p14:creationId xmlns:p14="http://schemas.microsoft.com/office/powerpoint/2010/main" val="403473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1"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1"/>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userDrawn="1"/>
        </p:nvSpPr>
        <p:spPr>
          <a:xfrm>
            <a:off x="462583"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801" dirty="0">
                <a:solidFill>
                  <a:schemeClr val="bg1"/>
                </a:solidFill>
              </a:rPr>
              <a:t>CODE: </a:t>
            </a:r>
            <a:r>
              <a:rPr lang="en-US" sz="1801"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1" y="4018150"/>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2584" y="311254"/>
            <a:ext cx="3469676"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1"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7" y="2839852"/>
            <a:ext cx="6260123" cy="923714"/>
          </a:xfrm>
          <a:prstGeom prst="rect">
            <a:avLst/>
          </a:prstGeom>
          <a:noFill/>
        </p:spPr>
        <p:txBody>
          <a:bodyPr wrap="square">
            <a:spAutoFit/>
          </a:bodyPr>
          <a:lstStyle/>
          <a:p>
            <a:pPr marL="285753" indent="-285753">
              <a:buFont typeface="Arial" panose="020B0604020202020204" pitchFamily="34" charset="0"/>
              <a:buChar char="•"/>
            </a:pPr>
            <a:r>
              <a:rPr lang="en-US" sz="1801" b="1" dirty="0">
                <a:solidFill>
                  <a:schemeClr val="bg1"/>
                </a:solidFill>
              </a:rPr>
              <a:t>Easy to use</a:t>
            </a:r>
          </a:p>
          <a:p>
            <a:pPr marL="285753" indent="-285753">
              <a:buFont typeface="Arial" panose="020B0604020202020204" pitchFamily="34" charset="0"/>
              <a:buChar char="•"/>
            </a:pPr>
            <a:r>
              <a:rPr lang="en-US" sz="1801" b="1" dirty="0">
                <a:solidFill>
                  <a:schemeClr val="bg1"/>
                </a:solidFill>
              </a:rPr>
              <a:t>Fully customizable</a:t>
            </a:r>
          </a:p>
          <a:p>
            <a:pPr marL="285753" indent="-285753">
              <a:buFont typeface="Arial" panose="020B0604020202020204" pitchFamily="34" charset="0"/>
              <a:buChar char="•"/>
            </a:pPr>
            <a:r>
              <a:rPr lang="en-US" sz="1801"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A1ACEE5C-337C-40CA-959B-6F3EBBDE2995}" type="datetime1">
              <a:rPr lang="en-US" smtClean="0"/>
              <a:t>7/30/2025</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9" y="2860070"/>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1"/>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5"/>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5"/>
            <a:ext cx="3524251" cy="3674627"/>
          </a:xfrm>
          <a:prstGeom prst="rect">
            <a:avLst/>
          </a:prstGeom>
        </p:spPr>
        <p:txBody>
          <a:bodyPr vert="horz" lIns="91440" tIns="45721" rIns="91440" bIns="4572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2"/>
            <a:ext cx="10515598" cy="923714"/>
          </a:xfrm>
          <a:prstGeom prst="rect">
            <a:avLst/>
          </a:prstGeom>
          <a:noFill/>
        </p:spPr>
        <p:txBody>
          <a:bodyPr wrap="square">
            <a:spAutoFit/>
          </a:bodyPr>
          <a:lstStyle/>
          <a:p>
            <a:pPr marL="0" indent="0" fontAlgn="base">
              <a:buNone/>
            </a:pPr>
            <a:r>
              <a:rPr lang="en-US" sz="1801"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1" dirty="0">
                <a:solidFill>
                  <a:srgbClr val="0070C0"/>
                </a:solidFill>
                <a:hlinkClick r:id="rId5">
                  <a:extLst>
                    <a:ext uri="{A12FA001-AC4F-418D-AE19-62706E023703}">
                      <ahyp:hlinkClr xmlns:ahyp="http://schemas.microsoft.com/office/drawing/2018/hyperlinkcolor" val="tx"/>
                    </a:ext>
                  </a:extLst>
                </a:hlinkClick>
              </a:rPr>
              <a:t>Help Center</a:t>
            </a:r>
            <a:r>
              <a:rPr lang="en-US" sz="1801"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A1ACEE5C-337C-40CA-959B-6F3EBBDE2995}" type="datetime1">
              <a:rPr lang="en-US" smtClean="0"/>
              <a:t>7/30/2025</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2" y="2797832"/>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1" y="1924972"/>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5"/>
            <a:ext cx="3524251" cy="3674627"/>
          </a:xfrm>
          <a:prstGeom prst="rect">
            <a:avLst/>
          </a:prstGeom>
        </p:spPr>
        <p:txBody>
          <a:bodyPr vert="horz" lIns="91440" tIns="45721" rIns="91440" bIns="4572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2" y="1318161"/>
            <a:ext cx="10515600" cy="646587"/>
          </a:xfrm>
          <a:prstGeom prst="rect">
            <a:avLst/>
          </a:prstGeom>
          <a:noFill/>
        </p:spPr>
        <p:txBody>
          <a:bodyPr wrap="square">
            <a:spAutoFit/>
          </a:bodyPr>
          <a:lstStyle/>
          <a:p>
            <a:pPr marL="0" indent="0" fontAlgn="base">
              <a:buNone/>
            </a:pPr>
            <a:r>
              <a:rPr lang="en-US" sz="1801" dirty="0">
                <a:solidFill>
                  <a:schemeClr val="bg1">
                    <a:lumMod val="50000"/>
                  </a:schemeClr>
                </a:solidFill>
              </a:rPr>
              <a:t>You may edit the shapes in your own: remove, resize, rotate, and copy to a new slide. In case on any questions please visit our </a:t>
            </a:r>
            <a:r>
              <a:rPr lang="en-US" sz="1801" dirty="0">
                <a:solidFill>
                  <a:srgbClr val="0070C0"/>
                </a:solidFill>
                <a:hlinkClick r:id="rId5">
                  <a:extLst>
                    <a:ext uri="{A12FA001-AC4F-418D-AE19-62706E023703}">
                      <ahyp:hlinkClr xmlns:ahyp="http://schemas.microsoft.com/office/drawing/2018/hyperlinkcolor" val="tx"/>
                    </a:ext>
                  </a:extLst>
                </a:hlinkClick>
              </a:rPr>
              <a:t>Help Center</a:t>
            </a:r>
            <a:r>
              <a:rPr lang="en-US" sz="1801"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A1ACEE5C-337C-40CA-959B-6F3EBBDE2995}" type="datetime1">
              <a:rPr lang="en-US" smtClean="0"/>
              <a:t>7/30/2025</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2" y="1628507"/>
            <a:ext cx="10515600" cy="3602525"/>
          </a:xfrm>
          <a:prstGeom prst="rect">
            <a:avLst/>
          </a:prstGeom>
          <a:noFill/>
        </p:spPr>
        <p:txBody>
          <a:bodyPr wrap="square">
            <a:spAutoFit/>
          </a:bodyPr>
          <a:lstStyle/>
          <a:p>
            <a:pPr marL="285753" indent="-285753" fontAlgn="base">
              <a:buFont typeface="Arial" panose="020B0604020202020204" pitchFamily="34" charset="0"/>
              <a:buChar char="•"/>
            </a:pPr>
            <a:r>
              <a:rPr lang="en-US" sz="1801" dirty="0">
                <a:solidFill>
                  <a:schemeClr val="bg1">
                    <a:lumMod val="50000"/>
                  </a:schemeClr>
                </a:solidFill>
              </a:rPr>
              <a:t>Creating content takes a lot of time and effort, but all we need from you is only an attribution link. </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dirty="0">
                <a:solidFill>
                  <a:schemeClr val="bg1">
                    <a:lumMod val="50000"/>
                  </a:schemeClr>
                </a:solidFill>
              </a:rPr>
              <a:t>In order to use the content or a part of it, you must attribute it to PoweredTemplate.com, so we will be able to continue creating new free graphic resources every day.</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b="1" dirty="0">
                <a:solidFill>
                  <a:schemeClr val="bg1">
                    <a:lumMod val="50000"/>
                  </a:schemeClr>
                </a:solidFill>
              </a:rPr>
              <a:t>For example: </a:t>
            </a:r>
            <a:r>
              <a:rPr lang="en-US" sz="1801" dirty="0">
                <a:solidFill>
                  <a:schemeClr val="bg1">
                    <a:lumMod val="50000"/>
                  </a:schemeClr>
                </a:solidFill>
              </a:rPr>
              <a:t>This presentation has been designed using resources from </a:t>
            </a:r>
            <a:r>
              <a:rPr lang="en-US" sz="1801" u="sng" dirty="0">
                <a:solidFill>
                  <a:srgbClr val="0070C0"/>
                </a:solidFill>
                <a:hlinkClick r:id="rId2">
                  <a:extLst>
                    <a:ext uri="{A12FA001-AC4F-418D-AE19-62706E023703}">
                      <ahyp:hlinkClr xmlns:ahyp="http://schemas.microsoft.com/office/drawing/2018/hyperlinkcolor" val="tx"/>
                    </a:ext>
                  </a:extLst>
                </a:hlinkClick>
              </a:rPr>
              <a:t>PoweredTemplate.com</a:t>
            </a:r>
            <a:endParaRPr lang="en-US" sz="1801" u="sng" dirty="0">
              <a:solidFill>
                <a:srgbClr val="0070C0"/>
              </a:solidFill>
            </a:endParaRP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b="1" dirty="0">
                <a:solidFill>
                  <a:schemeClr val="bg1">
                    <a:lumMod val="50000"/>
                  </a:schemeClr>
                </a:solidFill>
              </a:rPr>
              <a:t>Don’t want to credit the author?</a:t>
            </a:r>
            <a:r>
              <a:rPr lang="en-US" sz="1801" dirty="0">
                <a:solidFill>
                  <a:schemeClr val="bg1">
                    <a:lumMod val="50000"/>
                  </a:schemeClr>
                </a:solidFill>
              </a:rPr>
              <a:t> </a:t>
            </a:r>
            <a:r>
              <a:rPr lang="en-US" sz="1801" dirty="0">
                <a:solidFill>
                  <a:srgbClr val="0070C0"/>
                </a:solidFill>
                <a:hlinkClick r:id="rId3">
                  <a:extLst>
                    <a:ext uri="{A12FA001-AC4F-418D-AE19-62706E023703}">
                      <ahyp:hlinkClr xmlns:ahyp="http://schemas.microsoft.com/office/drawing/2018/hyperlinkcolor" val="tx"/>
                    </a:ext>
                  </a:extLst>
                </a:hlinkClick>
              </a:rPr>
              <a:t>Go Premium </a:t>
            </a:r>
            <a:r>
              <a:rPr lang="en-US" sz="1801" dirty="0">
                <a:solidFill>
                  <a:schemeClr val="bg1">
                    <a:lumMod val="50000"/>
                  </a:schemeClr>
                </a:solidFill>
              </a:rPr>
              <a:t>and use over 75,000 templates with no attribution!</a:t>
            </a:r>
          </a:p>
          <a:p>
            <a:pPr marL="0" indent="0" fontAlgn="base">
              <a:buNone/>
            </a:pPr>
            <a:endParaRPr lang="en-US" sz="1801"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6EBB-16F9-7D61-F29A-7203835A0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EE3FB-C2F5-99F1-EF6D-C005C4F38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21D44-6AC9-7FD2-2611-4518C372A47B}"/>
              </a:ext>
            </a:extLst>
          </p:cNvPr>
          <p:cNvSpPr>
            <a:spLocks noGrp="1"/>
          </p:cNvSpPr>
          <p:nvPr>
            <p:ph type="dt" sz="half" idx="10"/>
          </p:nvPr>
        </p:nvSpPr>
        <p:spPr/>
        <p:txBody>
          <a:bodyPr/>
          <a:lstStyle/>
          <a:p>
            <a:fld id="{F6976FF2-0518-4A26-9A3D-98B973AAD35B}" type="datetimeFigureOut">
              <a:rPr lang="en-US" smtClean="0"/>
              <a:t>7/30/2025</a:t>
            </a:fld>
            <a:endParaRPr lang="en-US"/>
          </a:p>
        </p:txBody>
      </p:sp>
      <p:sp>
        <p:nvSpPr>
          <p:cNvPr id="5" name="Footer Placeholder 4">
            <a:extLst>
              <a:ext uri="{FF2B5EF4-FFF2-40B4-BE49-F238E27FC236}">
                <a16:creationId xmlns:a16="http://schemas.microsoft.com/office/drawing/2014/main" id="{628DF499-ABD7-3E13-C3BB-37EA34A75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AC924-7EC4-0373-7F6A-39DA6D444720}"/>
              </a:ext>
            </a:extLst>
          </p:cNvPr>
          <p:cNvSpPr>
            <a:spLocks noGrp="1"/>
          </p:cNvSpPr>
          <p:nvPr>
            <p:ph type="sldNum" sz="quarter" idx="12"/>
          </p:nvPr>
        </p:nvSpPr>
        <p:spPr/>
        <p:txBody>
          <a:bodyPr/>
          <a:lstStyle/>
          <a:p>
            <a:fld id="{9BD1DDD0-C76F-4ECC-842A-EC74FD118C0B}" type="slidenum">
              <a:rPr lang="en-US" smtClean="0"/>
              <a:t>‹#›</a:t>
            </a:fld>
            <a:endParaRPr lang="en-US"/>
          </a:p>
        </p:txBody>
      </p:sp>
    </p:spTree>
    <p:extLst>
      <p:ext uri="{BB962C8B-B14F-4D97-AF65-F5344CB8AC3E}">
        <p14:creationId xmlns:p14="http://schemas.microsoft.com/office/powerpoint/2010/main" val="166833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838202" y="136526"/>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838202"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CEE5C-337C-40CA-959B-6F3EBBDE2995}" type="datetime1">
              <a:rPr lang="en-US" smtClean="0"/>
              <a:t>7/30/2025</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94920-2F4F-4D88-AD0A-053AE5A679D0}" type="slidenum">
              <a:rPr lang="en-US" smtClean="0"/>
              <a:t>‹#›</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4" r:id="rId6"/>
    <p:sldLayoutId id="2147483663" r:id="rId7"/>
    <p:sldLayoutId id="2147483665" r:id="rId8"/>
  </p:sldLayoutIdLst>
  <p:hf sldNum="0" hdr="0" dt="0"/>
  <p:txStyles>
    <p:titleStyle>
      <a:lvl1pPr algn="ctr" defTabSz="914411"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bg1">
              <a:lumMod val="50000"/>
            </a:schemeClr>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bg1">
              <a:lumMod val="50000"/>
            </a:schemeClr>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bg1">
              <a:lumMod val="50000"/>
            </a:schemeClr>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argusmedia.com/en/news-and-insights/latest-market-news/2698855-epa-proposes-record-us-biofuel-mandates-foreign-limits" TargetMode="External"/><Relationship Id="rId13" Type="http://schemas.openxmlformats.org/officeDocument/2006/relationships/hyperlink" Target="https://www.reuters.com/business/autos-transportation/major-developments-trumps-trade-war-2025-05-26/" TargetMode="External"/><Relationship Id="rId3" Type="http://schemas.openxmlformats.org/officeDocument/2006/relationships/hyperlink" Target="https://www.usda.gov/" TargetMode="External"/><Relationship Id="rId7" Type="http://schemas.openxmlformats.org/officeDocument/2006/relationships/hyperlink" Target="https://documents.worldbank.org/curated/en/939911468150318214/pdf/ESM3120PAPER0Biofuels.pdf" TargetMode="External"/><Relationship Id="rId12" Type="http://schemas.openxmlformats.org/officeDocument/2006/relationships/hyperlink" Target="https://cleanfuels.org/" TargetMode="External"/><Relationship Id="rId2" Type="http://schemas.openxmlformats.org/officeDocument/2006/relationships/hyperlink" Target="https://www.eia.gov/" TargetMode="External"/><Relationship Id="rId1" Type="http://schemas.openxmlformats.org/officeDocument/2006/relationships/slideLayout" Target="../slideLayouts/slideLayout2.xml"/><Relationship Id="rId6" Type="http://schemas.openxmlformats.org/officeDocument/2006/relationships/hyperlink" Target="https://www.volza.com/" TargetMode="External"/><Relationship Id="rId11" Type="http://schemas.openxmlformats.org/officeDocument/2006/relationships/hyperlink" Target="https://www.iea.org/" TargetMode="External"/><Relationship Id="rId5" Type="http://schemas.openxmlformats.org/officeDocument/2006/relationships/hyperlink" Target="https://www.card.iastate.edu/tools/operating-margins/biodiesel/index.html" TargetMode="External"/><Relationship Id="rId10" Type="http://schemas.openxmlformats.org/officeDocument/2006/relationships/hyperlink" Target="https://www.icis.com/explore/" TargetMode="External"/><Relationship Id="rId4" Type="http://schemas.openxmlformats.org/officeDocument/2006/relationships/hyperlink" Target="https://www.epa.gov/renewable-fuel-standard/final-renewable-fuels-standards-rule-2023-2024-and-2025" TargetMode="External"/><Relationship Id="rId9" Type="http://schemas.openxmlformats.org/officeDocument/2006/relationships/hyperlink" Target="https://www.biofuelsdigest.com/" TargetMode="External"/><Relationship Id="rId14" Type="http://schemas.openxmlformats.org/officeDocument/2006/relationships/hyperlink" Target="https://afdc.energy.gov/data/103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fdc.energy.gov/data/10325"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eia.gov/totalenergy/data/monthly/#renewable"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card.iastate.edu/tools/operating-margins/biodiesel/index.html" TargetMode="External"/><Relationship Id="rId1" Type="http://schemas.openxmlformats.org/officeDocument/2006/relationships/slideLayout" Target="../slideLayouts/slideLayout2.xml"/><Relationship Id="rId4" Type="http://schemas.openxmlformats.org/officeDocument/2006/relationships/hyperlink" Target="https://www.volza.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fdc.energy.gov/laws/5831" TargetMode="External"/><Relationship Id="rId2" Type="http://schemas.openxmlformats.org/officeDocument/2006/relationships/hyperlink" Target="https://www.epa.gov/renewable-fuel-standard" TargetMode="External"/><Relationship Id="rId1" Type="http://schemas.openxmlformats.org/officeDocument/2006/relationships/slideLayout" Target="../slideLayouts/slideLayout2.xml"/><Relationship Id="rId5" Type="http://schemas.openxmlformats.org/officeDocument/2006/relationships/hyperlink" Target="https://electrada.com/blog/the-abcs-of-clean-fuel-standards/#:~:text=This%20set%20the%20stage%20for,Standard%20(CFS)%20in%202023." TargetMode="External"/><Relationship Id="rId4" Type="http://schemas.openxmlformats.org/officeDocument/2006/relationships/hyperlink" Target="https://www.irs.gov/inflation-reduction-act-of-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9372-FEB7-692C-C978-0BAF370F4BB0}"/>
              </a:ext>
            </a:extLst>
          </p:cNvPr>
          <p:cNvSpPr>
            <a:spLocks noGrp="1"/>
          </p:cNvSpPr>
          <p:nvPr>
            <p:ph type="title"/>
          </p:nvPr>
        </p:nvSpPr>
        <p:spPr>
          <a:xfrm>
            <a:off x="836888" y="452540"/>
            <a:ext cx="10515600" cy="768096"/>
          </a:xfrm>
        </p:spPr>
        <p:txBody>
          <a:bodyPr>
            <a:noAutofit/>
          </a:bodyPr>
          <a:lstStyle/>
          <a:p>
            <a:r>
              <a:rPr lang="en-US" sz="3600" b="1" dirty="0"/>
              <a:t>Biodiesel Pricing &amp; Market Analysis</a:t>
            </a:r>
          </a:p>
        </p:txBody>
      </p:sp>
      <p:sp>
        <p:nvSpPr>
          <p:cNvPr id="13" name="Rectangle: Rounded Corners 12">
            <a:extLst>
              <a:ext uri="{FF2B5EF4-FFF2-40B4-BE49-F238E27FC236}">
                <a16:creationId xmlns:a16="http://schemas.microsoft.com/office/drawing/2014/main" id="{57BCF08E-2952-4C08-4584-F68DCB1F7807}"/>
              </a:ext>
            </a:extLst>
          </p:cNvPr>
          <p:cNvSpPr/>
          <p:nvPr/>
        </p:nvSpPr>
        <p:spPr>
          <a:xfrm>
            <a:off x="2343289" y="2413897"/>
            <a:ext cx="2045770" cy="204589"/>
          </a:xfrm>
          <a:prstGeom prst="roundRect">
            <a:avLst>
              <a:gd name="adj" fmla="val 50000"/>
            </a:avLst>
          </a:prstGeom>
          <a:solidFill>
            <a:schemeClr val="bg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840BC5E-B1D4-15A0-D26F-EC0DF93A9119}"/>
              </a:ext>
            </a:extLst>
          </p:cNvPr>
          <p:cNvSpPr/>
          <p:nvPr/>
        </p:nvSpPr>
        <p:spPr>
          <a:xfrm>
            <a:off x="4048918" y="2413895"/>
            <a:ext cx="2045770" cy="204589"/>
          </a:xfrm>
          <a:prstGeom prst="roundRect">
            <a:avLst>
              <a:gd name="adj" fmla="val 50000"/>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400D519-9225-7EA0-9294-474C7AF29121}"/>
              </a:ext>
            </a:extLst>
          </p:cNvPr>
          <p:cNvSpPr/>
          <p:nvPr/>
        </p:nvSpPr>
        <p:spPr>
          <a:xfrm>
            <a:off x="5749643" y="2413897"/>
            <a:ext cx="2045770" cy="204589"/>
          </a:xfrm>
          <a:prstGeom prst="roundRect">
            <a:avLst>
              <a:gd name="adj" fmla="val 50000"/>
            </a:avLst>
          </a:prstGeom>
          <a:solidFill>
            <a:schemeClr val="bg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A3CD0360-0A23-4F01-D7EB-B9634F12388F}"/>
              </a:ext>
            </a:extLst>
          </p:cNvPr>
          <p:cNvSpPr/>
          <p:nvPr/>
        </p:nvSpPr>
        <p:spPr>
          <a:xfrm>
            <a:off x="7449496" y="2413897"/>
            <a:ext cx="2045770" cy="204589"/>
          </a:xfrm>
          <a:prstGeom prst="roundRect">
            <a:avLst>
              <a:gd name="adj" fmla="val 50000"/>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88FACEE-F371-ED8E-1168-A4727B80FC4F}"/>
              </a:ext>
            </a:extLst>
          </p:cNvPr>
          <p:cNvSpPr/>
          <p:nvPr/>
        </p:nvSpPr>
        <p:spPr>
          <a:xfrm>
            <a:off x="2343289" y="4353324"/>
            <a:ext cx="2045770" cy="204589"/>
          </a:xfrm>
          <a:prstGeom prst="roundRect">
            <a:avLst>
              <a:gd name="adj" fmla="val 50000"/>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CB076948-684D-A32F-B7B7-B3A96D6E2412}"/>
              </a:ext>
            </a:extLst>
          </p:cNvPr>
          <p:cNvSpPr/>
          <p:nvPr/>
        </p:nvSpPr>
        <p:spPr>
          <a:xfrm>
            <a:off x="4048918" y="4353322"/>
            <a:ext cx="2045770" cy="204589"/>
          </a:xfrm>
          <a:prstGeom prst="roundRect">
            <a:avLst>
              <a:gd name="adj" fmla="val 50000"/>
            </a:avLst>
          </a:prstGeom>
          <a:solidFill>
            <a:schemeClr val="bg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40" name="Rectangle: Rounded Corners 39">
            <a:extLst>
              <a:ext uri="{FF2B5EF4-FFF2-40B4-BE49-F238E27FC236}">
                <a16:creationId xmlns:a16="http://schemas.microsoft.com/office/drawing/2014/main" id="{063DA256-C112-5A41-4559-613490FE46ED}"/>
              </a:ext>
            </a:extLst>
          </p:cNvPr>
          <p:cNvSpPr/>
          <p:nvPr/>
        </p:nvSpPr>
        <p:spPr>
          <a:xfrm>
            <a:off x="5749643" y="4353324"/>
            <a:ext cx="2045770" cy="204589"/>
          </a:xfrm>
          <a:prstGeom prst="roundRect">
            <a:avLst>
              <a:gd name="adj" fmla="val 50000"/>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FA1D6A95-A323-2821-DD8B-B10BFA4DA4C2}"/>
              </a:ext>
            </a:extLst>
          </p:cNvPr>
          <p:cNvSpPr/>
          <p:nvPr/>
        </p:nvSpPr>
        <p:spPr>
          <a:xfrm>
            <a:off x="7449496" y="4353324"/>
            <a:ext cx="2045770" cy="204589"/>
          </a:xfrm>
          <a:prstGeom prst="roundRect">
            <a:avLst>
              <a:gd name="adj" fmla="val 50000"/>
            </a:avLst>
          </a:prstGeom>
          <a:solidFill>
            <a:schemeClr val="bg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8D2F1546-1CDC-CD35-69D0-920F55C2C9E6}"/>
              </a:ext>
            </a:extLst>
          </p:cNvPr>
          <p:cNvGrpSpPr/>
          <p:nvPr/>
        </p:nvGrpSpPr>
        <p:grpSpPr>
          <a:xfrm>
            <a:off x="6460099" y="2280673"/>
            <a:ext cx="479323" cy="514288"/>
            <a:chOff x="3313144" y="3493474"/>
            <a:chExt cx="438887" cy="438887"/>
          </a:xfrm>
        </p:grpSpPr>
        <p:grpSp>
          <p:nvGrpSpPr>
            <p:cNvPr id="64" name="Group 63">
              <a:extLst>
                <a:ext uri="{FF2B5EF4-FFF2-40B4-BE49-F238E27FC236}">
                  <a16:creationId xmlns:a16="http://schemas.microsoft.com/office/drawing/2014/main" id="{727D0FA9-56CD-F40E-399A-CBE9AB7BC06E}"/>
                </a:ext>
              </a:extLst>
            </p:cNvPr>
            <p:cNvGrpSpPr/>
            <p:nvPr/>
          </p:nvGrpSpPr>
          <p:grpSpPr>
            <a:xfrm>
              <a:off x="3313144" y="3493474"/>
              <a:ext cx="438887" cy="438887"/>
              <a:chOff x="3398734" y="3578068"/>
              <a:chExt cx="275207" cy="275207"/>
            </a:xfrm>
          </p:grpSpPr>
          <p:sp>
            <p:nvSpPr>
              <p:cNvPr id="33" name="Oval 32">
                <a:extLst>
                  <a:ext uri="{FF2B5EF4-FFF2-40B4-BE49-F238E27FC236}">
                    <a16:creationId xmlns:a16="http://schemas.microsoft.com/office/drawing/2014/main" id="{0568B69A-D528-FDF9-6418-0D0ADF3F0036}"/>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EFCEA93F-18C1-8F32-8C50-249436EEAB23}"/>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66" name="TextBox 65">
              <a:extLst>
                <a:ext uri="{FF2B5EF4-FFF2-40B4-BE49-F238E27FC236}">
                  <a16:creationId xmlns:a16="http://schemas.microsoft.com/office/drawing/2014/main" id="{3247A8C7-693A-F39E-E8FC-109BF85C3258}"/>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03</a:t>
              </a:r>
            </a:p>
          </p:txBody>
        </p:sp>
      </p:grpSp>
      <p:grpSp>
        <p:nvGrpSpPr>
          <p:cNvPr id="68" name="Group 67">
            <a:extLst>
              <a:ext uri="{FF2B5EF4-FFF2-40B4-BE49-F238E27FC236}">
                <a16:creationId xmlns:a16="http://schemas.microsoft.com/office/drawing/2014/main" id="{3B01D71C-FE81-71CD-DEAF-16F63BCCD1B2}"/>
              </a:ext>
            </a:extLst>
          </p:cNvPr>
          <p:cNvGrpSpPr/>
          <p:nvPr/>
        </p:nvGrpSpPr>
        <p:grpSpPr>
          <a:xfrm>
            <a:off x="3054700" y="2281747"/>
            <a:ext cx="479323" cy="514288"/>
            <a:chOff x="3313144" y="3493474"/>
            <a:chExt cx="438887" cy="438887"/>
          </a:xfrm>
        </p:grpSpPr>
        <p:grpSp>
          <p:nvGrpSpPr>
            <p:cNvPr id="69" name="Group 68">
              <a:extLst>
                <a:ext uri="{FF2B5EF4-FFF2-40B4-BE49-F238E27FC236}">
                  <a16:creationId xmlns:a16="http://schemas.microsoft.com/office/drawing/2014/main" id="{3D12496C-C254-60A0-DC4A-C739DA114743}"/>
                </a:ext>
              </a:extLst>
            </p:cNvPr>
            <p:cNvGrpSpPr/>
            <p:nvPr/>
          </p:nvGrpSpPr>
          <p:grpSpPr>
            <a:xfrm>
              <a:off x="3313144" y="3493474"/>
              <a:ext cx="438887" cy="438887"/>
              <a:chOff x="3398734" y="3578068"/>
              <a:chExt cx="275207" cy="275207"/>
            </a:xfrm>
          </p:grpSpPr>
          <p:sp>
            <p:nvSpPr>
              <p:cNvPr id="71" name="Oval 70">
                <a:extLst>
                  <a:ext uri="{FF2B5EF4-FFF2-40B4-BE49-F238E27FC236}">
                    <a16:creationId xmlns:a16="http://schemas.microsoft.com/office/drawing/2014/main" id="{448879B0-7E26-6DAD-5481-781CDDD60B1A}"/>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0CD6B60-0D5F-F127-B5FE-570EEC410701}"/>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70" name="TextBox 69">
              <a:extLst>
                <a:ext uri="{FF2B5EF4-FFF2-40B4-BE49-F238E27FC236}">
                  <a16:creationId xmlns:a16="http://schemas.microsoft.com/office/drawing/2014/main" id="{CFD14286-8DFB-A64C-13AF-2F749D86540B}"/>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01</a:t>
              </a:r>
            </a:p>
          </p:txBody>
        </p:sp>
      </p:grpSp>
      <p:grpSp>
        <p:nvGrpSpPr>
          <p:cNvPr id="73" name="Group 72">
            <a:extLst>
              <a:ext uri="{FF2B5EF4-FFF2-40B4-BE49-F238E27FC236}">
                <a16:creationId xmlns:a16="http://schemas.microsoft.com/office/drawing/2014/main" id="{B1C89151-9DF6-0AF0-2657-DF39EFD8C4BF}"/>
              </a:ext>
            </a:extLst>
          </p:cNvPr>
          <p:cNvGrpSpPr/>
          <p:nvPr/>
        </p:nvGrpSpPr>
        <p:grpSpPr>
          <a:xfrm>
            <a:off x="4692086" y="2279656"/>
            <a:ext cx="479323" cy="514288"/>
            <a:chOff x="3313144" y="3493474"/>
            <a:chExt cx="438887" cy="438887"/>
          </a:xfrm>
        </p:grpSpPr>
        <p:grpSp>
          <p:nvGrpSpPr>
            <p:cNvPr id="74" name="Group 73">
              <a:extLst>
                <a:ext uri="{FF2B5EF4-FFF2-40B4-BE49-F238E27FC236}">
                  <a16:creationId xmlns:a16="http://schemas.microsoft.com/office/drawing/2014/main" id="{0C6DA996-01E2-03B7-B142-9EC2C549050A}"/>
                </a:ext>
              </a:extLst>
            </p:cNvPr>
            <p:cNvGrpSpPr/>
            <p:nvPr/>
          </p:nvGrpSpPr>
          <p:grpSpPr>
            <a:xfrm>
              <a:off x="3313144" y="3493474"/>
              <a:ext cx="438887" cy="438887"/>
              <a:chOff x="3398734" y="3578068"/>
              <a:chExt cx="275207" cy="275207"/>
            </a:xfrm>
          </p:grpSpPr>
          <p:sp>
            <p:nvSpPr>
              <p:cNvPr id="76" name="Oval 75">
                <a:extLst>
                  <a:ext uri="{FF2B5EF4-FFF2-40B4-BE49-F238E27FC236}">
                    <a16:creationId xmlns:a16="http://schemas.microsoft.com/office/drawing/2014/main" id="{8302FF9B-16F1-DA46-ACD4-509AD39B3303}"/>
                  </a:ext>
                </a:extLst>
              </p:cNvPr>
              <p:cNvSpPr/>
              <p:nvPr/>
            </p:nvSpPr>
            <p:spPr>
              <a:xfrm>
                <a:off x="3398734" y="3578068"/>
                <a:ext cx="275207" cy="275207"/>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95101BC-1AA6-F454-D649-DE2F2071C2FD}"/>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75" name="TextBox 74">
              <a:extLst>
                <a:ext uri="{FF2B5EF4-FFF2-40B4-BE49-F238E27FC236}">
                  <a16:creationId xmlns:a16="http://schemas.microsoft.com/office/drawing/2014/main" id="{456E8697-B903-08E1-C950-284C54A3D9EE}"/>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02</a:t>
              </a:r>
            </a:p>
          </p:txBody>
        </p:sp>
      </p:grpSp>
      <p:grpSp>
        <p:nvGrpSpPr>
          <p:cNvPr id="78" name="Group 77">
            <a:extLst>
              <a:ext uri="{FF2B5EF4-FFF2-40B4-BE49-F238E27FC236}">
                <a16:creationId xmlns:a16="http://schemas.microsoft.com/office/drawing/2014/main" id="{66AF6270-7086-DAE3-7696-29EBFC65A82B}"/>
              </a:ext>
            </a:extLst>
          </p:cNvPr>
          <p:cNvGrpSpPr/>
          <p:nvPr/>
        </p:nvGrpSpPr>
        <p:grpSpPr>
          <a:xfrm>
            <a:off x="8173341" y="2275090"/>
            <a:ext cx="479323" cy="514288"/>
            <a:chOff x="3313144" y="3493474"/>
            <a:chExt cx="438887" cy="438887"/>
          </a:xfrm>
        </p:grpSpPr>
        <p:grpSp>
          <p:nvGrpSpPr>
            <p:cNvPr id="79" name="Group 78">
              <a:extLst>
                <a:ext uri="{FF2B5EF4-FFF2-40B4-BE49-F238E27FC236}">
                  <a16:creationId xmlns:a16="http://schemas.microsoft.com/office/drawing/2014/main" id="{B34FA5DA-7568-706A-690C-8452D8101CD9}"/>
                </a:ext>
              </a:extLst>
            </p:cNvPr>
            <p:cNvGrpSpPr/>
            <p:nvPr/>
          </p:nvGrpSpPr>
          <p:grpSpPr>
            <a:xfrm>
              <a:off x="3313144" y="3493474"/>
              <a:ext cx="438887" cy="438887"/>
              <a:chOff x="3398734" y="3578068"/>
              <a:chExt cx="275207" cy="275207"/>
            </a:xfrm>
          </p:grpSpPr>
          <p:sp>
            <p:nvSpPr>
              <p:cNvPr id="81" name="Oval 80">
                <a:extLst>
                  <a:ext uri="{FF2B5EF4-FFF2-40B4-BE49-F238E27FC236}">
                    <a16:creationId xmlns:a16="http://schemas.microsoft.com/office/drawing/2014/main" id="{A62F2136-1605-9E44-0630-7FC8CBF65DFF}"/>
                  </a:ext>
                </a:extLst>
              </p:cNvPr>
              <p:cNvSpPr/>
              <p:nvPr/>
            </p:nvSpPr>
            <p:spPr>
              <a:xfrm>
                <a:off x="3398734" y="3578068"/>
                <a:ext cx="275207" cy="275207"/>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A2DE5421-82E5-7523-A3C7-F14EF47D79DB}"/>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80" name="TextBox 79">
              <a:extLst>
                <a:ext uri="{FF2B5EF4-FFF2-40B4-BE49-F238E27FC236}">
                  <a16:creationId xmlns:a16="http://schemas.microsoft.com/office/drawing/2014/main" id="{65B31BB4-8842-DAB2-BE44-99F9AA903C61}"/>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04</a:t>
              </a:r>
            </a:p>
          </p:txBody>
        </p:sp>
      </p:grpSp>
      <p:grpSp>
        <p:nvGrpSpPr>
          <p:cNvPr id="83" name="Group 82">
            <a:extLst>
              <a:ext uri="{FF2B5EF4-FFF2-40B4-BE49-F238E27FC236}">
                <a16:creationId xmlns:a16="http://schemas.microsoft.com/office/drawing/2014/main" id="{F76E034D-F7B8-A8F8-8B53-8BE3D20AD165}"/>
              </a:ext>
            </a:extLst>
          </p:cNvPr>
          <p:cNvGrpSpPr/>
          <p:nvPr/>
        </p:nvGrpSpPr>
        <p:grpSpPr>
          <a:xfrm>
            <a:off x="6460099" y="4225249"/>
            <a:ext cx="479323" cy="514288"/>
            <a:chOff x="3313144" y="3493474"/>
            <a:chExt cx="438887" cy="438887"/>
          </a:xfrm>
        </p:grpSpPr>
        <p:grpSp>
          <p:nvGrpSpPr>
            <p:cNvPr id="84" name="Group 83">
              <a:extLst>
                <a:ext uri="{FF2B5EF4-FFF2-40B4-BE49-F238E27FC236}">
                  <a16:creationId xmlns:a16="http://schemas.microsoft.com/office/drawing/2014/main" id="{83FEB6FD-8079-1D71-442D-CFB5EC7F057F}"/>
                </a:ext>
              </a:extLst>
            </p:cNvPr>
            <p:cNvGrpSpPr/>
            <p:nvPr/>
          </p:nvGrpSpPr>
          <p:grpSpPr>
            <a:xfrm>
              <a:off x="3313144" y="3493474"/>
              <a:ext cx="438887" cy="438887"/>
              <a:chOff x="3398734" y="3578068"/>
              <a:chExt cx="275207" cy="275207"/>
            </a:xfrm>
          </p:grpSpPr>
          <p:sp>
            <p:nvSpPr>
              <p:cNvPr id="86" name="Oval 85">
                <a:extLst>
                  <a:ext uri="{FF2B5EF4-FFF2-40B4-BE49-F238E27FC236}">
                    <a16:creationId xmlns:a16="http://schemas.microsoft.com/office/drawing/2014/main" id="{9D96EF48-B030-438F-ACD7-434BEB16A574}"/>
                  </a:ext>
                </a:extLst>
              </p:cNvPr>
              <p:cNvSpPr/>
              <p:nvPr/>
            </p:nvSpPr>
            <p:spPr>
              <a:xfrm>
                <a:off x="3398734" y="3578068"/>
                <a:ext cx="275207" cy="275207"/>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C90ADAE-159D-E79A-C343-3855024238F6}"/>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85" name="TextBox 84">
              <a:extLst>
                <a:ext uri="{FF2B5EF4-FFF2-40B4-BE49-F238E27FC236}">
                  <a16:creationId xmlns:a16="http://schemas.microsoft.com/office/drawing/2014/main" id="{31D53D72-DA57-951C-495A-B9EC1B2D1F1E}"/>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06</a:t>
              </a:r>
            </a:p>
          </p:txBody>
        </p:sp>
      </p:grpSp>
      <p:grpSp>
        <p:nvGrpSpPr>
          <p:cNvPr id="88" name="Group 87">
            <a:extLst>
              <a:ext uri="{FF2B5EF4-FFF2-40B4-BE49-F238E27FC236}">
                <a16:creationId xmlns:a16="http://schemas.microsoft.com/office/drawing/2014/main" id="{AE42DAF9-8DDA-B3CF-06FC-5753987F0489}"/>
              </a:ext>
            </a:extLst>
          </p:cNvPr>
          <p:cNvGrpSpPr/>
          <p:nvPr/>
        </p:nvGrpSpPr>
        <p:grpSpPr>
          <a:xfrm>
            <a:off x="3054700" y="4225249"/>
            <a:ext cx="479323" cy="514288"/>
            <a:chOff x="3313144" y="3493474"/>
            <a:chExt cx="438887" cy="438887"/>
          </a:xfrm>
        </p:grpSpPr>
        <p:grpSp>
          <p:nvGrpSpPr>
            <p:cNvPr id="89" name="Group 88">
              <a:extLst>
                <a:ext uri="{FF2B5EF4-FFF2-40B4-BE49-F238E27FC236}">
                  <a16:creationId xmlns:a16="http://schemas.microsoft.com/office/drawing/2014/main" id="{6D45F551-7EFD-FCDA-1050-B4E0ADEA30F3}"/>
                </a:ext>
              </a:extLst>
            </p:cNvPr>
            <p:cNvGrpSpPr/>
            <p:nvPr/>
          </p:nvGrpSpPr>
          <p:grpSpPr>
            <a:xfrm>
              <a:off x="3313144" y="3493474"/>
              <a:ext cx="438887" cy="438887"/>
              <a:chOff x="3398734" y="3578068"/>
              <a:chExt cx="275207" cy="275207"/>
            </a:xfrm>
          </p:grpSpPr>
          <p:sp>
            <p:nvSpPr>
              <p:cNvPr id="91" name="Oval 90">
                <a:extLst>
                  <a:ext uri="{FF2B5EF4-FFF2-40B4-BE49-F238E27FC236}">
                    <a16:creationId xmlns:a16="http://schemas.microsoft.com/office/drawing/2014/main" id="{9BA10AAE-DBB6-FAEC-D66B-742F081C7DDA}"/>
                  </a:ext>
                </a:extLst>
              </p:cNvPr>
              <p:cNvSpPr/>
              <p:nvPr/>
            </p:nvSpPr>
            <p:spPr>
              <a:xfrm>
                <a:off x="3398734" y="3578068"/>
                <a:ext cx="275207" cy="275207"/>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a:extLst>
                  <a:ext uri="{FF2B5EF4-FFF2-40B4-BE49-F238E27FC236}">
                    <a16:creationId xmlns:a16="http://schemas.microsoft.com/office/drawing/2014/main" id="{972E2893-6D8C-F096-B696-C106E9BE8D68}"/>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90" name="TextBox 89">
              <a:extLst>
                <a:ext uri="{FF2B5EF4-FFF2-40B4-BE49-F238E27FC236}">
                  <a16:creationId xmlns:a16="http://schemas.microsoft.com/office/drawing/2014/main" id="{0D36F828-E0B5-FEBF-2674-389C4CCF3C19}"/>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08</a:t>
              </a:r>
            </a:p>
          </p:txBody>
        </p:sp>
      </p:grpSp>
      <p:grpSp>
        <p:nvGrpSpPr>
          <p:cNvPr id="93" name="Group 92">
            <a:extLst>
              <a:ext uri="{FF2B5EF4-FFF2-40B4-BE49-F238E27FC236}">
                <a16:creationId xmlns:a16="http://schemas.microsoft.com/office/drawing/2014/main" id="{F5912949-AFC7-8B3C-8DA4-74E798009FC8}"/>
              </a:ext>
            </a:extLst>
          </p:cNvPr>
          <p:cNvGrpSpPr/>
          <p:nvPr/>
        </p:nvGrpSpPr>
        <p:grpSpPr>
          <a:xfrm>
            <a:off x="4692086" y="4225249"/>
            <a:ext cx="479323" cy="514288"/>
            <a:chOff x="3313144" y="3493474"/>
            <a:chExt cx="438887" cy="438887"/>
          </a:xfrm>
        </p:grpSpPr>
        <p:grpSp>
          <p:nvGrpSpPr>
            <p:cNvPr id="94" name="Group 93">
              <a:extLst>
                <a:ext uri="{FF2B5EF4-FFF2-40B4-BE49-F238E27FC236}">
                  <a16:creationId xmlns:a16="http://schemas.microsoft.com/office/drawing/2014/main" id="{2AE2FDBC-2C89-DDD4-AD02-26AAD71C4FA1}"/>
                </a:ext>
              </a:extLst>
            </p:cNvPr>
            <p:cNvGrpSpPr/>
            <p:nvPr/>
          </p:nvGrpSpPr>
          <p:grpSpPr>
            <a:xfrm>
              <a:off x="3313144" y="3493474"/>
              <a:ext cx="438887" cy="438887"/>
              <a:chOff x="3398734" y="3578068"/>
              <a:chExt cx="275207" cy="275207"/>
            </a:xfrm>
          </p:grpSpPr>
          <p:sp>
            <p:nvSpPr>
              <p:cNvPr id="96" name="Oval 95">
                <a:extLst>
                  <a:ext uri="{FF2B5EF4-FFF2-40B4-BE49-F238E27FC236}">
                    <a16:creationId xmlns:a16="http://schemas.microsoft.com/office/drawing/2014/main" id="{6967534A-D679-FA3C-A001-B1D38DE14652}"/>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46D921D2-02F2-A79C-1E96-2429037C294C}"/>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95" name="TextBox 94">
              <a:extLst>
                <a:ext uri="{FF2B5EF4-FFF2-40B4-BE49-F238E27FC236}">
                  <a16:creationId xmlns:a16="http://schemas.microsoft.com/office/drawing/2014/main" id="{63820B42-BA3D-E6FA-CA09-2199BD905B99}"/>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07</a:t>
              </a:r>
            </a:p>
          </p:txBody>
        </p:sp>
      </p:grpSp>
      <p:grpSp>
        <p:nvGrpSpPr>
          <p:cNvPr id="98" name="Group 97">
            <a:extLst>
              <a:ext uri="{FF2B5EF4-FFF2-40B4-BE49-F238E27FC236}">
                <a16:creationId xmlns:a16="http://schemas.microsoft.com/office/drawing/2014/main" id="{01ED0B74-8CCD-277D-61CE-93DFF807363B}"/>
              </a:ext>
            </a:extLst>
          </p:cNvPr>
          <p:cNvGrpSpPr/>
          <p:nvPr/>
        </p:nvGrpSpPr>
        <p:grpSpPr>
          <a:xfrm>
            <a:off x="8173341" y="4225249"/>
            <a:ext cx="479323" cy="514288"/>
            <a:chOff x="3313144" y="3493474"/>
            <a:chExt cx="438887" cy="438887"/>
          </a:xfrm>
        </p:grpSpPr>
        <p:grpSp>
          <p:nvGrpSpPr>
            <p:cNvPr id="99" name="Group 98">
              <a:extLst>
                <a:ext uri="{FF2B5EF4-FFF2-40B4-BE49-F238E27FC236}">
                  <a16:creationId xmlns:a16="http://schemas.microsoft.com/office/drawing/2014/main" id="{6F38C763-E51A-90AE-4F8A-B54F8E3B26EF}"/>
                </a:ext>
              </a:extLst>
            </p:cNvPr>
            <p:cNvGrpSpPr/>
            <p:nvPr/>
          </p:nvGrpSpPr>
          <p:grpSpPr>
            <a:xfrm>
              <a:off x="3313144" y="3493474"/>
              <a:ext cx="438887" cy="438887"/>
              <a:chOff x="3398734" y="3578068"/>
              <a:chExt cx="275207" cy="275207"/>
            </a:xfrm>
          </p:grpSpPr>
          <p:sp>
            <p:nvSpPr>
              <p:cNvPr id="101" name="Oval 100">
                <a:extLst>
                  <a:ext uri="{FF2B5EF4-FFF2-40B4-BE49-F238E27FC236}">
                    <a16:creationId xmlns:a16="http://schemas.microsoft.com/office/drawing/2014/main" id="{B50BE5A8-995B-3071-2569-CB5A2D3C02D4}"/>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82E0C8F8-F380-0061-E1B0-5969A5103162}"/>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100" name="TextBox 99">
              <a:extLst>
                <a:ext uri="{FF2B5EF4-FFF2-40B4-BE49-F238E27FC236}">
                  <a16:creationId xmlns:a16="http://schemas.microsoft.com/office/drawing/2014/main" id="{01F7B92F-0328-511C-527E-65E5A4329DD3}"/>
                </a:ext>
              </a:extLst>
            </p:cNvPr>
            <p:cNvSpPr txBox="1"/>
            <p:nvPr/>
          </p:nvSpPr>
          <p:spPr>
            <a:xfrm>
              <a:off x="3363819" y="3574924"/>
              <a:ext cx="341760" cy="276999"/>
            </a:xfrm>
            <a:prstGeom prst="rect">
              <a:avLst/>
            </a:prstGeom>
            <a:noFill/>
          </p:spPr>
          <p:txBody>
            <a:bodyPr wrap="none" rtlCol="0">
              <a:spAutoFit/>
            </a:bodyPr>
            <a:lstStyle/>
            <a:p>
              <a:pPr algn="ctr"/>
              <a:r>
                <a:rPr lang="en-US" sz="1200" dirty="0">
                  <a:solidFill>
                    <a:schemeClr val="bg1">
                      <a:lumMod val="50000"/>
                    </a:schemeClr>
                  </a:solidFill>
                </a:rPr>
                <a:t>05</a:t>
              </a:r>
            </a:p>
          </p:txBody>
        </p:sp>
      </p:grpSp>
      <p:grpSp>
        <p:nvGrpSpPr>
          <p:cNvPr id="123" name="Group 122">
            <a:extLst>
              <a:ext uri="{FF2B5EF4-FFF2-40B4-BE49-F238E27FC236}">
                <a16:creationId xmlns:a16="http://schemas.microsoft.com/office/drawing/2014/main" id="{A236E880-AA19-2C61-DB94-BEB62B725491}"/>
              </a:ext>
            </a:extLst>
          </p:cNvPr>
          <p:cNvGrpSpPr/>
          <p:nvPr/>
        </p:nvGrpSpPr>
        <p:grpSpPr>
          <a:xfrm>
            <a:off x="577270" y="2682777"/>
            <a:ext cx="3053527" cy="1037786"/>
            <a:chOff x="5820466" y="3045070"/>
            <a:chExt cx="1672454" cy="885634"/>
          </a:xfrm>
        </p:grpSpPr>
        <p:sp>
          <p:nvSpPr>
            <p:cNvPr id="124" name="TextBox 123">
              <a:extLst>
                <a:ext uri="{FF2B5EF4-FFF2-40B4-BE49-F238E27FC236}">
                  <a16:creationId xmlns:a16="http://schemas.microsoft.com/office/drawing/2014/main" id="{7F9F953E-29DA-A155-7F96-8B1CD07B4F09}"/>
                </a:ext>
              </a:extLst>
            </p:cNvPr>
            <p:cNvSpPr txBox="1"/>
            <p:nvPr/>
          </p:nvSpPr>
          <p:spPr>
            <a:xfrm>
              <a:off x="5857434" y="3045070"/>
              <a:ext cx="1598519" cy="288918"/>
            </a:xfrm>
            <a:prstGeom prst="rect">
              <a:avLst/>
            </a:prstGeom>
            <a:noFill/>
          </p:spPr>
          <p:txBody>
            <a:bodyPr wrap="square" rtlCol="0">
              <a:spAutoFit/>
            </a:bodyPr>
            <a:lstStyle/>
            <a:p>
              <a:pPr algn="ctr"/>
              <a:r>
                <a:rPr lang="en-US" sz="1600" b="1" dirty="0">
                  <a:solidFill>
                    <a:schemeClr val="bg2">
                      <a:lumMod val="50000"/>
                    </a:schemeClr>
                  </a:solidFill>
                </a:rPr>
                <a:t>Introduction</a:t>
              </a:r>
            </a:p>
          </p:txBody>
        </p:sp>
        <p:sp>
          <p:nvSpPr>
            <p:cNvPr id="125" name="TextBox 124">
              <a:extLst>
                <a:ext uri="{FF2B5EF4-FFF2-40B4-BE49-F238E27FC236}">
                  <a16:creationId xmlns:a16="http://schemas.microsoft.com/office/drawing/2014/main" id="{05A392FD-A0C3-1B6A-8890-4165F5910791}"/>
                </a:ext>
              </a:extLst>
            </p:cNvPr>
            <p:cNvSpPr txBox="1"/>
            <p:nvPr/>
          </p:nvSpPr>
          <p:spPr>
            <a:xfrm>
              <a:off x="5820466" y="3221542"/>
              <a:ext cx="1672454" cy="709162"/>
            </a:xfrm>
            <a:prstGeom prst="rect">
              <a:avLst/>
            </a:prstGeom>
            <a:noFill/>
          </p:spPr>
          <p:txBody>
            <a:bodyPr wrap="square" rtlCol="0">
              <a:spAutoFit/>
            </a:bodyPr>
            <a:lstStyle/>
            <a:p>
              <a:pPr algn="ctr"/>
              <a:r>
                <a:rPr lang="en-US" sz="1200" dirty="0"/>
                <a:t>Overview of the biodiesel market in the U.S., covering what biodiesel is, its relevance in renewable energy</a:t>
              </a:r>
            </a:p>
          </p:txBody>
        </p:sp>
      </p:grpSp>
      <p:grpSp>
        <p:nvGrpSpPr>
          <p:cNvPr id="126" name="Group 125">
            <a:extLst>
              <a:ext uri="{FF2B5EF4-FFF2-40B4-BE49-F238E27FC236}">
                <a16:creationId xmlns:a16="http://schemas.microsoft.com/office/drawing/2014/main" id="{737B64AA-A3BD-A795-5984-7430148011AD}"/>
              </a:ext>
            </a:extLst>
          </p:cNvPr>
          <p:cNvGrpSpPr/>
          <p:nvPr/>
        </p:nvGrpSpPr>
        <p:grpSpPr>
          <a:xfrm>
            <a:off x="3030556" y="1566174"/>
            <a:ext cx="3714658" cy="819118"/>
            <a:chOff x="5769139" y="3054175"/>
            <a:chExt cx="2083732" cy="765561"/>
          </a:xfrm>
        </p:grpSpPr>
        <p:sp>
          <p:nvSpPr>
            <p:cNvPr id="127" name="TextBox 126">
              <a:extLst>
                <a:ext uri="{FF2B5EF4-FFF2-40B4-BE49-F238E27FC236}">
                  <a16:creationId xmlns:a16="http://schemas.microsoft.com/office/drawing/2014/main" id="{A9585CFC-DD63-0207-AB25-8A198B2427CA}"/>
                </a:ext>
              </a:extLst>
            </p:cNvPr>
            <p:cNvSpPr txBox="1"/>
            <p:nvPr/>
          </p:nvSpPr>
          <p:spPr>
            <a:xfrm>
              <a:off x="5935144" y="3054175"/>
              <a:ext cx="1598518" cy="316418"/>
            </a:xfrm>
            <a:prstGeom prst="rect">
              <a:avLst/>
            </a:prstGeom>
            <a:noFill/>
          </p:spPr>
          <p:txBody>
            <a:bodyPr wrap="square" rtlCol="0">
              <a:spAutoFit/>
            </a:bodyPr>
            <a:lstStyle/>
            <a:p>
              <a:pPr algn="ctr"/>
              <a:r>
                <a:rPr lang="en-US" sz="1600" b="1" dirty="0">
                  <a:solidFill>
                    <a:schemeClr val="accent2">
                      <a:lumMod val="50000"/>
                    </a:schemeClr>
                  </a:solidFill>
                </a:rPr>
                <a:t>Research Methodology</a:t>
              </a:r>
            </a:p>
          </p:txBody>
        </p:sp>
        <p:sp>
          <p:nvSpPr>
            <p:cNvPr id="128" name="TextBox 127">
              <a:extLst>
                <a:ext uri="{FF2B5EF4-FFF2-40B4-BE49-F238E27FC236}">
                  <a16:creationId xmlns:a16="http://schemas.microsoft.com/office/drawing/2014/main" id="{79D17521-78C5-CBC6-161C-E83CBD0F9B80}"/>
                </a:ext>
              </a:extLst>
            </p:cNvPr>
            <p:cNvSpPr txBox="1"/>
            <p:nvPr/>
          </p:nvSpPr>
          <p:spPr>
            <a:xfrm>
              <a:off x="5769139" y="3268164"/>
              <a:ext cx="2083732" cy="551572"/>
            </a:xfrm>
            <a:prstGeom prst="rect">
              <a:avLst/>
            </a:prstGeom>
            <a:noFill/>
          </p:spPr>
          <p:txBody>
            <a:bodyPr wrap="square" rtlCol="0">
              <a:spAutoFit/>
            </a:bodyPr>
            <a:lstStyle/>
            <a:p>
              <a:pPr algn="ctr"/>
              <a:r>
                <a:rPr lang="en-US" sz="1200" dirty="0"/>
                <a:t>Outlines the approach adopted to collect and analyze data, along with data validation techniques</a:t>
              </a:r>
            </a:p>
          </p:txBody>
        </p:sp>
      </p:grpSp>
      <p:grpSp>
        <p:nvGrpSpPr>
          <p:cNvPr id="129" name="Group 128">
            <a:extLst>
              <a:ext uri="{FF2B5EF4-FFF2-40B4-BE49-F238E27FC236}">
                <a16:creationId xmlns:a16="http://schemas.microsoft.com/office/drawing/2014/main" id="{61BB0C84-5D96-7429-5C0C-5DA4B2B85F8A}"/>
              </a:ext>
            </a:extLst>
          </p:cNvPr>
          <p:cNvGrpSpPr/>
          <p:nvPr/>
        </p:nvGrpSpPr>
        <p:grpSpPr>
          <a:xfrm>
            <a:off x="5173401" y="2721186"/>
            <a:ext cx="2903024" cy="1028145"/>
            <a:chOff x="5866073" y="3045070"/>
            <a:chExt cx="1631566" cy="877408"/>
          </a:xfrm>
        </p:grpSpPr>
        <p:sp>
          <p:nvSpPr>
            <p:cNvPr id="130" name="TextBox 129">
              <a:extLst>
                <a:ext uri="{FF2B5EF4-FFF2-40B4-BE49-F238E27FC236}">
                  <a16:creationId xmlns:a16="http://schemas.microsoft.com/office/drawing/2014/main" id="{27F95515-C510-9203-DB44-29C548FC52EF}"/>
                </a:ext>
              </a:extLst>
            </p:cNvPr>
            <p:cNvSpPr txBox="1"/>
            <p:nvPr/>
          </p:nvSpPr>
          <p:spPr>
            <a:xfrm>
              <a:off x="5866073" y="3045070"/>
              <a:ext cx="1594191" cy="288918"/>
            </a:xfrm>
            <a:prstGeom prst="rect">
              <a:avLst/>
            </a:prstGeom>
            <a:noFill/>
          </p:spPr>
          <p:txBody>
            <a:bodyPr wrap="square" rtlCol="0">
              <a:spAutoFit/>
            </a:bodyPr>
            <a:lstStyle/>
            <a:p>
              <a:pPr algn="ctr"/>
              <a:r>
                <a:rPr lang="en-US" sz="1600" b="1" dirty="0">
                  <a:solidFill>
                    <a:schemeClr val="bg2">
                      <a:lumMod val="50000"/>
                    </a:schemeClr>
                  </a:solidFill>
                </a:rPr>
                <a:t>Market Dynamics</a:t>
              </a:r>
            </a:p>
          </p:txBody>
        </p:sp>
        <p:sp>
          <p:nvSpPr>
            <p:cNvPr id="131" name="TextBox 130">
              <a:extLst>
                <a:ext uri="{FF2B5EF4-FFF2-40B4-BE49-F238E27FC236}">
                  <a16:creationId xmlns:a16="http://schemas.microsoft.com/office/drawing/2014/main" id="{590B6FE1-28A2-C87E-8F0A-6B4E2602422D}"/>
                </a:ext>
              </a:extLst>
            </p:cNvPr>
            <p:cNvSpPr txBox="1"/>
            <p:nvPr/>
          </p:nvSpPr>
          <p:spPr>
            <a:xfrm>
              <a:off x="5963372" y="3213314"/>
              <a:ext cx="1534267" cy="709164"/>
            </a:xfrm>
            <a:prstGeom prst="rect">
              <a:avLst/>
            </a:prstGeom>
            <a:noFill/>
          </p:spPr>
          <p:txBody>
            <a:bodyPr wrap="square" rtlCol="0">
              <a:spAutoFit/>
            </a:bodyPr>
            <a:lstStyle/>
            <a:p>
              <a:pPr algn="ctr"/>
              <a:r>
                <a:rPr lang="en-US" sz="1200" dirty="0"/>
                <a:t>Covers the key drivers, restraints, opportunities, and challenges shaping the U.S. biodiesel market.</a:t>
              </a:r>
            </a:p>
          </p:txBody>
        </p:sp>
      </p:grpSp>
      <p:grpSp>
        <p:nvGrpSpPr>
          <p:cNvPr id="132" name="Group 131">
            <a:extLst>
              <a:ext uri="{FF2B5EF4-FFF2-40B4-BE49-F238E27FC236}">
                <a16:creationId xmlns:a16="http://schemas.microsoft.com/office/drawing/2014/main" id="{213565FE-5831-582E-C896-64826445B5CA}"/>
              </a:ext>
            </a:extLst>
          </p:cNvPr>
          <p:cNvGrpSpPr/>
          <p:nvPr/>
        </p:nvGrpSpPr>
        <p:grpSpPr>
          <a:xfrm>
            <a:off x="6828609" y="1594799"/>
            <a:ext cx="3585826" cy="1049392"/>
            <a:chOff x="5959820" y="3045070"/>
            <a:chExt cx="1399592" cy="895539"/>
          </a:xfrm>
        </p:grpSpPr>
        <p:sp>
          <p:nvSpPr>
            <p:cNvPr id="133" name="TextBox 132">
              <a:extLst>
                <a:ext uri="{FF2B5EF4-FFF2-40B4-BE49-F238E27FC236}">
                  <a16:creationId xmlns:a16="http://schemas.microsoft.com/office/drawing/2014/main" id="{21F922DC-F727-2450-BEEA-520F41D5226A}"/>
                </a:ext>
              </a:extLst>
            </p:cNvPr>
            <p:cNvSpPr txBox="1"/>
            <p:nvPr/>
          </p:nvSpPr>
          <p:spPr>
            <a:xfrm>
              <a:off x="6001025" y="3045070"/>
              <a:ext cx="1317184" cy="288918"/>
            </a:xfrm>
            <a:prstGeom prst="rect">
              <a:avLst/>
            </a:prstGeom>
            <a:noFill/>
          </p:spPr>
          <p:txBody>
            <a:bodyPr wrap="square" rtlCol="0">
              <a:spAutoFit/>
            </a:bodyPr>
            <a:lstStyle/>
            <a:p>
              <a:pPr algn="ctr"/>
              <a:r>
                <a:rPr lang="en-US" sz="1600" b="1" dirty="0">
                  <a:solidFill>
                    <a:schemeClr val="accent2">
                      <a:lumMod val="50000"/>
                    </a:schemeClr>
                  </a:solidFill>
                </a:rPr>
                <a:t>Supply/Value Chain Analysis</a:t>
              </a:r>
            </a:p>
          </p:txBody>
        </p:sp>
        <p:sp>
          <p:nvSpPr>
            <p:cNvPr id="134" name="TextBox 133">
              <a:extLst>
                <a:ext uri="{FF2B5EF4-FFF2-40B4-BE49-F238E27FC236}">
                  <a16:creationId xmlns:a16="http://schemas.microsoft.com/office/drawing/2014/main" id="{0721AA5D-AB2A-215A-74EF-EA08B772ACA6}"/>
                </a:ext>
              </a:extLst>
            </p:cNvPr>
            <p:cNvSpPr txBox="1"/>
            <p:nvPr/>
          </p:nvSpPr>
          <p:spPr>
            <a:xfrm>
              <a:off x="5959820" y="3231446"/>
              <a:ext cx="1399592" cy="709163"/>
            </a:xfrm>
            <a:prstGeom prst="rect">
              <a:avLst/>
            </a:prstGeom>
            <a:noFill/>
          </p:spPr>
          <p:txBody>
            <a:bodyPr wrap="square" rtlCol="0">
              <a:spAutoFit/>
            </a:bodyPr>
            <a:lstStyle/>
            <a:p>
              <a:pPr algn="ctr"/>
              <a:r>
                <a:rPr lang="en-US" sz="1200" dirty="0"/>
                <a:t>Maps the complete biodiesel value chain from raw materials to manufacturing, distribution, and end-use</a:t>
              </a:r>
            </a:p>
          </p:txBody>
        </p:sp>
      </p:grpSp>
      <p:grpSp>
        <p:nvGrpSpPr>
          <p:cNvPr id="135" name="Group 134">
            <a:extLst>
              <a:ext uri="{FF2B5EF4-FFF2-40B4-BE49-F238E27FC236}">
                <a16:creationId xmlns:a16="http://schemas.microsoft.com/office/drawing/2014/main" id="{E939784B-8F33-B602-C1DF-FE44C5603F0F}"/>
              </a:ext>
            </a:extLst>
          </p:cNvPr>
          <p:cNvGrpSpPr/>
          <p:nvPr/>
        </p:nvGrpSpPr>
        <p:grpSpPr>
          <a:xfrm>
            <a:off x="1308804" y="4748713"/>
            <a:ext cx="2929960" cy="1230507"/>
            <a:chOff x="5556883" y="3054212"/>
            <a:chExt cx="2289405" cy="1050102"/>
          </a:xfrm>
        </p:grpSpPr>
        <p:sp>
          <p:nvSpPr>
            <p:cNvPr id="136" name="TextBox 135">
              <a:extLst>
                <a:ext uri="{FF2B5EF4-FFF2-40B4-BE49-F238E27FC236}">
                  <a16:creationId xmlns:a16="http://schemas.microsoft.com/office/drawing/2014/main" id="{491283B2-A18B-FCAB-1140-834DAC74B342}"/>
                </a:ext>
              </a:extLst>
            </p:cNvPr>
            <p:cNvSpPr txBox="1"/>
            <p:nvPr/>
          </p:nvSpPr>
          <p:spPr>
            <a:xfrm>
              <a:off x="5574977" y="3054212"/>
              <a:ext cx="2056698" cy="288918"/>
            </a:xfrm>
            <a:prstGeom prst="rect">
              <a:avLst/>
            </a:prstGeom>
            <a:noFill/>
          </p:spPr>
          <p:txBody>
            <a:bodyPr wrap="square" rtlCol="0">
              <a:spAutoFit/>
            </a:bodyPr>
            <a:lstStyle/>
            <a:p>
              <a:pPr algn="ctr"/>
              <a:r>
                <a:rPr lang="en-US" sz="1600" b="1" dirty="0">
                  <a:solidFill>
                    <a:schemeClr val="accent2">
                      <a:lumMod val="50000"/>
                    </a:schemeClr>
                  </a:solidFill>
                </a:rPr>
                <a:t>Sources &amp; Data Justification</a:t>
              </a:r>
            </a:p>
          </p:txBody>
        </p:sp>
        <p:sp>
          <p:nvSpPr>
            <p:cNvPr id="137" name="TextBox 136">
              <a:extLst>
                <a:ext uri="{FF2B5EF4-FFF2-40B4-BE49-F238E27FC236}">
                  <a16:creationId xmlns:a16="http://schemas.microsoft.com/office/drawing/2014/main" id="{C2EEBADB-FDAC-30EE-AE0B-6A36B7AD3CD7}"/>
                </a:ext>
              </a:extLst>
            </p:cNvPr>
            <p:cNvSpPr txBox="1"/>
            <p:nvPr/>
          </p:nvSpPr>
          <p:spPr>
            <a:xfrm>
              <a:off x="5556883" y="3237558"/>
              <a:ext cx="2289405" cy="866756"/>
            </a:xfrm>
            <a:prstGeom prst="rect">
              <a:avLst/>
            </a:prstGeom>
            <a:noFill/>
          </p:spPr>
          <p:txBody>
            <a:bodyPr wrap="square" rtlCol="0">
              <a:spAutoFit/>
            </a:bodyPr>
            <a:lstStyle/>
            <a:p>
              <a:pPr algn="ctr"/>
              <a:r>
                <a:rPr lang="en-US" sz="1200" dirty="0"/>
                <a:t>Justifies the credibility and relevance of data sources used, discusses strategies for handling conflicting or incomplete data, and explains why the chosen data ensures reliability in price and trend analysis.</a:t>
              </a:r>
            </a:p>
          </p:txBody>
        </p:sp>
      </p:grpSp>
      <p:grpSp>
        <p:nvGrpSpPr>
          <p:cNvPr id="138" name="Group 137">
            <a:extLst>
              <a:ext uri="{FF2B5EF4-FFF2-40B4-BE49-F238E27FC236}">
                <a16:creationId xmlns:a16="http://schemas.microsoft.com/office/drawing/2014/main" id="{823B2414-90FA-4B74-FE32-6653BEDCA096}"/>
              </a:ext>
            </a:extLst>
          </p:cNvPr>
          <p:cNvGrpSpPr/>
          <p:nvPr/>
        </p:nvGrpSpPr>
        <p:grpSpPr>
          <a:xfrm>
            <a:off x="2956180" y="3314594"/>
            <a:ext cx="3361977" cy="1080921"/>
            <a:chOff x="5915893" y="3020928"/>
            <a:chExt cx="1594191" cy="922446"/>
          </a:xfrm>
        </p:grpSpPr>
        <p:sp>
          <p:nvSpPr>
            <p:cNvPr id="139" name="TextBox 138">
              <a:extLst>
                <a:ext uri="{FF2B5EF4-FFF2-40B4-BE49-F238E27FC236}">
                  <a16:creationId xmlns:a16="http://schemas.microsoft.com/office/drawing/2014/main" id="{9E9C7644-CBE4-CC58-755A-E008D74C5543}"/>
                </a:ext>
              </a:extLst>
            </p:cNvPr>
            <p:cNvSpPr txBox="1"/>
            <p:nvPr/>
          </p:nvSpPr>
          <p:spPr>
            <a:xfrm>
              <a:off x="5915893" y="3020928"/>
              <a:ext cx="1594191" cy="288918"/>
            </a:xfrm>
            <a:prstGeom prst="rect">
              <a:avLst/>
            </a:prstGeom>
            <a:noFill/>
          </p:spPr>
          <p:txBody>
            <a:bodyPr wrap="square" rtlCol="0">
              <a:spAutoFit/>
            </a:bodyPr>
            <a:lstStyle/>
            <a:p>
              <a:pPr algn="ctr"/>
              <a:r>
                <a:rPr lang="en-US" sz="1600" b="1" dirty="0">
                  <a:solidFill>
                    <a:schemeClr val="bg2">
                      <a:lumMod val="50000"/>
                    </a:schemeClr>
                  </a:solidFill>
                </a:rPr>
                <a:t>Impact of US Tariff</a:t>
              </a:r>
            </a:p>
          </p:txBody>
        </p:sp>
        <p:sp>
          <p:nvSpPr>
            <p:cNvPr id="140" name="TextBox 139">
              <a:extLst>
                <a:ext uri="{FF2B5EF4-FFF2-40B4-BE49-F238E27FC236}">
                  <a16:creationId xmlns:a16="http://schemas.microsoft.com/office/drawing/2014/main" id="{B0766C7D-E52A-F548-F859-465BF69027F2}"/>
                </a:ext>
              </a:extLst>
            </p:cNvPr>
            <p:cNvSpPr txBox="1"/>
            <p:nvPr/>
          </p:nvSpPr>
          <p:spPr>
            <a:xfrm>
              <a:off x="5964548" y="3234211"/>
              <a:ext cx="1534267" cy="709163"/>
            </a:xfrm>
            <a:prstGeom prst="rect">
              <a:avLst/>
            </a:prstGeom>
            <a:noFill/>
          </p:spPr>
          <p:txBody>
            <a:bodyPr wrap="square" rtlCol="0">
              <a:spAutoFit/>
            </a:bodyPr>
            <a:lstStyle/>
            <a:p>
              <a:pPr algn="ctr"/>
              <a:r>
                <a:rPr lang="en-US" sz="1200" dirty="0"/>
                <a:t>Details the timeline and scope of tariffs implemented in 2025 by the U.S. on countries like China, India, EU, Canada, and Japan.</a:t>
              </a:r>
            </a:p>
          </p:txBody>
        </p:sp>
      </p:grpSp>
      <p:grpSp>
        <p:nvGrpSpPr>
          <p:cNvPr id="141" name="Group 140">
            <a:extLst>
              <a:ext uri="{FF2B5EF4-FFF2-40B4-BE49-F238E27FC236}">
                <a16:creationId xmlns:a16="http://schemas.microsoft.com/office/drawing/2014/main" id="{DBEA638F-A15E-9E2D-E1C4-E4CBA79BB6BB}"/>
              </a:ext>
            </a:extLst>
          </p:cNvPr>
          <p:cNvGrpSpPr/>
          <p:nvPr/>
        </p:nvGrpSpPr>
        <p:grpSpPr>
          <a:xfrm>
            <a:off x="5657850" y="4675274"/>
            <a:ext cx="2515491" cy="1090510"/>
            <a:chOff x="5797959" y="3045070"/>
            <a:chExt cx="1709990" cy="930629"/>
          </a:xfrm>
        </p:grpSpPr>
        <p:sp>
          <p:nvSpPr>
            <p:cNvPr id="142" name="TextBox 141">
              <a:extLst>
                <a:ext uri="{FF2B5EF4-FFF2-40B4-BE49-F238E27FC236}">
                  <a16:creationId xmlns:a16="http://schemas.microsoft.com/office/drawing/2014/main" id="{A57D6B76-C426-2AE2-A4C1-3601F1094F01}"/>
                </a:ext>
              </a:extLst>
            </p:cNvPr>
            <p:cNvSpPr txBox="1"/>
            <p:nvPr/>
          </p:nvSpPr>
          <p:spPr>
            <a:xfrm>
              <a:off x="5860355" y="3045070"/>
              <a:ext cx="1594193" cy="288918"/>
            </a:xfrm>
            <a:prstGeom prst="rect">
              <a:avLst/>
            </a:prstGeom>
            <a:noFill/>
          </p:spPr>
          <p:txBody>
            <a:bodyPr wrap="square" rtlCol="0">
              <a:spAutoFit/>
            </a:bodyPr>
            <a:lstStyle/>
            <a:p>
              <a:pPr algn="ctr"/>
              <a:r>
                <a:rPr lang="en-US" sz="1600" b="1" dirty="0">
                  <a:solidFill>
                    <a:schemeClr val="accent2">
                      <a:lumMod val="50000"/>
                    </a:schemeClr>
                  </a:solidFill>
                </a:rPr>
                <a:t>Regulatory Framework</a:t>
              </a:r>
            </a:p>
          </p:txBody>
        </p:sp>
        <p:sp>
          <p:nvSpPr>
            <p:cNvPr id="143" name="TextBox 142">
              <a:extLst>
                <a:ext uri="{FF2B5EF4-FFF2-40B4-BE49-F238E27FC236}">
                  <a16:creationId xmlns:a16="http://schemas.microsoft.com/office/drawing/2014/main" id="{4929329B-88E5-77C9-6D9A-F1494025A3E7}"/>
                </a:ext>
              </a:extLst>
            </p:cNvPr>
            <p:cNvSpPr txBox="1"/>
            <p:nvPr/>
          </p:nvSpPr>
          <p:spPr>
            <a:xfrm>
              <a:off x="5797959" y="3266536"/>
              <a:ext cx="1709990" cy="709163"/>
            </a:xfrm>
            <a:prstGeom prst="rect">
              <a:avLst/>
            </a:prstGeom>
            <a:noFill/>
          </p:spPr>
          <p:txBody>
            <a:bodyPr wrap="square" rtlCol="0">
              <a:spAutoFit/>
            </a:bodyPr>
            <a:lstStyle/>
            <a:p>
              <a:pPr algn="ctr"/>
              <a:r>
                <a:rPr lang="en-US" sz="1200" dirty="0"/>
                <a:t>Examines key U.S. policies like the Renewable Fuel Standard (RFS), Biodiesel Tax Credit (BTC), and EPA blending mandates</a:t>
              </a:r>
            </a:p>
          </p:txBody>
        </p:sp>
      </p:grpSp>
      <p:grpSp>
        <p:nvGrpSpPr>
          <p:cNvPr id="144" name="Group 143">
            <a:extLst>
              <a:ext uri="{FF2B5EF4-FFF2-40B4-BE49-F238E27FC236}">
                <a16:creationId xmlns:a16="http://schemas.microsoft.com/office/drawing/2014/main" id="{FE56686D-2DEB-37BE-9712-830D140B4150}"/>
              </a:ext>
            </a:extLst>
          </p:cNvPr>
          <p:cNvGrpSpPr/>
          <p:nvPr/>
        </p:nvGrpSpPr>
        <p:grpSpPr>
          <a:xfrm>
            <a:off x="7191762" y="3370930"/>
            <a:ext cx="2873392" cy="1059029"/>
            <a:chOff x="5857436" y="3045070"/>
            <a:chExt cx="1664383" cy="903764"/>
          </a:xfrm>
        </p:grpSpPr>
        <p:sp>
          <p:nvSpPr>
            <p:cNvPr id="145" name="TextBox 144">
              <a:extLst>
                <a:ext uri="{FF2B5EF4-FFF2-40B4-BE49-F238E27FC236}">
                  <a16:creationId xmlns:a16="http://schemas.microsoft.com/office/drawing/2014/main" id="{8D7AA729-35B8-E71F-678A-11FB2A5B4944}"/>
                </a:ext>
              </a:extLst>
            </p:cNvPr>
            <p:cNvSpPr txBox="1"/>
            <p:nvPr/>
          </p:nvSpPr>
          <p:spPr>
            <a:xfrm>
              <a:off x="5857436" y="3045070"/>
              <a:ext cx="1594190" cy="288918"/>
            </a:xfrm>
            <a:prstGeom prst="rect">
              <a:avLst/>
            </a:prstGeom>
            <a:noFill/>
          </p:spPr>
          <p:txBody>
            <a:bodyPr wrap="square" rtlCol="0">
              <a:spAutoFit/>
            </a:bodyPr>
            <a:lstStyle/>
            <a:p>
              <a:pPr algn="ctr"/>
              <a:r>
                <a:rPr lang="en-US" sz="1600" b="1" dirty="0">
                  <a:solidFill>
                    <a:schemeClr val="bg2">
                      <a:lumMod val="50000"/>
                    </a:schemeClr>
                  </a:solidFill>
                </a:rPr>
                <a:t>Pricing Analysis</a:t>
              </a:r>
            </a:p>
          </p:txBody>
        </p:sp>
        <p:sp>
          <p:nvSpPr>
            <p:cNvPr id="146" name="TextBox 145">
              <a:extLst>
                <a:ext uri="{FF2B5EF4-FFF2-40B4-BE49-F238E27FC236}">
                  <a16:creationId xmlns:a16="http://schemas.microsoft.com/office/drawing/2014/main" id="{D2566F91-A667-C2CA-6975-1CB326559001}"/>
                </a:ext>
              </a:extLst>
            </p:cNvPr>
            <p:cNvSpPr txBox="1"/>
            <p:nvPr/>
          </p:nvSpPr>
          <p:spPr>
            <a:xfrm>
              <a:off x="5954735" y="3239670"/>
              <a:ext cx="1567084" cy="709164"/>
            </a:xfrm>
            <a:prstGeom prst="rect">
              <a:avLst/>
            </a:prstGeom>
            <a:noFill/>
          </p:spPr>
          <p:txBody>
            <a:bodyPr wrap="square" rtlCol="0">
              <a:spAutoFit/>
            </a:bodyPr>
            <a:lstStyle/>
            <a:p>
              <a:pPr algn="ctr"/>
              <a:r>
                <a:rPr lang="en-US" sz="1200" dirty="0"/>
                <a:t>Presents historical and current pricing (USD/gal, USD/MT), conversion factors, and policy influences</a:t>
              </a:r>
            </a:p>
          </p:txBody>
        </p:sp>
      </p:grpSp>
      <p:sp>
        <p:nvSpPr>
          <p:cNvPr id="30" name="Arc 29">
            <a:extLst>
              <a:ext uri="{FF2B5EF4-FFF2-40B4-BE49-F238E27FC236}">
                <a16:creationId xmlns:a16="http://schemas.microsoft.com/office/drawing/2014/main" id="{3F8B3F1E-D7D1-E2FD-40C7-B103862EF140}"/>
              </a:ext>
            </a:extLst>
          </p:cNvPr>
          <p:cNvSpPr/>
          <p:nvPr/>
        </p:nvSpPr>
        <p:spPr>
          <a:xfrm>
            <a:off x="8393837" y="2527426"/>
            <a:ext cx="1800309" cy="1931635"/>
          </a:xfrm>
          <a:prstGeom prst="arc">
            <a:avLst>
              <a:gd name="adj1" fmla="val 16200000"/>
              <a:gd name="adj2" fmla="val 5470230"/>
            </a:avLst>
          </a:prstGeom>
          <a:noFill/>
          <a:ln w="177800" cap="rnd">
            <a:solidFill>
              <a:schemeClr val="bg1">
                <a:lumMod val="85000"/>
                <a:alpha val="4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2">
            <a:extLst>
              <a:ext uri="{FF2B5EF4-FFF2-40B4-BE49-F238E27FC236}">
                <a16:creationId xmlns:a16="http://schemas.microsoft.com/office/drawing/2014/main" id="{50C82821-C56E-C5CE-6589-728475CDB203}"/>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212666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1D8E55-F82E-A23F-E368-B385F1F58B8B}"/>
              </a:ext>
            </a:extLst>
          </p:cNvPr>
          <p:cNvSpPr txBox="1"/>
          <p:nvPr/>
        </p:nvSpPr>
        <p:spPr>
          <a:xfrm>
            <a:off x="1141412" y="319292"/>
            <a:ext cx="6910138" cy="592029"/>
          </a:xfrm>
          <a:prstGeom prst="roundRect">
            <a:avLst/>
          </a:prstGeom>
          <a:solidFill>
            <a:schemeClr val="bg2">
              <a:lumMod val="50000"/>
            </a:schemeClr>
          </a:solidFill>
        </p:spPr>
        <p:txBody>
          <a:bodyPr vert="horz" lIns="91440" tIns="45720" rIns="91440" bIns="45720" rtlCol="0" anchor="t">
            <a:normAutofit/>
          </a:bodyPr>
          <a:lstStyle/>
          <a:p>
            <a:pPr>
              <a:lnSpc>
                <a:spcPct val="90000"/>
              </a:lnSpc>
              <a:spcBef>
                <a:spcPct val="0"/>
              </a:spcBef>
              <a:spcAft>
                <a:spcPts val="600"/>
              </a:spcAft>
            </a:pPr>
            <a:r>
              <a:rPr lang="en-US" sz="3200" b="1" dirty="0">
                <a:solidFill>
                  <a:schemeClr val="bg1"/>
                </a:solidFill>
                <a:latin typeface="+mj-lt"/>
                <a:ea typeface="+mj-ea"/>
                <a:cs typeface="+mj-cs"/>
              </a:rPr>
              <a:t>Impact of US Tariff</a:t>
            </a:r>
          </a:p>
        </p:txBody>
      </p:sp>
      <p:sp>
        <p:nvSpPr>
          <p:cNvPr id="5" name="Footer Placeholder 2">
            <a:extLst>
              <a:ext uri="{FF2B5EF4-FFF2-40B4-BE49-F238E27FC236}">
                <a16:creationId xmlns:a16="http://schemas.microsoft.com/office/drawing/2014/main" id="{1E1B1AF6-992B-9A92-308E-B7A5BA897B3D}"/>
              </a:ext>
            </a:extLst>
          </p:cNvPr>
          <p:cNvSpPr>
            <a:spLocks noGrp="1"/>
          </p:cNvSpPr>
          <p:nvPr>
            <p:ph type="ftr" sz="quarter" idx="11"/>
          </p:nvPr>
        </p:nvSpPr>
        <p:spPr>
          <a:xfrm>
            <a:off x="4038602" y="6356351"/>
            <a:ext cx="4114800" cy="365125"/>
          </a:xfrm>
        </p:spPr>
        <p:txBody>
          <a:bodyPr/>
          <a:lstStyle/>
          <a:p>
            <a:r>
              <a:rPr lang="en-US" dirty="0"/>
              <a:t>Presented by Kriti Dey</a:t>
            </a:r>
          </a:p>
        </p:txBody>
      </p:sp>
      <p:sp>
        <p:nvSpPr>
          <p:cNvPr id="6" name="TextBox 5">
            <a:extLst>
              <a:ext uri="{FF2B5EF4-FFF2-40B4-BE49-F238E27FC236}">
                <a16:creationId xmlns:a16="http://schemas.microsoft.com/office/drawing/2014/main" id="{6DE01880-6895-85C7-46E3-48F6478EF964}"/>
              </a:ext>
            </a:extLst>
          </p:cNvPr>
          <p:cNvSpPr txBox="1"/>
          <p:nvPr/>
        </p:nvSpPr>
        <p:spPr>
          <a:xfrm>
            <a:off x="1257926" y="2875574"/>
            <a:ext cx="3819400" cy="369332"/>
          </a:xfrm>
          <a:prstGeom prst="homePlate">
            <a:avLst/>
          </a:prstGeom>
          <a:solidFill>
            <a:srgbClr val="FFC000"/>
          </a:solidFill>
        </p:spPr>
        <p:txBody>
          <a:bodyPr wrap="square" rtlCol="0">
            <a:spAutoFit/>
          </a:bodyPr>
          <a:lstStyle/>
          <a:p>
            <a:r>
              <a:rPr lang="en-IN" dirty="0"/>
              <a:t>Four-Phase Tariff Rollout</a:t>
            </a:r>
          </a:p>
        </p:txBody>
      </p:sp>
      <p:sp>
        <p:nvSpPr>
          <p:cNvPr id="8" name="TextBox 7">
            <a:extLst>
              <a:ext uri="{FF2B5EF4-FFF2-40B4-BE49-F238E27FC236}">
                <a16:creationId xmlns:a16="http://schemas.microsoft.com/office/drawing/2014/main" id="{BCF3C96E-CA97-C79E-7023-F2742C6D28D1}"/>
              </a:ext>
            </a:extLst>
          </p:cNvPr>
          <p:cNvSpPr txBox="1"/>
          <p:nvPr/>
        </p:nvSpPr>
        <p:spPr>
          <a:xfrm>
            <a:off x="1141412" y="1061994"/>
            <a:ext cx="9498514" cy="1634490"/>
          </a:xfrm>
          <a:prstGeom prst="roundRect">
            <a:avLst/>
          </a:prstGeom>
          <a:noFill/>
          <a:ln>
            <a:solidFill>
              <a:schemeClr val="bg2"/>
            </a:solidFill>
          </a:ln>
        </p:spPr>
        <p:txBody>
          <a:bodyPr wrap="square" rtlCol="0">
            <a:spAutoFit/>
          </a:bodyPr>
          <a:lstStyle/>
          <a:p>
            <a:r>
              <a:rPr lang="en-US" dirty="0">
                <a:solidFill>
                  <a:schemeClr val="bg2">
                    <a:lumMod val="50000"/>
                  </a:schemeClr>
                </a:solidFill>
              </a:rPr>
              <a:t>In early 2025, President Trump invoked the International Emergency Economic Powers Act (IEEPA) to declare national emergencies addressing fentanyl trafficking, immigration, and trade deficits, enabling rapid tariff imposition without lengthy Trump administration formally declared that “foreign trade and economic practices have created a national emergency,” invoking IEEPA to regulate imports and impose tariffs.</a:t>
            </a:r>
            <a:endParaRPr lang="en-IN" dirty="0">
              <a:solidFill>
                <a:schemeClr val="bg2">
                  <a:lumMod val="50000"/>
                </a:schemeClr>
              </a:solidFill>
            </a:endParaRPr>
          </a:p>
        </p:txBody>
      </p:sp>
      <p:sp>
        <p:nvSpPr>
          <p:cNvPr id="12" name="TextBox 11">
            <a:extLst>
              <a:ext uri="{FF2B5EF4-FFF2-40B4-BE49-F238E27FC236}">
                <a16:creationId xmlns:a16="http://schemas.microsoft.com/office/drawing/2014/main" id="{546851B6-1C88-6E0A-32D1-991862A8E9C2}"/>
              </a:ext>
            </a:extLst>
          </p:cNvPr>
          <p:cNvSpPr txBox="1"/>
          <p:nvPr/>
        </p:nvSpPr>
        <p:spPr>
          <a:xfrm>
            <a:off x="1141412" y="3268969"/>
            <a:ext cx="9706666" cy="2308324"/>
          </a:xfrm>
          <a:prstGeom prst="rect">
            <a:avLst/>
          </a:prstGeom>
          <a:noFill/>
        </p:spPr>
        <p:txBody>
          <a:bodyPr wrap="square">
            <a:spAutoFit/>
          </a:bodyPr>
          <a:lstStyle/>
          <a:p>
            <a:pPr algn="l"/>
            <a:r>
              <a:rPr lang="en-US" b="1" i="0" dirty="0">
                <a:effectLst/>
                <a:latin typeface="fkGroteskNeue"/>
              </a:rPr>
              <a:t>February 1, 2025:</a:t>
            </a:r>
            <a:r>
              <a:rPr lang="en-US" b="0" i="0" dirty="0">
                <a:effectLst/>
                <a:latin typeface="fkGroteskNeue"/>
              </a:rPr>
              <a:t> Initial targeted tariffs: 25% on most imports from Mexico &amp; Canada; 10% on imports from China.</a:t>
            </a:r>
          </a:p>
          <a:p>
            <a:pPr algn="l"/>
            <a:r>
              <a:rPr lang="en-US" b="1" dirty="0">
                <a:latin typeface="fkGroteskNeue"/>
              </a:rPr>
              <a:t>M</a:t>
            </a:r>
            <a:r>
              <a:rPr lang="en-US" b="1" i="0" dirty="0">
                <a:effectLst/>
                <a:latin typeface="fkGroteskNeue"/>
              </a:rPr>
              <a:t>arch</a:t>
            </a:r>
            <a:r>
              <a:rPr lang="en-US" b="1" dirty="0">
                <a:latin typeface="fkGroteskNeue"/>
              </a:rPr>
              <a:t> - </a:t>
            </a:r>
            <a:r>
              <a:rPr lang="en-US" b="1" i="0" dirty="0">
                <a:effectLst/>
                <a:latin typeface="fkGroteskNeue"/>
              </a:rPr>
              <a:t>April 2025: </a:t>
            </a:r>
            <a:r>
              <a:rPr lang="en-US" b="0" i="0" dirty="0">
                <a:effectLst/>
                <a:latin typeface="fkGroteskNeue"/>
              </a:rPr>
              <a:t>Expansion to 10% baseline on all imports (effective Apr 5) plus higher reciprocal rates (effective Apr 9) before a 90-day pause on escalations.</a:t>
            </a:r>
          </a:p>
          <a:p>
            <a:pPr algn="l"/>
            <a:r>
              <a:rPr lang="en-US" b="1" i="0" dirty="0">
                <a:effectLst/>
                <a:latin typeface="fkGroteskNeue"/>
              </a:rPr>
              <a:t>Mid-Year Adjustments: </a:t>
            </a:r>
            <a:r>
              <a:rPr lang="en-US" b="0" i="0" dirty="0">
                <a:effectLst/>
                <a:latin typeface="fkGroteskNeue"/>
              </a:rPr>
              <a:t>Country-specific escalations paused or renegotiated, leading to tailored threats and partial rollbacks through June-July.</a:t>
            </a:r>
          </a:p>
          <a:p>
            <a:pPr algn="l"/>
            <a:r>
              <a:rPr lang="en-US" b="1" i="0" dirty="0">
                <a:effectLst/>
                <a:latin typeface="fkGroteskNeue"/>
              </a:rPr>
              <a:t>Scheduled August 1, 2025</a:t>
            </a:r>
            <a:r>
              <a:rPr lang="en-US" b="1" dirty="0">
                <a:latin typeface="fkGroteskNeue"/>
              </a:rPr>
              <a:t>:</a:t>
            </a:r>
            <a:r>
              <a:rPr lang="en-US" b="0" i="0" dirty="0">
                <a:effectLst/>
                <a:latin typeface="fkGroteskNeue"/>
              </a:rPr>
              <a:t> Reinstatement or implementation of final negotiated rates for China, EU, Canada, India, and Japan.</a:t>
            </a:r>
          </a:p>
        </p:txBody>
      </p:sp>
      <p:grpSp>
        <p:nvGrpSpPr>
          <p:cNvPr id="13" name="Group 12">
            <a:extLst>
              <a:ext uri="{FF2B5EF4-FFF2-40B4-BE49-F238E27FC236}">
                <a16:creationId xmlns:a16="http://schemas.microsoft.com/office/drawing/2014/main" id="{5C26B7F6-A9DC-5F3D-DE4F-ED5CEA8AA92F}"/>
              </a:ext>
            </a:extLst>
          </p:cNvPr>
          <p:cNvGrpSpPr/>
          <p:nvPr/>
        </p:nvGrpSpPr>
        <p:grpSpPr>
          <a:xfrm>
            <a:off x="0" y="230322"/>
            <a:ext cx="795405" cy="870982"/>
            <a:chOff x="3313144" y="3493474"/>
            <a:chExt cx="438887" cy="438887"/>
          </a:xfrm>
        </p:grpSpPr>
        <p:grpSp>
          <p:nvGrpSpPr>
            <p:cNvPr id="14" name="Group 13">
              <a:extLst>
                <a:ext uri="{FF2B5EF4-FFF2-40B4-BE49-F238E27FC236}">
                  <a16:creationId xmlns:a16="http://schemas.microsoft.com/office/drawing/2014/main" id="{777B2CFE-F46D-3BA4-ACEE-A83214B39F45}"/>
                </a:ext>
              </a:extLst>
            </p:cNvPr>
            <p:cNvGrpSpPr/>
            <p:nvPr/>
          </p:nvGrpSpPr>
          <p:grpSpPr>
            <a:xfrm>
              <a:off x="3313144" y="3493474"/>
              <a:ext cx="438887" cy="438887"/>
              <a:chOff x="3398734" y="3578068"/>
              <a:chExt cx="275207" cy="275207"/>
            </a:xfrm>
          </p:grpSpPr>
          <p:sp>
            <p:nvSpPr>
              <p:cNvPr id="16" name="Oval 15">
                <a:extLst>
                  <a:ext uri="{FF2B5EF4-FFF2-40B4-BE49-F238E27FC236}">
                    <a16:creationId xmlns:a16="http://schemas.microsoft.com/office/drawing/2014/main" id="{9D532FF1-3576-024D-ED37-2724F3694E22}"/>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9EA149C-A456-0366-010A-F5AE823F4C91}"/>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15" name="TextBox 14">
              <a:extLst>
                <a:ext uri="{FF2B5EF4-FFF2-40B4-BE49-F238E27FC236}">
                  <a16:creationId xmlns:a16="http://schemas.microsoft.com/office/drawing/2014/main" id="{BABC42B6-34EC-D474-4EBC-F5765BF5552A}"/>
                </a:ext>
              </a:extLst>
            </p:cNvPr>
            <p:cNvSpPr txBox="1"/>
            <p:nvPr/>
          </p:nvSpPr>
          <p:spPr>
            <a:xfrm>
              <a:off x="3424146" y="3629639"/>
              <a:ext cx="216880" cy="170597"/>
            </a:xfrm>
            <a:prstGeom prst="rect">
              <a:avLst/>
            </a:prstGeom>
            <a:noFill/>
          </p:spPr>
          <p:txBody>
            <a:bodyPr wrap="none" rtlCol="0">
              <a:spAutoFit/>
            </a:bodyPr>
            <a:lstStyle/>
            <a:p>
              <a:pPr algn="ctr"/>
              <a:r>
                <a:rPr lang="en-US" sz="1600" b="1" dirty="0">
                  <a:solidFill>
                    <a:schemeClr val="bg1">
                      <a:lumMod val="50000"/>
                    </a:schemeClr>
                  </a:solidFill>
                </a:rPr>
                <a:t>07</a:t>
              </a:r>
            </a:p>
          </p:txBody>
        </p:sp>
      </p:grpSp>
    </p:spTree>
    <p:extLst>
      <p:ext uri="{BB962C8B-B14F-4D97-AF65-F5344CB8AC3E}">
        <p14:creationId xmlns:p14="http://schemas.microsoft.com/office/powerpoint/2010/main" val="27021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F784C-9B86-6368-51D6-E94B7B1AC2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7186EB-8494-C79C-30F7-57D0495CCE74}"/>
              </a:ext>
            </a:extLst>
          </p:cNvPr>
          <p:cNvSpPr txBox="1"/>
          <p:nvPr/>
        </p:nvSpPr>
        <p:spPr>
          <a:xfrm>
            <a:off x="271125" y="180497"/>
            <a:ext cx="6910138" cy="426286"/>
          </a:xfrm>
          <a:prstGeom prst="roundRect">
            <a:avLst/>
          </a:prstGeom>
          <a:solidFill>
            <a:schemeClr val="bg2">
              <a:lumMod val="50000"/>
            </a:schemeClr>
          </a:solidFill>
        </p:spPr>
        <p:txBody>
          <a:bodyPr vert="horz" lIns="91440" tIns="45720" rIns="91440" bIns="45720" rtlCol="0" anchor="t">
            <a:noAutofit/>
          </a:bodyPr>
          <a:lstStyle/>
          <a:p>
            <a:pPr>
              <a:lnSpc>
                <a:spcPct val="90000"/>
              </a:lnSpc>
              <a:spcBef>
                <a:spcPct val="0"/>
              </a:spcBef>
              <a:spcAft>
                <a:spcPts val="600"/>
              </a:spcAft>
            </a:pPr>
            <a:r>
              <a:rPr lang="en-US" sz="2800" b="1" dirty="0">
                <a:solidFill>
                  <a:schemeClr val="bg1"/>
                </a:solidFill>
                <a:latin typeface="+mj-lt"/>
                <a:ea typeface="+mj-ea"/>
                <a:cs typeface="+mj-cs"/>
              </a:rPr>
              <a:t>Impact of US Tariff</a:t>
            </a:r>
          </a:p>
        </p:txBody>
      </p:sp>
      <p:sp>
        <p:nvSpPr>
          <p:cNvPr id="5" name="Footer Placeholder 2">
            <a:extLst>
              <a:ext uri="{FF2B5EF4-FFF2-40B4-BE49-F238E27FC236}">
                <a16:creationId xmlns:a16="http://schemas.microsoft.com/office/drawing/2014/main" id="{7E40F69A-3F55-7F28-F880-C723252944AE}"/>
              </a:ext>
            </a:extLst>
          </p:cNvPr>
          <p:cNvSpPr>
            <a:spLocks noGrp="1"/>
          </p:cNvSpPr>
          <p:nvPr>
            <p:ph type="ftr" sz="quarter" idx="11"/>
          </p:nvPr>
        </p:nvSpPr>
        <p:spPr>
          <a:xfrm>
            <a:off x="4175376" y="6494940"/>
            <a:ext cx="4114800" cy="365125"/>
          </a:xfrm>
        </p:spPr>
        <p:txBody>
          <a:bodyPr/>
          <a:lstStyle/>
          <a:p>
            <a:r>
              <a:rPr lang="en-US" dirty="0"/>
              <a:t>Presented by Kriti Dey</a:t>
            </a:r>
          </a:p>
        </p:txBody>
      </p:sp>
      <p:sp>
        <p:nvSpPr>
          <p:cNvPr id="8" name="TextBox 7">
            <a:extLst>
              <a:ext uri="{FF2B5EF4-FFF2-40B4-BE49-F238E27FC236}">
                <a16:creationId xmlns:a16="http://schemas.microsoft.com/office/drawing/2014/main" id="{1CEBEAA0-DEF7-4F8C-D318-340493712041}"/>
              </a:ext>
            </a:extLst>
          </p:cNvPr>
          <p:cNvSpPr txBox="1"/>
          <p:nvPr/>
        </p:nvSpPr>
        <p:spPr>
          <a:xfrm>
            <a:off x="339723" y="794377"/>
            <a:ext cx="1337092" cy="733663"/>
          </a:xfrm>
          <a:prstGeom prst="rightArrow">
            <a:avLst/>
          </a:prstGeom>
          <a:solidFill>
            <a:schemeClr val="accent4">
              <a:lumMod val="20000"/>
              <a:lumOff val="80000"/>
            </a:schemeClr>
          </a:solidFill>
          <a:ln>
            <a:solidFill>
              <a:schemeClr val="bg2"/>
            </a:solidFill>
          </a:ln>
        </p:spPr>
        <p:txBody>
          <a:bodyPr wrap="square" rtlCol="0">
            <a:spAutoFit/>
          </a:bodyPr>
          <a:lstStyle/>
          <a:p>
            <a:r>
              <a:rPr lang="en-US" dirty="0">
                <a:solidFill>
                  <a:schemeClr val="bg2">
                    <a:lumMod val="50000"/>
                  </a:schemeClr>
                </a:solidFill>
              </a:rPr>
              <a:t>China</a:t>
            </a:r>
            <a:endParaRPr lang="en-IN" dirty="0">
              <a:solidFill>
                <a:schemeClr val="bg2">
                  <a:lumMod val="50000"/>
                </a:schemeClr>
              </a:solidFill>
            </a:endParaRPr>
          </a:p>
        </p:txBody>
      </p:sp>
      <p:sp>
        <p:nvSpPr>
          <p:cNvPr id="7" name="TextBox 6">
            <a:extLst>
              <a:ext uri="{FF2B5EF4-FFF2-40B4-BE49-F238E27FC236}">
                <a16:creationId xmlns:a16="http://schemas.microsoft.com/office/drawing/2014/main" id="{C34C5FD0-F3AE-64C9-6ADF-9EB163BEFEC7}"/>
              </a:ext>
            </a:extLst>
          </p:cNvPr>
          <p:cNvSpPr txBox="1"/>
          <p:nvPr/>
        </p:nvSpPr>
        <p:spPr>
          <a:xfrm>
            <a:off x="1676814" y="719820"/>
            <a:ext cx="10154655" cy="1077218"/>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1600" dirty="0">
                <a:solidFill>
                  <a:schemeClr val="bg2">
                    <a:lumMod val="50000"/>
                  </a:schemeClr>
                </a:solidFill>
              </a:rPr>
              <a:t>Initial Rate (Feb 1): 10% on all Chinese imports.</a:t>
            </a:r>
          </a:p>
          <a:p>
            <a:pPr marL="285750" indent="-285750">
              <a:buFont typeface="Arial" panose="020B0604020202020204" pitchFamily="34" charset="0"/>
              <a:buChar char="•"/>
            </a:pPr>
            <a:r>
              <a:rPr lang="en-US" sz="1600" dirty="0">
                <a:solidFill>
                  <a:schemeClr val="bg2">
                    <a:lumMod val="50000"/>
                  </a:schemeClr>
                </a:solidFill>
              </a:rPr>
              <a:t>Mid-Year Change (May 12): U.S. and China agreed to a 30% “truce” rate; a planned escalation to 125% was paused on Apr 9 as part of that truce.</a:t>
            </a:r>
          </a:p>
          <a:p>
            <a:pPr marL="285750" indent="-285750">
              <a:buFont typeface="Arial" panose="020B0604020202020204" pitchFamily="34" charset="0"/>
              <a:buChar char="•"/>
            </a:pPr>
            <a:r>
              <a:rPr lang="en-US" sz="1600" dirty="0">
                <a:solidFill>
                  <a:schemeClr val="bg2">
                    <a:lumMod val="50000"/>
                  </a:schemeClr>
                </a:solidFill>
              </a:rPr>
              <a:t>Latest Effective Rate: 30% remains in force on selected product categories until the truce expires on Aug 10.</a:t>
            </a:r>
            <a:endParaRPr lang="en-IN" sz="1600" dirty="0">
              <a:solidFill>
                <a:schemeClr val="bg2">
                  <a:lumMod val="50000"/>
                </a:schemeClr>
              </a:solidFill>
            </a:endParaRPr>
          </a:p>
        </p:txBody>
      </p:sp>
      <p:sp>
        <p:nvSpPr>
          <p:cNvPr id="9" name="TextBox 8">
            <a:extLst>
              <a:ext uri="{FF2B5EF4-FFF2-40B4-BE49-F238E27FC236}">
                <a16:creationId xmlns:a16="http://schemas.microsoft.com/office/drawing/2014/main" id="{AFB3DC38-34DF-6DDA-73CC-AEABA00E3D8D}"/>
              </a:ext>
            </a:extLst>
          </p:cNvPr>
          <p:cNvSpPr txBox="1"/>
          <p:nvPr/>
        </p:nvSpPr>
        <p:spPr>
          <a:xfrm>
            <a:off x="339720" y="2239440"/>
            <a:ext cx="1337092" cy="733663"/>
          </a:xfrm>
          <a:prstGeom prst="rightArrow">
            <a:avLst/>
          </a:prstGeom>
          <a:solidFill>
            <a:schemeClr val="accent4">
              <a:lumMod val="20000"/>
              <a:lumOff val="80000"/>
            </a:schemeClr>
          </a:solidFill>
          <a:ln>
            <a:solidFill>
              <a:schemeClr val="bg2"/>
            </a:solidFill>
          </a:ln>
        </p:spPr>
        <p:txBody>
          <a:bodyPr wrap="square" rtlCol="0">
            <a:spAutoFit/>
          </a:bodyPr>
          <a:lstStyle/>
          <a:p>
            <a:r>
              <a:rPr lang="en-US" dirty="0">
                <a:solidFill>
                  <a:schemeClr val="bg2">
                    <a:lumMod val="50000"/>
                  </a:schemeClr>
                </a:solidFill>
              </a:rPr>
              <a:t>EU Union</a:t>
            </a:r>
            <a:endParaRPr lang="en-IN" dirty="0">
              <a:solidFill>
                <a:schemeClr val="bg2">
                  <a:lumMod val="50000"/>
                </a:schemeClr>
              </a:solidFill>
            </a:endParaRPr>
          </a:p>
        </p:txBody>
      </p:sp>
      <p:sp>
        <p:nvSpPr>
          <p:cNvPr id="10" name="TextBox 9">
            <a:extLst>
              <a:ext uri="{FF2B5EF4-FFF2-40B4-BE49-F238E27FC236}">
                <a16:creationId xmlns:a16="http://schemas.microsoft.com/office/drawing/2014/main" id="{745FD064-3B6D-E20B-7AA4-63B5A7060267}"/>
              </a:ext>
            </a:extLst>
          </p:cNvPr>
          <p:cNvSpPr txBox="1"/>
          <p:nvPr/>
        </p:nvSpPr>
        <p:spPr>
          <a:xfrm>
            <a:off x="1676812" y="2062182"/>
            <a:ext cx="10154655" cy="1077218"/>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1600" dirty="0">
                <a:solidFill>
                  <a:schemeClr val="bg2">
                    <a:lumMod val="50000"/>
                  </a:schemeClr>
                </a:solidFill>
              </a:rPr>
              <a:t>Initial Rate (Apr 2): A 10% baseline emergency tariff applicable to all EU goods.</a:t>
            </a:r>
          </a:p>
          <a:p>
            <a:pPr marL="285750" indent="-285750">
              <a:buFont typeface="Arial" panose="020B0604020202020204" pitchFamily="34" charset="0"/>
              <a:buChar char="•"/>
            </a:pPr>
            <a:r>
              <a:rPr lang="en-US" sz="1600" dirty="0">
                <a:solidFill>
                  <a:schemeClr val="bg2">
                    <a:lumMod val="50000"/>
                  </a:schemeClr>
                </a:solidFill>
              </a:rPr>
              <a:t>Mid-Year Evolution (Apr 9–May 25): The EU imposed 25% retaliatory duties. The U.S. proposal of 50% tariffs on EU cars and other goods was withdrawn on May 25 following negotiations.</a:t>
            </a:r>
          </a:p>
          <a:p>
            <a:pPr marL="285750" indent="-285750">
              <a:buFont typeface="Arial" panose="020B0604020202020204" pitchFamily="34" charset="0"/>
              <a:buChar char="•"/>
            </a:pPr>
            <a:r>
              <a:rPr lang="en-US" sz="1600" dirty="0">
                <a:solidFill>
                  <a:schemeClr val="bg2">
                    <a:lumMod val="50000"/>
                  </a:schemeClr>
                </a:solidFill>
              </a:rPr>
              <a:t>Latest Effective Rate: A 15% tariff on certain EU products, agreed as part of the U.S.–EU tariff deal finalized on July 27.</a:t>
            </a:r>
            <a:endParaRPr lang="en-IN" sz="1600" dirty="0">
              <a:solidFill>
                <a:schemeClr val="bg2">
                  <a:lumMod val="50000"/>
                </a:schemeClr>
              </a:solidFill>
            </a:endParaRPr>
          </a:p>
        </p:txBody>
      </p:sp>
      <p:sp>
        <p:nvSpPr>
          <p:cNvPr id="11" name="TextBox 10">
            <a:extLst>
              <a:ext uri="{FF2B5EF4-FFF2-40B4-BE49-F238E27FC236}">
                <a16:creationId xmlns:a16="http://schemas.microsoft.com/office/drawing/2014/main" id="{784E0691-8565-5BF1-DB8E-6ED292C2C628}"/>
              </a:ext>
            </a:extLst>
          </p:cNvPr>
          <p:cNvSpPr txBox="1"/>
          <p:nvPr/>
        </p:nvSpPr>
        <p:spPr>
          <a:xfrm>
            <a:off x="339720" y="3474436"/>
            <a:ext cx="1337092" cy="733663"/>
          </a:xfrm>
          <a:prstGeom prst="rightArrow">
            <a:avLst/>
          </a:prstGeom>
          <a:solidFill>
            <a:schemeClr val="accent4">
              <a:lumMod val="20000"/>
              <a:lumOff val="80000"/>
            </a:schemeClr>
          </a:solidFill>
          <a:ln>
            <a:solidFill>
              <a:schemeClr val="bg2"/>
            </a:solidFill>
          </a:ln>
        </p:spPr>
        <p:txBody>
          <a:bodyPr wrap="square" rtlCol="0">
            <a:spAutoFit/>
          </a:bodyPr>
          <a:lstStyle/>
          <a:p>
            <a:r>
              <a:rPr lang="en-US" dirty="0">
                <a:solidFill>
                  <a:schemeClr val="bg2">
                    <a:lumMod val="50000"/>
                  </a:schemeClr>
                </a:solidFill>
              </a:rPr>
              <a:t>Canada</a:t>
            </a:r>
            <a:endParaRPr lang="en-IN" dirty="0">
              <a:solidFill>
                <a:schemeClr val="bg2">
                  <a:lumMod val="50000"/>
                </a:schemeClr>
              </a:solidFill>
            </a:endParaRPr>
          </a:p>
        </p:txBody>
      </p:sp>
      <p:sp>
        <p:nvSpPr>
          <p:cNvPr id="18" name="TextBox 17">
            <a:extLst>
              <a:ext uri="{FF2B5EF4-FFF2-40B4-BE49-F238E27FC236}">
                <a16:creationId xmlns:a16="http://schemas.microsoft.com/office/drawing/2014/main" id="{29B1B195-626C-4EDC-D4BD-3B33C641DE37}"/>
              </a:ext>
            </a:extLst>
          </p:cNvPr>
          <p:cNvSpPr txBox="1"/>
          <p:nvPr/>
        </p:nvSpPr>
        <p:spPr>
          <a:xfrm>
            <a:off x="1676812" y="3404544"/>
            <a:ext cx="10154655" cy="830997"/>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1600" dirty="0">
                <a:solidFill>
                  <a:schemeClr val="bg2">
                    <a:lumMod val="50000"/>
                  </a:schemeClr>
                </a:solidFill>
              </a:rPr>
              <a:t>Initial Rate (Feb 1): 25% tariffs on non-USMCA-compliant imports.</a:t>
            </a:r>
          </a:p>
          <a:p>
            <a:pPr marL="285750" indent="-285750">
              <a:buFont typeface="Arial" panose="020B0604020202020204" pitchFamily="34" charset="0"/>
              <a:buChar char="•"/>
            </a:pPr>
            <a:r>
              <a:rPr lang="en-US" sz="1600" dirty="0">
                <a:solidFill>
                  <a:schemeClr val="bg2">
                    <a:lumMod val="50000"/>
                  </a:schemeClr>
                </a:solidFill>
              </a:rPr>
              <a:t>Mid-Year Pause: Tariffs on USMCA-origin goods were suspended pending verification.</a:t>
            </a:r>
          </a:p>
          <a:p>
            <a:pPr marL="285750" indent="-285750">
              <a:buFont typeface="Arial" panose="020B0604020202020204" pitchFamily="34" charset="0"/>
              <a:buChar char="•"/>
            </a:pPr>
            <a:r>
              <a:rPr lang="en-US" sz="1600" dirty="0">
                <a:solidFill>
                  <a:schemeClr val="bg2">
                    <a:lumMod val="50000"/>
                  </a:schemeClr>
                </a:solidFill>
              </a:rPr>
              <a:t>Latest Effective Rate: A 35% tariff on imports failing USMCA rules, set to take effect on Aug 1.</a:t>
            </a:r>
            <a:endParaRPr lang="en-IN" sz="1600" dirty="0">
              <a:solidFill>
                <a:schemeClr val="bg2">
                  <a:lumMod val="50000"/>
                </a:schemeClr>
              </a:solidFill>
            </a:endParaRPr>
          </a:p>
        </p:txBody>
      </p:sp>
      <p:sp>
        <p:nvSpPr>
          <p:cNvPr id="20" name="TextBox 19">
            <a:extLst>
              <a:ext uri="{FF2B5EF4-FFF2-40B4-BE49-F238E27FC236}">
                <a16:creationId xmlns:a16="http://schemas.microsoft.com/office/drawing/2014/main" id="{68DB75A1-93A5-0663-0761-2FBB2CF46C71}"/>
              </a:ext>
            </a:extLst>
          </p:cNvPr>
          <p:cNvSpPr txBox="1"/>
          <p:nvPr/>
        </p:nvSpPr>
        <p:spPr>
          <a:xfrm>
            <a:off x="339719" y="4570577"/>
            <a:ext cx="1358009" cy="733663"/>
          </a:xfrm>
          <a:prstGeom prst="rightArrow">
            <a:avLst/>
          </a:prstGeom>
          <a:solidFill>
            <a:schemeClr val="accent4">
              <a:lumMod val="20000"/>
              <a:lumOff val="80000"/>
            </a:schemeClr>
          </a:solidFill>
          <a:ln>
            <a:solidFill>
              <a:schemeClr val="bg2"/>
            </a:solidFill>
          </a:ln>
        </p:spPr>
        <p:txBody>
          <a:bodyPr wrap="square" rtlCol="0">
            <a:spAutoFit/>
          </a:bodyPr>
          <a:lstStyle/>
          <a:p>
            <a:r>
              <a:rPr lang="en-US" dirty="0">
                <a:solidFill>
                  <a:schemeClr val="bg2">
                    <a:lumMod val="50000"/>
                  </a:schemeClr>
                </a:solidFill>
              </a:rPr>
              <a:t>India</a:t>
            </a:r>
            <a:endParaRPr lang="en-IN" dirty="0">
              <a:solidFill>
                <a:schemeClr val="bg2">
                  <a:lumMod val="50000"/>
                </a:schemeClr>
              </a:solidFill>
            </a:endParaRPr>
          </a:p>
        </p:txBody>
      </p:sp>
      <p:sp>
        <p:nvSpPr>
          <p:cNvPr id="21" name="TextBox 20">
            <a:extLst>
              <a:ext uri="{FF2B5EF4-FFF2-40B4-BE49-F238E27FC236}">
                <a16:creationId xmlns:a16="http://schemas.microsoft.com/office/drawing/2014/main" id="{68FB95E9-B5D6-A8DB-89F2-A3A76458D530}"/>
              </a:ext>
            </a:extLst>
          </p:cNvPr>
          <p:cNvSpPr txBox="1"/>
          <p:nvPr/>
        </p:nvSpPr>
        <p:spPr>
          <a:xfrm>
            <a:off x="1676811" y="4570577"/>
            <a:ext cx="10154655" cy="830997"/>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1600" dirty="0">
                <a:solidFill>
                  <a:schemeClr val="bg2">
                    <a:lumMod val="50000"/>
                  </a:schemeClr>
                </a:solidFill>
              </a:rPr>
              <a:t>Initial Rate (Apr 2): 10% baseline emergency tariff.</a:t>
            </a:r>
          </a:p>
          <a:p>
            <a:pPr marL="285750" indent="-285750">
              <a:buFont typeface="Arial" panose="020B0604020202020204" pitchFamily="34" charset="0"/>
              <a:buChar char="•"/>
            </a:pPr>
            <a:r>
              <a:rPr lang="en-US" sz="1600" dirty="0">
                <a:solidFill>
                  <a:schemeClr val="bg2">
                    <a:lumMod val="50000"/>
                  </a:schemeClr>
                </a:solidFill>
              </a:rPr>
              <a:t>Mid-Year Threat (July 7): Trump announced plans to raise rates to 20–25%, contingent on deal progress.</a:t>
            </a:r>
          </a:p>
          <a:p>
            <a:pPr marL="285750" indent="-285750">
              <a:buFont typeface="Arial" panose="020B0604020202020204" pitchFamily="34" charset="0"/>
              <a:buChar char="•"/>
            </a:pPr>
            <a:r>
              <a:rPr lang="en-US" sz="1600" dirty="0">
                <a:solidFill>
                  <a:schemeClr val="bg2">
                    <a:lumMod val="50000"/>
                  </a:schemeClr>
                </a:solidFill>
              </a:rPr>
              <a:t>Latest Scheduled Rate: 20–25% tariff level scheduled to go into effect on Aug 1 if no agreement is reached.</a:t>
            </a:r>
            <a:endParaRPr lang="en-IN" sz="1600" dirty="0">
              <a:solidFill>
                <a:schemeClr val="bg2">
                  <a:lumMod val="50000"/>
                </a:schemeClr>
              </a:solidFill>
            </a:endParaRPr>
          </a:p>
        </p:txBody>
      </p:sp>
      <p:sp>
        <p:nvSpPr>
          <p:cNvPr id="22" name="TextBox 21">
            <a:extLst>
              <a:ext uri="{FF2B5EF4-FFF2-40B4-BE49-F238E27FC236}">
                <a16:creationId xmlns:a16="http://schemas.microsoft.com/office/drawing/2014/main" id="{83E24F6C-7A2A-2DCE-B642-B2BD33B45087}"/>
              </a:ext>
            </a:extLst>
          </p:cNvPr>
          <p:cNvSpPr txBox="1"/>
          <p:nvPr/>
        </p:nvSpPr>
        <p:spPr>
          <a:xfrm>
            <a:off x="360636" y="5663943"/>
            <a:ext cx="1358009" cy="733663"/>
          </a:xfrm>
          <a:prstGeom prst="rightArrow">
            <a:avLst/>
          </a:prstGeom>
          <a:solidFill>
            <a:schemeClr val="accent4">
              <a:lumMod val="20000"/>
              <a:lumOff val="80000"/>
            </a:schemeClr>
          </a:solidFill>
          <a:ln>
            <a:solidFill>
              <a:schemeClr val="bg2"/>
            </a:solidFill>
          </a:ln>
        </p:spPr>
        <p:txBody>
          <a:bodyPr wrap="square" rtlCol="0">
            <a:spAutoFit/>
          </a:bodyPr>
          <a:lstStyle/>
          <a:p>
            <a:r>
              <a:rPr lang="en-US" dirty="0">
                <a:solidFill>
                  <a:schemeClr val="bg2">
                    <a:lumMod val="50000"/>
                  </a:schemeClr>
                </a:solidFill>
              </a:rPr>
              <a:t>Japan</a:t>
            </a:r>
            <a:endParaRPr lang="en-IN" dirty="0">
              <a:solidFill>
                <a:schemeClr val="bg2">
                  <a:lumMod val="50000"/>
                </a:schemeClr>
              </a:solidFill>
            </a:endParaRPr>
          </a:p>
        </p:txBody>
      </p:sp>
      <p:sp>
        <p:nvSpPr>
          <p:cNvPr id="23" name="TextBox 22">
            <a:extLst>
              <a:ext uri="{FF2B5EF4-FFF2-40B4-BE49-F238E27FC236}">
                <a16:creationId xmlns:a16="http://schemas.microsoft.com/office/drawing/2014/main" id="{2D63E9B2-255D-8BD5-717E-63A43BC1E767}"/>
              </a:ext>
            </a:extLst>
          </p:cNvPr>
          <p:cNvSpPr txBox="1"/>
          <p:nvPr/>
        </p:nvSpPr>
        <p:spPr>
          <a:xfrm>
            <a:off x="1697728" y="5663943"/>
            <a:ext cx="10154655" cy="830997"/>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1600" dirty="0">
                <a:solidFill>
                  <a:schemeClr val="bg2">
                    <a:lumMod val="50000"/>
                  </a:schemeClr>
                </a:solidFill>
              </a:rPr>
              <a:t>Initial Rate (Apr 2): 10% baseline tariff.</a:t>
            </a:r>
          </a:p>
          <a:p>
            <a:pPr marL="285750" indent="-285750">
              <a:buFont typeface="Arial" panose="020B0604020202020204" pitchFamily="34" charset="0"/>
              <a:buChar char="•"/>
            </a:pPr>
            <a:r>
              <a:rPr lang="en-US" sz="1600" dirty="0">
                <a:solidFill>
                  <a:schemeClr val="bg2">
                    <a:lumMod val="50000"/>
                  </a:schemeClr>
                </a:solidFill>
              </a:rPr>
              <a:t>Mid-Year Threat (July 12): A 25% tariff threat on Japanese autos and electronics.</a:t>
            </a:r>
          </a:p>
          <a:p>
            <a:pPr marL="285750" indent="-285750">
              <a:buFont typeface="Arial" panose="020B0604020202020204" pitchFamily="34" charset="0"/>
              <a:buChar char="•"/>
            </a:pPr>
            <a:r>
              <a:rPr lang="en-US" sz="1600" dirty="0">
                <a:solidFill>
                  <a:schemeClr val="bg2">
                    <a:lumMod val="50000"/>
                  </a:schemeClr>
                </a:solidFill>
              </a:rPr>
              <a:t>Latest Scheduled Rate: A negotiated 15% tariff to take effect on Aug 1 under the U.S.–Japan deal reached July 22.</a:t>
            </a:r>
            <a:endParaRPr lang="en-IN" sz="1600" dirty="0">
              <a:solidFill>
                <a:schemeClr val="bg2">
                  <a:lumMod val="50000"/>
                </a:schemeClr>
              </a:solidFill>
            </a:endParaRPr>
          </a:p>
        </p:txBody>
      </p:sp>
    </p:spTree>
    <p:extLst>
      <p:ext uri="{BB962C8B-B14F-4D97-AF65-F5344CB8AC3E}">
        <p14:creationId xmlns:p14="http://schemas.microsoft.com/office/powerpoint/2010/main" val="197972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7D0E8E-43AB-375B-7BFD-70DD45FABAC6}"/>
              </a:ext>
            </a:extLst>
          </p:cNvPr>
          <p:cNvSpPr>
            <a:spLocks noGrp="1"/>
          </p:cNvSpPr>
          <p:nvPr>
            <p:ph type="ftr" sz="quarter" idx="11"/>
          </p:nvPr>
        </p:nvSpPr>
        <p:spPr/>
        <p:txBody>
          <a:bodyPr/>
          <a:lstStyle/>
          <a:p>
            <a:r>
              <a:rPr lang="en-US" dirty="0"/>
              <a:t>Presented by Kriti Dey</a:t>
            </a:r>
          </a:p>
        </p:txBody>
      </p:sp>
      <p:sp>
        <p:nvSpPr>
          <p:cNvPr id="13" name="TextBox 12">
            <a:extLst>
              <a:ext uri="{FF2B5EF4-FFF2-40B4-BE49-F238E27FC236}">
                <a16:creationId xmlns:a16="http://schemas.microsoft.com/office/drawing/2014/main" id="{2E0F44F3-D500-D36E-9919-49D103266C65}"/>
              </a:ext>
            </a:extLst>
          </p:cNvPr>
          <p:cNvSpPr txBox="1"/>
          <p:nvPr/>
        </p:nvSpPr>
        <p:spPr>
          <a:xfrm>
            <a:off x="1141411" y="250182"/>
            <a:ext cx="6910138" cy="592029"/>
          </a:xfrm>
          <a:prstGeom prst="roundRect">
            <a:avLst/>
          </a:prstGeom>
          <a:solidFill>
            <a:schemeClr val="bg2">
              <a:lumMod val="50000"/>
            </a:schemeClr>
          </a:solidFill>
        </p:spPr>
        <p:txBody>
          <a:bodyPr vert="horz" lIns="91440" tIns="45720" rIns="91440" bIns="45720" rtlCol="0" anchor="t">
            <a:normAutofit/>
          </a:bodyPr>
          <a:lstStyle/>
          <a:p>
            <a:pPr>
              <a:lnSpc>
                <a:spcPct val="90000"/>
              </a:lnSpc>
              <a:spcBef>
                <a:spcPct val="0"/>
              </a:spcBef>
              <a:spcAft>
                <a:spcPts val="600"/>
              </a:spcAft>
            </a:pPr>
            <a:r>
              <a:rPr lang="en-US" sz="3200" b="1" dirty="0">
                <a:solidFill>
                  <a:schemeClr val="bg1"/>
                </a:solidFill>
                <a:latin typeface="+mj-lt"/>
                <a:ea typeface="+mj-ea"/>
                <a:cs typeface="+mj-cs"/>
              </a:rPr>
              <a:t>Sources:</a:t>
            </a:r>
          </a:p>
        </p:txBody>
      </p:sp>
      <p:sp>
        <p:nvSpPr>
          <p:cNvPr id="14" name="TextBox 13">
            <a:extLst>
              <a:ext uri="{FF2B5EF4-FFF2-40B4-BE49-F238E27FC236}">
                <a16:creationId xmlns:a16="http://schemas.microsoft.com/office/drawing/2014/main" id="{F2671F7E-6A71-B49D-3125-53EDF5420416}"/>
              </a:ext>
            </a:extLst>
          </p:cNvPr>
          <p:cNvSpPr txBox="1"/>
          <p:nvPr/>
        </p:nvSpPr>
        <p:spPr>
          <a:xfrm>
            <a:off x="325269" y="1115588"/>
            <a:ext cx="4271211" cy="369332"/>
          </a:xfrm>
          <a:prstGeom prst="homePlate">
            <a:avLst/>
          </a:prstGeom>
          <a:solidFill>
            <a:schemeClr val="bg2">
              <a:lumMod val="20000"/>
              <a:lumOff val="80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b="1" dirty="0">
                <a:solidFill>
                  <a:schemeClr val="bg2">
                    <a:lumMod val="50000"/>
                  </a:schemeClr>
                </a:solidFill>
              </a:rPr>
              <a:t>Secondary Research Data</a:t>
            </a:r>
            <a:endParaRPr lang="en-IN" b="1" dirty="0">
              <a:solidFill>
                <a:schemeClr val="bg2">
                  <a:lumMod val="50000"/>
                </a:schemeClr>
              </a:solidFill>
            </a:endParaRPr>
          </a:p>
        </p:txBody>
      </p:sp>
      <p:graphicFrame>
        <p:nvGraphicFramePr>
          <p:cNvPr id="15" name="Table 14">
            <a:extLst>
              <a:ext uri="{FF2B5EF4-FFF2-40B4-BE49-F238E27FC236}">
                <a16:creationId xmlns:a16="http://schemas.microsoft.com/office/drawing/2014/main" id="{EC4DADEA-867B-12FD-D280-1F5B71296A05}"/>
              </a:ext>
            </a:extLst>
          </p:cNvPr>
          <p:cNvGraphicFramePr>
            <a:graphicFrameLocks noGrp="1"/>
          </p:cNvGraphicFramePr>
          <p:nvPr>
            <p:extLst>
              <p:ext uri="{D42A27DB-BD31-4B8C-83A1-F6EECF244321}">
                <p14:modId xmlns:p14="http://schemas.microsoft.com/office/powerpoint/2010/main" val="3355696759"/>
              </p:ext>
            </p:extLst>
          </p:nvPr>
        </p:nvGraphicFramePr>
        <p:xfrm>
          <a:off x="325269" y="1493520"/>
          <a:ext cx="5770731" cy="4084320"/>
        </p:xfrm>
        <a:graphic>
          <a:graphicData uri="http://schemas.openxmlformats.org/drawingml/2006/table">
            <a:tbl>
              <a:tblPr/>
              <a:tblGrid>
                <a:gridCol w="1520031">
                  <a:extLst>
                    <a:ext uri="{9D8B030D-6E8A-4147-A177-3AD203B41FA5}">
                      <a16:colId xmlns:a16="http://schemas.microsoft.com/office/drawing/2014/main" val="1335066049"/>
                    </a:ext>
                  </a:extLst>
                </a:gridCol>
                <a:gridCol w="2327123">
                  <a:extLst>
                    <a:ext uri="{9D8B030D-6E8A-4147-A177-3AD203B41FA5}">
                      <a16:colId xmlns:a16="http://schemas.microsoft.com/office/drawing/2014/main" val="875341852"/>
                    </a:ext>
                  </a:extLst>
                </a:gridCol>
                <a:gridCol w="1923577">
                  <a:extLst>
                    <a:ext uri="{9D8B030D-6E8A-4147-A177-3AD203B41FA5}">
                      <a16:colId xmlns:a16="http://schemas.microsoft.com/office/drawing/2014/main" val="2741425994"/>
                    </a:ext>
                  </a:extLst>
                </a:gridCol>
              </a:tblGrid>
              <a:tr h="224698">
                <a:tc>
                  <a:txBody>
                    <a:bodyPr/>
                    <a:lstStyle/>
                    <a:p>
                      <a:r>
                        <a:rPr lang="en-IN" sz="1400" b="1" dirty="0"/>
                        <a:t>Source Type</a:t>
                      </a:r>
                    </a:p>
                  </a:txBody>
                  <a:tcPr anchor="ctr">
                    <a:lnL>
                      <a:noFill/>
                    </a:lnL>
                    <a:lnR>
                      <a:noFill/>
                    </a:lnR>
                    <a:lnT>
                      <a:noFill/>
                    </a:lnT>
                    <a:lnB>
                      <a:noFill/>
                    </a:lnB>
                    <a:noFill/>
                  </a:tcPr>
                </a:tc>
                <a:tc>
                  <a:txBody>
                    <a:bodyPr/>
                    <a:lstStyle/>
                    <a:p>
                      <a:r>
                        <a:rPr lang="en-IN" sz="1400" b="1" dirty="0"/>
                        <a:t>Platforms/Databases</a:t>
                      </a:r>
                    </a:p>
                  </a:txBody>
                  <a:tcPr anchor="ctr">
                    <a:lnL>
                      <a:noFill/>
                    </a:lnL>
                    <a:lnR>
                      <a:noFill/>
                    </a:lnR>
                    <a:lnT>
                      <a:noFill/>
                    </a:lnT>
                    <a:lnB>
                      <a:noFill/>
                    </a:lnB>
                    <a:noFill/>
                  </a:tcPr>
                </a:tc>
                <a:tc>
                  <a:txBody>
                    <a:bodyPr/>
                    <a:lstStyle/>
                    <a:p>
                      <a:r>
                        <a:rPr lang="en-IN" sz="1400" b="1" dirty="0"/>
                        <a:t>Justification</a:t>
                      </a:r>
                    </a:p>
                  </a:txBody>
                  <a:tcPr anchor="ctr">
                    <a:lnL>
                      <a:noFill/>
                    </a:lnL>
                    <a:lnR>
                      <a:noFill/>
                    </a:lnR>
                    <a:lnT>
                      <a:noFill/>
                    </a:lnT>
                    <a:lnB>
                      <a:noFill/>
                    </a:lnB>
                    <a:noFill/>
                  </a:tcPr>
                </a:tc>
                <a:extLst>
                  <a:ext uri="{0D108BD9-81ED-4DB2-BD59-A6C34878D82A}">
                    <a16:rowId xmlns:a16="http://schemas.microsoft.com/office/drawing/2014/main" val="1255997558"/>
                  </a:ext>
                </a:extLst>
              </a:tr>
              <a:tr h="561784">
                <a:tc>
                  <a:txBody>
                    <a:bodyPr/>
                    <a:lstStyle/>
                    <a:p>
                      <a:r>
                        <a:rPr lang="en-IN" sz="1400" b="0" dirty="0"/>
                        <a:t>Statistical Databases</a:t>
                      </a:r>
                    </a:p>
                  </a:txBody>
                  <a:tcPr anchor="ctr">
                    <a:lnL>
                      <a:noFill/>
                    </a:lnL>
                    <a:lnR>
                      <a:noFill/>
                    </a:lnR>
                    <a:lnT>
                      <a:noFill/>
                    </a:lnT>
                    <a:lnB>
                      <a:noFill/>
                    </a:lnB>
                    <a:noFill/>
                  </a:tcPr>
                </a:tc>
                <a:tc>
                  <a:txBody>
                    <a:bodyPr/>
                    <a:lstStyle/>
                    <a:p>
                      <a:r>
                        <a:rPr lang="en-US" sz="1400" dirty="0">
                          <a:hlinkClick r:id="rId2"/>
                        </a:rPr>
                        <a:t>EIA (U.S. Energy Information Administration), </a:t>
                      </a:r>
                      <a:r>
                        <a:rPr lang="en-US" sz="1400" dirty="0">
                          <a:hlinkClick r:id="rId3"/>
                        </a:rPr>
                        <a:t>USDA</a:t>
                      </a:r>
                      <a:r>
                        <a:rPr lang="en-US" sz="1400" dirty="0"/>
                        <a:t>, </a:t>
                      </a:r>
                      <a:r>
                        <a:rPr lang="en-US" sz="1400" dirty="0">
                          <a:hlinkClick r:id="rId4"/>
                        </a:rPr>
                        <a:t>EPA</a:t>
                      </a:r>
                      <a:r>
                        <a:rPr lang="en-US" sz="1400" dirty="0"/>
                        <a:t>, </a:t>
                      </a:r>
                      <a:r>
                        <a:rPr lang="en-US" sz="1400" b="0" dirty="0">
                          <a:hlinkClick r:id="rId5"/>
                        </a:rPr>
                        <a:t>Iowa State’s CARD</a:t>
                      </a:r>
                      <a:endParaRPr lang="en-US" sz="1400" b="0" dirty="0"/>
                    </a:p>
                  </a:txBody>
                  <a:tcPr anchor="ctr">
                    <a:lnL>
                      <a:noFill/>
                    </a:lnL>
                    <a:lnR>
                      <a:noFill/>
                    </a:lnR>
                    <a:lnT>
                      <a:noFill/>
                    </a:lnT>
                    <a:lnB>
                      <a:noFill/>
                    </a:lnB>
                    <a:noFill/>
                  </a:tcPr>
                </a:tc>
                <a:tc>
                  <a:txBody>
                    <a:bodyPr/>
                    <a:lstStyle/>
                    <a:p>
                      <a:r>
                        <a:rPr lang="en-US" sz="1400" dirty="0"/>
                        <a:t>Official U.S. government sources with validated and updated energy &amp; policy data</a:t>
                      </a:r>
                    </a:p>
                  </a:txBody>
                  <a:tcPr anchor="ctr">
                    <a:lnL>
                      <a:noFill/>
                    </a:lnL>
                    <a:lnR>
                      <a:noFill/>
                    </a:lnR>
                    <a:lnT>
                      <a:noFill/>
                    </a:lnT>
                    <a:lnB>
                      <a:noFill/>
                    </a:lnB>
                    <a:noFill/>
                  </a:tcPr>
                </a:tc>
                <a:extLst>
                  <a:ext uri="{0D108BD9-81ED-4DB2-BD59-A6C34878D82A}">
                    <a16:rowId xmlns:a16="http://schemas.microsoft.com/office/drawing/2014/main" val="768048765"/>
                  </a:ext>
                </a:extLst>
              </a:tr>
              <a:tr h="561784">
                <a:tc>
                  <a:txBody>
                    <a:bodyPr/>
                    <a:lstStyle/>
                    <a:p>
                      <a:r>
                        <a:rPr lang="en-IN" sz="1400" b="0" dirty="0"/>
                        <a:t>Trade Platforms</a:t>
                      </a:r>
                    </a:p>
                  </a:txBody>
                  <a:tcPr anchor="ctr">
                    <a:lnL>
                      <a:noFill/>
                    </a:lnL>
                    <a:lnR>
                      <a:noFill/>
                    </a:lnR>
                    <a:lnT>
                      <a:noFill/>
                    </a:lnT>
                    <a:lnB>
                      <a:noFill/>
                    </a:lnB>
                    <a:noFill/>
                  </a:tcPr>
                </a:tc>
                <a:tc>
                  <a:txBody>
                    <a:bodyPr/>
                    <a:lstStyle/>
                    <a:p>
                      <a:r>
                        <a:rPr lang="en-US" sz="1400" dirty="0">
                          <a:hlinkClick r:id="rId6"/>
                        </a:rPr>
                        <a:t>Volza</a:t>
                      </a:r>
                      <a:r>
                        <a:rPr lang="en-US" sz="1400" dirty="0"/>
                        <a:t>, </a:t>
                      </a:r>
                      <a:r>
                        <a:rPr lang="en-US" sz="1400" dirty="0">
                          <a:hlinkClick r:id="rId7"/>
                        </a:rPr>
                        <a:t>World Bank</a:t>
                      </a:r>
                      <a:endParaRPr lang="en-US" sz="1400" dirty="0"/>
                    </a:p>
                  </a:txBody>
                  <a:tcPr anchor="ctr">
                    <a:lnL>
                      <a:noFill/>
                    </a:lnL>
                    <a:lnR>
                      <a:noFill/>
                    </a:lnR>
                    <a:lnT>
                      <a:noFill/>
                    </a:lnT>
                    <a:lnB>
                      <a:noFill/>
                    </a:lnB>
                    <a:noFill/>
                  </a:tcPr>
                </a:tc>
                <a:tc>
                  <a:txBody>
                    <a:bodyPr/>
                    <a:lstStyle/>
                    <a:p>
                      <a:r>
                        <a:rPr lang="en-US" sz="1400"/>
                        <a:t>Provide reliable global trade volumes, pricing data, and forecasts</a:t>
                      </a:r>
                    </a:p>
                  </a:txBody>
                  <a:tcPr anchor="ctr">
                    <a:lnL>
                      <a:noFill/>
                    </a:lnL>
                    <a:lnR>
                      <a:noFill/>
                    </a:lnR>
                    <a:lnT>
                      <a:noFill/>
                    </a:lnT>
                    <a:lnB>
                      <a:noFill/>
                    </a:lnB>
                    <a:noFill/>
                  </a:tcPr>
                </a:tc>
                <a:extLst>
                  <a:ext uri="{0D108BD9-81ED-4DB2-BD59-A6C34878D82A}">
                    <a16:rowId xmlns:a16="http://schemas.microsoft.com/office/drawing/2014/main" val="2854207366"/>
                  </a:ext>
                </a:extLst>
              </a:tr>
              <a:tr h="561784">
                <a:tc>
                  <a:txBody>
                    <a:bodyPr/>
                    <a:lstStyle/>
                    <a:p>
                      <a:r>
                        <a:rPr lang="en-IN" sz="1400" b="0" dirty="0"/>
                        <a:t>News Reports</a:t>
                      </a:r>
                    </a:p>
                  </a:txBody>
                  <a:tcPr anchor="ctr">
                    <a:lnL>
                      <a:noFill/>
                    </a:lnL>
                    <a:lnR>
                      <a:noFill/>
                    </a:lnR>
                    <a:lnT>
                      <a:noFill/>
                    </a:lnT>
                    <a:lnB>
                      <a:noFill/>
                    </a:lnB>
                    <a:noFill/>
                  </a:tcPr>
                </a:tc>
                <a:tc>
                  <a:txBody>
                    <a:bodyPr/>
                    <a:lstStyle/>
                    <a:p>
                      <a:r>
                        <a:rPr lang="fr-FR" sz="1400" dirty="0">
                          <a:hlinkClick r:id="rId8"/>
                        </a:rPr>
                        <a:t>Argus Media</a:t>
                      </a:r>
                      <a:r>
                        <a:rPr lang="fr-FR" sz="1400" dirty="0"/>
                        <a:t>, </a:t>
                      </a:r>
                      <a:r>
                        <a:rPr lang="fr-FR" sz="1400" dirty="0">
                          <a:hlinkClick r:id="rId9"/>
                        </a:rPr>
                        <a:t>Biofuels Digest</a:t>
                      </a:r>
                      <a:r>
                        <a:rPr lang="fr-FR" sz="1400" dirty="0"/>
                        <a:t>, </a:t>
                      </a:r>
                      <a:r>
                        <a:rPr lang="fr-FR" sz="1400" dirty="0">
                          <a:hlinkClick r:id="rId10"/>
                        </a:rPr>
                        <a:t>ICIS</a:t>
                      </a:r>
                      <a:endParaRPr lang="fr-FR" sz="1400" dirty="0"/>
                    </a:p>
                  </a:txBody>
                  <a:tcPr anchor="ctr">
                    <a:lnL>
                      <a:noFill/>
                    </a:lnL>
                    <a:lnR>
                      <a:noFill/>
                    </a:lnR>
                    <a:lnT>
                      <a:noFill/>
                    </a:lnT>
                    <a:lnB>
                      <a:noFill/>
                    </a:lnB>
                    <a:noFill/>
                  </a:tcPr>
                </a:tc>
                <a:tc>
                  <a:txBody>
                    <a:bodyPr/>
                    <a:lstStyle/>
                    <a:p>
                      <a:r>
                        <a:rPr lang="en-US" sz="1400" dirty="0"/>
                        <a:t>Trusted for price benchmarks, policy updates, and expert market ideas.</a:t>
                      </a:r>
                    </a:p>
                  </a:txBody>
                  <a:tcPr anchor="ctr">
                    <a:lnL>
                      <a:noFill/>
                    </a:lnL>
                    <a:lnR>
                      <a:noFill/>
                    </a:lnR>
                    <a:lnT>
                      <a:noFill/>
                    </a:lnT>
                    <a:lnB>
                      <a:noFill/>
                    </a:lnB>
                    <a:noFill/>
                  </a:tcPr>
                </a:tc>
                <a:extLst>
                  <a:ext uri="{0D108BD9-81ED-4DB2-BD59-A6C34878D82A}">
                    <a16:rowId xmlns:a16="http://schemas.microsoft.com/office/drawing/2014/main" val="1551705478"/>
                  </a:ext>
                </a:extLst>
              </a:tr>
              <a:tr h="561784">
                <a:tc>
                  <a:txBody>
                    <a:bodyPr/>
                    <a:lstStyle/>
                    <a:p>
                      <a:r>
                        <a:rPr lang="en-IN" sz="1400" b="0" dirty="0"/>
                        <a:t>Industry Reports</a:t>
                      </a:r>
                    </a:p>
                  </a:txBody>
                  <a:tcPr anchor="ctr">
                    <a:lnL>
                      <a:noFill/>
                    </a:lnL>
                    <a:lnR>
                      <a:noFill/>
                    </a:lnR>
                    <a:lnT>
                      <a:noFill/>
                    </a:lnT>
                    <a:lnB>
                      <a:noFill/>
                    </a:lnB>
                    <a:noFill/>
                  </a:tcPr>
                </a:tc>
                <a:tc>
                  <a:txBody>
                    <a:bodyPr/>
                    <a:lstStyle/>
                    <a:p>
                      <a:r>
                        <a:rPr lang="en-US" sz="1400" dirty="0">
                          <a:hlinkClick r:id="rId11"/>
                        </a:rPr>
                        <a:t>IEA</a:t>
                      </a:r>
                      <a:r>
                        <a:rPr lang="en-US" sz="1400" dirty="0"/>
                        <a:t>, </a:t>
                      </a:r>
                      <a:r>
                        <a:rPr lang="en-US" sz="1400" dirty="0">
                          <a:hlinkClick r:id="rId12"/>
                        </a:rPr>
                        <a:t>Clean Fuels Alliance</a:t>
                      </a:r>
                      <a:r>
                        <a:rPr lang="en-US" sz="1400" dirty="0"/>
                        <a:t>,</a:t>
                      </a:r>
                      <a:r>
                        <a:rPr lang="en-US" sz="1400" dirty="0">
                          <a:hlinkClick r:id="rId13"/>
                        </a:rPr>
                        <a:t> Reuters</a:t>
                      </a:r>
                      <a:r>
                        <a:rPr lang="en-US" sz="1400" dirty="0"/>
                        <a:t>, </a:t>
                      </a:r>
                      <a:r>
                        <a:rPr lang="en-US" sz="1400" b="0" dirty="0">
                          <a:hlinkClick r:id="rId14"/>
                        </a:rPr>
                        <a:t>AFDC’s Portal</a:t>
                      </a:r>
                      <a:endParaRPr lang="en-US" sz="1400" b="0" dirty="0"/>
                    </a:p>
                  </a:txBody>
                  <a:tcPr anchor="ctr">
                    <a:lnL>
                      <a:noFill/>
                    </a:lnL>
                    <a:lnR>
                      <a:noFill/>
                    </a:lnR>
                    <a:lnT>
                      <a:noFill/>
                    </a:lnT>
                    <a:lnB>
                      <a:noFill/>
                    </a:lnB>
                    <a:noFill/>
                  </a:tcPr>
                </a:tc>
                <a:tc>
                  <a:txBody>
                    <a:bodyPr/>
                    <a:lstStyle/>
                    <a:p>
                      <a:r>
                        <a:rPr lang="en-US" sz="1400" dirty="0"/>
                        <a:t>In-depth reports help in understanding value chain dynamics and market drivers</a:t>
                      </a:r>
                    </a:p>
                  </a:txBody>
                  <a:tcPr anchor="ctr">
                    <a:lnL>
                      <a:noFill/>
                    </a:lnL>
                    <a:lnR>
                      <a:noFill/>
                    </a:lnR>
                    <a:lnT>
                      <a:noFill/>
                    </a:lnT>
                    <a:lnB>
                      <a:noFill/>
                    </a:lnB>
                    <a:noFill/>
                  </a:tcPr>
                </a:tc>
                <a:extLst>
                  <a:ext uri="{0D108BD9-81ED-4DB2-BD59-A6C34878D82A}">
                    <a16:rowId xmlns:a16="http://schemas.microsoft.com/office/drawing/2014/main" val="3219579663"/>
                  </a:ext>
                </a:extLst>
              </a:tr>
            </a:tbl>
          </a:graphicData>
        </a:graphic>
      </p:graphicFrame>
      <p:sp>
        <p:nvSpPr>
          <p:cNvPr id="16" name="TextBox 15">
            <a:extLst>
              <a:ext uri="{FF2B5EF4-FFF2-40B4-BE49-F238E27FC236}">
                <a16:creationId xmlns:a16="http://schemas.microsoft.com/office/drawing/2014/main" id="{32AFE5FA-A74E-CD5B-7229-4CFF2883A5F9}"/>
              </a:ext>
            </a:extLst>
          </p:cNvPr>
          <p:cNvSpPr txBox="1"/>
          <p:nvPr/>
        </p:nvSpPr>
        <p:spPr>
          <a:xfrm>
            <a:off x="6445332" y="1115588"/>
            <a:ext cx="4271211" cy="369332"/>
          </a:xfrm>
          <a:prstGeom prst="homePlate">
            <a:avLst/>
          </a:prstGeom>
          <a:solidFill>
            <a:schemeClr val="bg2">
              <a:lumMod val="20000"/>
              <a:lumOff val="80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b="1" dirty="0">
                <a:solidFill>
                  <a:schemeClr val="bg2">
                    <a:lumMod val="50000"/>
                  </a:schemeClr>
                </a:solidFill>
              </a:rPr>
              <a:t>AI Tools Used for Analysis</a:t>
            </a:r>
            <a:endParaRPr lang="en-IN" b="1" dirty="0">
              <a:solidFill>
                <a:schemeClr val="bg2">
                  <a:lumMod val="50000"/>
                </a:schemeClr>
              </a:solidFill>
            </a:endParaRPr>
          </a:p>
        </p:txBody>
      </p:sp>
      <p:graphicFrame>
        <p:nvGraphicFramePr>
          <p:cNvPr id="17" name="Table 16">
            <a:extLst>
              <a:ext uri="{FF2B5EF4-FFF2-40B4-BE49-F238E27FC236}">
                <a16:creationId xmlns:a16="http://schemas.microsoft.com/office/drawing/2014/main" id="{C9D3F70F-DE10-E74B-323A-C207B0B10F55}"/>
              </a:ext>
            </a:extLst>
          </p:cNvPr>
          <p:cNvGraphicFramePr>
            <a:graphicFrameLocks noGrp="1"/>
          </p:cNvGraphicFramePr>
          <p:nvPr>
            <p:extLst>
              <p:ext uri="{D42A27DB-BD31-4B8C-83A1-F6EECF244321}">
                <p14:modId xmlns:p14="http://schemas.microsoft.com/office/powerpoint/2010/main" val="1039602584"/>
              </p:ext>
            </p:extLst>
          </p:nvPr>
        </p:nvGraphicFramePr>
        <p:xfrm>
          <a:off x="6445332" y="1620722"/>
          <a:ext cx="5574215" cy="1341120"/>
        </p:xfrm>
        <a:graphic>
          <a:graphicData uri="http://schemas.openxmlformats.org/drawingml/2006/table">
            <a:tbl>
              <a:tblPr/>
              <a:tblGrid>
                <a:gridCol w="1672252">
                  <a:extLst>
                    <a:ext uri="{9D8B030D-6E8A-4147-A177-3AD203B41FA5}">
                      <a16:colId xmlns:a16="http://schemas.microsoft.com/office/drawing/2014/main" val="35242796"/>
                    </a:ext>
                  </a:extLst>
                </a:gridCol>
                <a:gridCol w="3901963">
                  <a:extLst>
                    <a:ext uri="{9D8B030D-6E8A-4147-A177-3AD203B41FA5}">
                      <a16:colId xmlns:a16="http://schemas.microsoft.com/office/drawing/2014/main" val="1217480352"/>
                    </a:ext>
                  </a:extLst>
                </a:gridCol>
              </a:tblGrid>
              <a:tr h="0">
                <a:tc>
                  <a:txBody>
                    <a:bodyPr/>
                    <a:lstStyle/>
                    <a:p>
                      <a:r>
                        <a:rPr lang="en-IN" sz="1400" b="1" dirty="0"/>
                        <a:t>Tool Name</a:t>
                      </a:r>
                    </a:p>
                  </a:txBody>
                  <a:tcPr anchor="ctr">
                    <a:lnL>
                      <a:noFill/>
                    </a:lnL>
                    <a:lnR>
                      <a:noFill/>
                    </a:lnR>
                    <a:lnT>
                      <a:noFill/>
                    </a:lnT>
                    <a:lnB>
                      <a:noFill/>
                    </a:lnB>
                    <a:noFill/>
                  </a:tcPr>
                </a:tc>
                <a:tc>
                  <a:txBody>
                    <a:bodyPr/>
                    <a:lstStyle/>
                    <a:p>
                      <a:r>
                        <a:rPr lang="en-IN" sz="1400" b="1" dirty="0"/>
                        <a:t>Purpose</a:t>
                      </a:r>
                    </a:p>
                  </a:txBody>
                  <a:tcPr anchor="ctr">
                    <a:lnL>
                      <a:noFill/>
                    </a:lnL>
                    <a:lnR>
                      <a:noFill/>
                    </a:lnR>
                    <a:lnT>
                      <a:noFill/>
                    </a:lnT>
                    <a:lnB>
                      <a:noFill/>
                    </a:lnB>
                    <a:noFill/>
                  </a:tcPr>
                </a:tc>
                <a:extLst>
                  <a:ext uri="{0D108BD9-81ED-4DB2-BD59-A6C34878D82A}">
                    <a16:rowId xmlns:a16="http://schemas.microsoft.com/office/drawing/2014/main" val="902499580"/>
                  </a:ext>
                </a:extLst>
              </a:tr>
              <a:tr h="0">
                <a:tc>
                  <a:txBody>
                    <a:bodyPr/>
                    <a:lstStyle/>
                    <a:p>
                      <a:r>
                        <a:rPr lang="en-IN" sz="1400" b="0"/>
                        <a:t>OpenAI GPT-4 / ChatGPT</a:t>
                      </a:r>
                    </a:p>
                  </a:txBody>
                  <a:tcPr anchor="ctr">
                    <a:lnL>
                      <a:noFill/>
                    </a:lnL>
                    <a:lnR>
                      <a:noFill/>
                    </a:lnR>
                    <a:lnT>
                      <a:noFill/>
                    </a:lnT>
                    <a:lnB>
                      <a:noFill/>
                    </a:lnB>
                    <a:noFill/>
                  </a:tcPr>
                </a:tc>
                <a:tc>
                  <a:txBody>
                    <a:bodyPr/>
                    <a:lstStyle/>
                    <a:p>
                      <a:r>
                        <a:rPr lang="en-US" sz="1400" dirty="0"/>
                        <a:t>Assisted in summarizing, structuring insights, drafting reports &amp; presentation decks</a:t>
                      </a:r>
                    </a:p>
                  </a:txBody>
                  <a:tcPr anchor="ctr">
                    <a:lnL>
                      <a:noFill/>
                    </a:lnL>
                    <a:lnR>
                      <a:noFill/>
                    </a:lnR>
                    <a:lnT>
                      <a:noFill/>
                    </a:lnT>
                    <a:lnB>
                      <a:noFill/>
                    </a:lnB>
                    <a:noFill/>
                  </a:tcPr>
                </a:tc>
                <a:extLst>
                  <a:ext uri="{0D108BD9-81ED-4DB2-BD59-A6C34878D82A}">
                    <a16:rowId xmlns:a16="http://schemas.microsoft.com/office/drawing/2014/main" val="3307958074"/>
                  </a:ext>
                </a:extLst>
              </a:tr>
              <a:tr h="0">
                <a:tc>
                  <a:txBody>
                    <a:bodyPr/>
                    <a:lstStyle/>
                    <a:p>
                      <a:r>
                        <a:rPr lang="en-IN" sz="1400" b="0" dirty="0"/>
                        <a:t>Excel/Power BI</a:t>
                      </a:r>
                    </a:p>
                  </a:txBody>
                  <a:tcPr anchor="ctr">
                    <a:lnL>
                      <a:noFill/>
                    </a:lnL>
                    <a:lnR>
                      <a:noFill/>
                    </a:lnR>
                    <a:lnT>
                      <a:noFill/>
                    </a:lnT>
                    <a:lnB>
                      <a:noFill/>
                    </a:lnB>
                    <a:noFill/>
                  </a:tcPr>
                </a:tc>
                <a:tc>
                  <a:txBody>
                    <a:bodyPr/>
                    <a:lstStyle/>
                    <a:p>
                      <a:r>
                        <a:rPr lang="en-US" sz="1400" dirty="0"/>
                        <a:t>Data cleaning, unit conversion, visualizing 12-month price trends</a:t>
                      </a:r>
                    </a:p>
                  </a:txBody>
                  <a:tcPr anchor="ctr">
                    <a:lnL>
                      <a:noFill/>
                    </a:lnL>
                    <a:lnR>
                      <a:noFill/>
                    </a:lnR>
                    <a:lnT>
                      <a:noFill/>
                    </a:lnT>
                    <a:lnB>
                      <a:noFill/>
                    </a:lnB>
                    <a:noFill/>
                  </a:tcPr>
                </a:tc>
                <a:extLst>
                  <a:ext uri="{0D108BD9-81ED-4DB2-BD59-A6C34878D82A}">
                    <a16:rowId xmlns:a16="http://schemas.microsoft.com/office/drawing/2014/main" val="1144251112"/>
                  </a:ext>
                </a:extLst>
              </a:tr>
            </a:tbl>
          </a:graphicData>
        </a:graphic>
      </p:graphicFrame>
      <p:sp>
        <p:nvSpPr>
          <p:cNvPr id="19" name="TextBox 18">
            <a:extLst>
              <a:ext uri="{FF2B5EF4-FFF2-40B4-BE49-F238E27FC236}">
                <a16:creationId xmlns:a16="http://schemas.microsoft.com/office/drawing/2014/main" id="{E01357B9-8C66-E19B-45C9-F96C167E0AE2}"/>
              </a:ext>
            </a:extLst>
          </p:cNvPr>
          <p:cNvSpPr txBox="1"/>
          <p:nvPr/>
        </p:nvSpPr>
        <p:spPr>
          <a:xfrm>
            <a:off x="6445332" y="3244334"/>
            <a:ext cx="5421399" cy="369332"/>
          </a:xfrm>
          <a:prstGeom prst="rect">
            <a:avLst/>
          </a:prstGeom>
          <a:noFill/>
        </p:spPr>
        <p:txBody>
          <a:bodyPr wrap="square">
            <a:spAutoFit/>
          </a:bodyPr>
          <a:lstStyle/>
          <a:p>
            <a:r>
              <a:rPr lang="en-US" b="1" dirty="0">
                <a:highlight>
                  <a:srgbClr val="FECA6B"/>
                </a:highlight>
              </a:rPr>
              <a:t>Dealing with Conflicting or Incomplete Data</a:t>
            </a:r>
          </a:p>
        </p:txBody>
      </p:sp>
      <p:sp>
        <p:nvSpPr>
          <p:cNvPr id="21" name="TextBox 20">
            <a:extLst>
              <a:ext uri="{FF2B5EF4-FFF2-40B4-BE49-F238E27FC236}">
                <a16:creationId xmlns:a16="http://schemas.microsoft.com/office/drawing/2014/main" id="{4DCF0C29-9AB2-50D3-9858-0EF52FA5E4E0}"/>
              </a:ext>
            </a:extLst>
          </p:cNvPr>
          <p:cNvSpPr txBox="1"/>
          <p:nvPr/>
        </p:nvSpPr>
        <p:spPr>
          <a:xfrm>
            <a:off x="6445332" y="3613666"/>
            <a:ext cx="5193213"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Cross-Validation</a:t>
            </a:r>
            <a:r>
              <a:rPr lang="en-US" sz="1400" dirty="0"/>
              <a:t>: Data was compared across 2–3 trusted platforms. </a:t>
            </a:r>
          </a:p>
          <a:p>
            <a:pPr marL="285750" indent="-285750">
              <a:buFont typeface="Arial" panose="020B0604020202020204" pitchFamily="34" charset="0"/>
              <a:buChar char="•"/>
            </a:pPr>
            <a:r>
              <a:rPr lang="en-US" sz="1400" b="1" dirty="0"/>
              <a:t>Weight to Official Sources: </a:t>
            </a:r>
            <a:r>
              <a:rPr lang="en-US" sz="1400" dirty="0"/>
              <a:t>Priority was given to government-backed databases (e.g., EIA, EPA).</a:t>
            </a:r>
            <a:endParaRPr lang="en-IN" sz="1400" dirty="0"/>
          </a:p>
        </p:txBody>
      </p:sp>
    </p:spTree>
    <p:extLst>
      <p:ext uri="{BB962C8B-B14F-4D97-AF65-F5344CB8AC3E}">
        <p14:creationId xmlns:p14="http://schemas.microsoft.com/office/powerpoint/2010/main" val="379995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C746D1-ABBD-E8D5-134E-37B0E9299D58}"/>
              </a:ext>
            </a:extLst>
          </p:cNvPr>
          <p:cNvSpPr txBox="1"/>
          <p:nvPr/>
        </p:nvSpPr>
        <p:spPr>
          <a:xfrm>
            <a:off x="887466" y="151753"/>
            <a:ext cx="3600313" cy="646986"/>
          </a:xfrm>
          <a:prstGeom prst="roundRect">
            <a:avLst/>
          </a:prstGeom>
          <a:solidFill>
            <a:schemeClr val="bg2">
              <a:lumMod val="50000"/>
            </a:schemeClr>
          </a:solidFill>
        </p:spPr>
        <p:txBody>
          <a:bodyPr wrap="square" rtlCol="0">
            <a:spAutoFit/>
          </a:bodyPr>
          <a:lstStyle/>
          <a:p>
            <a:pPr algn="ctr"/>
            <a:r>
              <a:rPr lang="en-US" sz="3200" b="1" dirty="0">
                <a:solidFill>
                  <a:schemeClr val="bg1"/>
                </a:solidFill>
              </a:rPr>
              <a:t>INTRODUCTION</a:t>
            </a:r>
          </a:p>
        </p:txBody>
      </p:sp>
      <p:sp>
        <p:nvSpPr>
          <p:cNvPr id="7" name="TextBox 6">
            <a:extLst>
              <a:ext uri="{FF2B5EF4-FFF2-40B4-BE49-F238E27FC236}">
                <a16:creationId xmlns:a16="http://schemas.microsoft.com/office/drawing/2014/main" id="{C73FF1AB-4428-0A64-A207-0CB31F5F8E48}"/>
              </a:ext>
            </a:extLst>
          </p:cNvPr>
          <p:cNvSpPr txBox="1"/>
          <p:nvPr/>
        </p:nvSpPr>
        <p:spPr>
          <a:xfrm>
            <a:off x="709863" y="1218155"/>
            <a:ext cx="2298031" cy="369332"/>
          </a:xfrm>
          <a:prstGeom prst="homePlate">
            <a:avLst/>
          </a:prstGeom>
          <a:solidFill>
            <a:schemeClr val="bg1">
              <a:lumMod val="95000"/>
            </a:schemeClr>
          </a:solidFill>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solidFill>
                  <a:schemeClr val="bg2">
                    <a:lumMod val="50000"/>
                  </a:schemeClr>
                </a:solidFill>
              </a:rPr>
              <a:t>Market Definition</a:t>
            </a:r>
            <a:endParaRPr lang="en-IN" dirty="0">
              <a:solidFill>
                <a:schemeClr val="bg2">
                  <a:lumMod val="50000"/>
                </a:schemeClr>
              </a:solidFill>
            </a:endParaRPr>
          </a:p>
        </p:txBody>
      </p:sp>
      <p:sp>
        <p:nvSpPr>
          <p:cNvPr id="9" name="TextBox 8">
            <a:extLst>
              <a:ext uri="{FF2B5EF4-FFF2-40B4-BE49-F238E27FC236}">
                <a16:creationId xmlns:a16="http://schemas.microsoft.com/office/drawing/2014/main" id="{CC7DDF78-7108-B421-D41B-D8EE7BDB249B}"/>
              </a:ext>
            </a:extLst>
          </p:cNvPr>
          <p:cNvSpPr txBox="1"/>
          <p:nvPr/>
        </p:nvSpPr>
        <p:spPr>
          <a:xfrm>
            <a:off x="709863" y="1662642"/>
            <a:ext cx="7555832" cy="1477328"/>
          </a:xfrm>
          <a:prstGeom prst="rect">
            <a:avLst/>
          </a:prstGeom>
          <a:noFill/>
        </p:spPr>
        <p:txBody>
          <a:bodyPr wrap="square" rtlCol="0">
            <a:spAutoFit/>
          </a:bodyPr>
          <a:lstStyle/>
          <a:p>
            <a:r>
              <a:rPr lang="en-IN" dirty="0"/>
              <a:t>Biodiesel is an environmentally-friendly fuel used as a substitute for fossil-based fuels. It is a fuel made of mono-alkyl esters of long chain fatty acids derived from vegetable oils, animal fats, and greases. The pure form of biodiesel is designated as B100. It has applications in transportation, power generation, marine, agriculture, and mining industries.</a:t>
            </a:r>
          </a:p>
        </p:txBody>
      </p:sp>
      <p:graphicFrame>
        <p:nvGraphicFramePr>
          <p:cNvPr id="11" name="Table 10">
            <a:extLst>
              <a:ext uri="{FF2B5EF4-FFF2-40B4-BE49-F238E27FC236}">
                <a16:creationId xmlns:a16="http://schemas.microsoft.com/office/drawing/2014/main" id="{87DE9EEA-24F0-980C-C698-707E721242E5}"/>
              </a:ext>
            </a:extLst>
          </p:cNvPr>
          <p:cNvGraphicFramePr>
            <a:graphicFrameLocks noGrp="1"/>
          </p:cNvGraphicFramePr>
          <p:nvPr>
            <p:extLst>
              <p:ext uri="{D42A27DB-BD31-4B8C-83A1-F6EECF244321}">
                <p14:modId xmlns:p14="http://schemas.microsoft.com/office/powerpoint/2010/main" val="75175502"/>
              </p:ext>
            </p:extLst>
          </p:nvPr>
        </p:nvGraphicFramePr>
        <p:xfrm>
          <a:off x="709863" y="3290280"/>
          <a:ext cx="8128000" cy="2768981"/>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1814394064"/>
                    </a:ext>
                  </a:extLst>
                </a:gridCol>
              </a:tblGrid>
              <a:tr h="0">
                <a:tc>
                  <a:txBody>
                    <a:bodyPr/>
                    <a:lstStyle/>
                    <a:p>
                      <a:r>
                        <a:rPr lang="en-US" dirty="0"/>
                        <a:t>The U.S. biodiesel market plays major role in supporting renewable energy goals and reducing greenhouse gas emissions. The provided analysis is a gist of the market between June 2024 and May 2025, focusing on:</a:t>
                      </a:r>
                      <a:endParaRPr lang="en-IN" dirty="0"/>
                    </a:p>
                  </a:txBody>
                  <a:tcPr>
                    <a:solidFill>
                      <a:schemeClr val="bg2">
                        <a:lumMod val="50000"/>
                      </a:schemeClr>
                    </a:solidFill>
                  </a:tcPr>
                </a:tc>
                <a:extLst>
                  <a:ext uri="{0D108BD9-81ED-4DB2-BD59-A6C34878D82A}">
                    <a16:rowId xmlns:a16="http://schemas.microsoft.com/office/drawing/2014/main" val="1951681900"/>
                  </a:ext>
                </a:extLst>
              </a:tr>
              <a:tr h="370840">
                <a:tc>
                  <a:txBody>
                    <a:bodyPr/>
                    <a:lstStyle/>
                    <a:p>
                      <a:pPr marL="342900" indent="-342900" algn="l">
                        <a:buFont typeface="Arial" panose="020B0604020202020204" pitchFamily="34" charset="0"/>
                        <a:buChar char="•"/>
                      </a:pPr>
                      <a:r>
                        <a:rPr lang="en-US" dirty="0"/>
                        <a:t>Biodiesel price trends (USD/gallon and USD/MT)</a:t>
                      </a:r>
                      <a:endParaRPr lang="en-IN" dirty="0"/>
                    </a:p>
                  </a:txBody>
                  <a:tcPr/>
                </a:tc>
                <a:extLst>
                  <a:ext uri="{0D108BD9-81ED-4DB2-BD59-A6C34878D82A}">
                    <a16:rowId xmlns:a16="http://schemas.microsoft.com/office/drawing/2014/main" val="2290807312"/>
                  </a:ext>
                </a:extLst>
              </a:tr>
              <a:tr h="370840">
                <a:tc>
                  <a:txBody>
                    <a:bodyPr/>
                    <a:lstStyle/>
                    <a:p>
                      <a:pPr marL="342900" indent="-342900" algn="l">
                        <a:buFont typeface="Arial" panose="020B0604020202020204" pitchFamily="34" charset="0"/>
                        <a:buChar char="•"/>
                      </a:pPr>
                      <a:r>
                        <a:rPr lang="en-US" dirty="0"/>
                        <a:t>Key market drivers and cost influencers</a:t>
                      </a:r>
                      <a:endParaRPr lang="en-IN" dirty="0"/>
                    </a:p>
                  </a:txBody>
                  <a:tcPr/>
                </a:tc>
                <a:extLst>
                  <a:ext uri="{0D108BD9-81ED-4DB2-BD59-A6C34878D82A}">
                    <a16:rowId xmlns:a16="http://schemas.microsoft.com/office/drawing/2014/main" val="3000936403"/>
                  </a:ext>
                </a:extLst>
              </a:tr>
              <a:tr h="370840">
                <a:tc>
                  <a:txBody>
                    <a:bodyPr/>
                    <a:lstStyle/>
                    <a:p>
                      <a:pPr marL="342900" indent="-342900" algn="l">
                        <a:buFont typeface="Arial" panose="020B0604020202020204" pitchFamily="34" charset="0"/>
                        <a:buChar char="•"/>
                      </a:pPr>
                      <a:r>
                        <a:rPr lang="en-US" dirty="0"/>
                        <a:t>Value chain and supply dynamics</a:t>
                      </a:r>
                      <a:endParaRPr lang="en-IN" dirty="0"/>
                    </a:p>
                  </a:txBody>
                  <a:tcPr/>
                </a:tc>
                <a:extLst>
                  <a:ext uri="{0D108BD9-81ED-4DB2-BD59-A6C34878D82A}">
                    <a16:rowId xmlns:a16="http://schemas.microsoft.com/office/drawing/2014/main" val="2250149853"/>
                  </a:ext>
                </a:extLst>
              </a:tr>
              <a:tr h="370840">
                <a:tc>
                  <a:txBody>
                    <a:bodyPr/>
                    <a:lstStyle/>
                    <a:p>
                      <a:pPr marL="342900" indent="-342900" algn="l">
                        <a:buFont typeface="Arial" panose="020B0604020202020204" pitchFamily="34" charset="0"/>
                        <a:buChar char="•"/>
                      </a:pPr>
                      <a:r>
                        <a:rPr lang="en-US" dirty="0"/>
                        <a:t>Impact of U.S. trade tariffs and shifting regulatory policies</a:t>
                      </a:r>
                      <a:endParaRPr lang="en-IN" dirty="0"/>
                    </a:p>
                  </a:txBody>
                  <a:tcPr/>
                </a:tc>
                <a:extLst>
                  <a:ext uri="{0D108BD9-81ED-4DB2-BD59-A6C34878D82A}">
                    <a16:rowId xmlns:a16="http://schemas.microsoft.com/office/drawing/2014/main" val="3699226903"/>
                  </a:ext>
                </a:extLst>
              </a:tr>
              <a:tr h="370840">
                <a:tc>
                  <a:txBody>
                    <a:bodyPr/>
                    <a:lstStyle/>
                    <a:p>
                      <a:pPr marL="342900" indent="-342900" algn="l">
                        <a:buFont typeface="Arial" panose="020B0604020202020204" pitchFamily="34" charset="0"/>
                        <a:buChar char="•"/>
                      </a:pPr>
                      <a:r>
                        <a:rPr lang="en-IN" dirty="0"/>
                        <a:t>Short-term price forecasts</a:t>
                      </a:r>
                    </a:p>
                  </a:txBody>
                  <a:tcPr/>
                </a:tc>
                <a:extLst>
                  <a:ext uri="{0D108BD9-81ED-4DB2-BD59-A6C34878D82A}">
                    <a16:rowId xmlns:a16="http://schemas.microsoft.com/office/drawing/2014/main" val="2804574933"/>
                  </a:ext>
                </a:extLst>
              </a:tr>
            </a:tbl>
          </a:graphicData>
        </a:graphic>
      </p:graphicFrame>
      <p:grpSp>
        <p:nvGrpSpPr>
          <p:cNvPr id="12" name="Group 11">
            <a:extLst>
              <a:ext uri="{FF2B5EF4-FFF2-40B4-BE49-F238E27FC236}">
                <a16:creationId xmlns:a16="http://schemas.microsoft.com/office/drawing/2014/main" id="{C69DEEE8-4C37-9CBF-1A4B-97630E747689}"/>
              </a:ext>
            </a:extLst>
          </p:cNvPr>
          <p:cNvGrpSpPr/>
          <p:nvPr/>
        </p:nvGrpSpPr>
        <p:grpSpPr>
          <a:xfrm>
            <a:off x="8619" y="60523"/>
            <a:ext cx="795405" cy="870982"/>
            <a:chOff x="3313144" y="3493474"/>
            <a:chExt cx="438887" cy="438887"/>
          </a:xfrm>
        </p:grpSpPr>
        <p:grpSp>
          <p:nvGrpSpPr>
            <p:cNvPr id="13" name="Group 12">
              <a:extLst>
                <a:ext uri="{FF2B5EF4-FFF2-40B4-BE49-F238E27FC236}">
                  <a16:creationId xmlns:a16="http://schemas.microsoft.com/office/drawing/2014/main" id="{91888B63-4EA5-472E-A888-81FD866EAC1A}"/>
                </a:ext>
              </a:extLst>
            </p:cNvPr>
            <p:cNvGrpSpPr/>
            <p:nvPr/>
          </p:nvGrpSpPr>
          <p:grpSpPr>
            <a:xfrm>
              <a:off x="3313144" y="3493474"/>
              <a:ext cx="438887" cy="438887"/>
              <a:chOff x="3398734" y="3578068"/>
              <a:chExt cx="275207" cy="275207"/>
            </a:xfrm>
          </p:grpSpPr>
          <p:sp>
            <p:nvSpPr>
              <p:cNvPr id="15" name="Oval 14">
                <a:extLst>
                  <a:ext uri="{FF2B5EF4-FFF2-40B4-BE49-F238E27FC236}">
                    <a16:creationId xmlns:a16="http://schemas.microsoft.com/office/drawing/2014/main" id="{A2922789-312F-6949-0351-F18C996D4FD1}"/>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A7BC7A1-1F54-6FC6-521B-9638C4488439}"/>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14" name="TextBox 13">
              <a:extLst>
                <a:ext uri="{FF2B5EF4-FFF2-40B4-BE49-F238E27FC236}">
                  <a16:creationId xmlns:a16="http://schemas.microsoft.com/office/drawing/2014/main" id="{44EA9269-0661-75E3-3ADF-C627D3BD28EE}"/>
                </a:ext>
              </a:extLst>
            </p:cNvPr>
            <p:cNvSpPr txBox="1"/>
            <p:nvPr/>
          </p:nvSpPr>
          <p:spPr>
            <a:xfrm>
              <a:off x="3424146" y="3629639"/>
              <a:ext cx="216880" cy="170597"/>
            </a:xfrm>
            <a:prstGeom prst="rect">
              <a:avLst/>
            </a:prstGeom>
            <a:noFill/>
          </p:spPr>
          <p:txBody>
            <a:bodyPr wrap="none" rtlCol="0">
              <a:spAutoFit/>
            </a:bodyPr>
            <a:lstStyle/>
            <a:p>
              <a:pPr algn="ctr"/>
              <a:r>
                <a:rPr lang="en-US" sz="1600" b="1" dirty="0">
                  <a:solidFill>
                    <a:schemeClr val="bg1">
                      <a:lumMod val="50000"/>
                    </a:schemeClr>
                  </a:solidFill>
                </a:rPr>
                <a:t>01</a:t>
              </a:r>
            </a:p>
          </p:txBody>
        </p:sp>
      </p:grpSp>
      <p:sp>
        <p:nvSpPr>
          <p:cNvPr id="17" name="Footer Placeholder 2">
            <a:extLst>
              <a:ext uri="{FF2B5EF4-FFF2-40B4-BE49-F238E27FC236}">
                <a16:creationId xmlns:a16="http://schemas.microsoft.com/office/drawing/2014/main" id="{B5E6A0DA-FF98-D304-2515-F9D3DD0429CC}"/>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150267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DF0C64-C9BA-AA30-285A-C18570A09F50}"/>
              </a:ext>
            </a:extLst>
          </p:cNvPr>
          <p:cNvSpPr txBox="1"/>
          <p:nvPr/>
        </p:nvSpPr>
        <p:spPr>
          <a:xfrm>
            <a:off x="889065" y="312015"/>
            <a:ext cx="6732532" cy="646986"/>
          </a:xfrm>
          <a:prstGeom prst="roundRect">
            <a:avLst/>
          </a:prstGeom>
          <a:solidFill>
            <a:schemeClr val="bg2">
              <a:lumMod val="50000"/>
            </a:schemeClr>
          </a:solidFill>
        </p:spPr>
        <p:txBody>
          <a:bodyPr wrap="square" rtlCol="0">
            <a:spAutoFit/>
          </a:bodyPr>
          <a:lstStyle/>
          <a:p>
            <a:pPr algn="ctr"/>
            <a:r>
              <a:rPr lang="en-US" sz="3200" b="1" dirty="0">
                <a:solidFill>
                  <a:schemeClr val="accent2"/>
                </a:solidFill>
              </a:rPr>
              <a:t>RESEARCH METHODOLOGY</a:t>
            </a:r>
          </a:p>
        </p:txBody>
      </p:sp>
      <p:sp>
        <p:nvSpPr>
          <p:cNvPr id="5" name="TextBox 4">
            <a:extLst>
              <a:ext uri="{FF2B5EF4-FFF2-40B4-BE49-F238E27FC236}">
                <a16:creationId xmlns:a16="http://schemas.microsoft.com/office/drawing/2014/main" id="{B60BB0B1-3529-936E-E577-40CCDC1A1DC3}"/>
              </a:ext>
            </a:extLst>
          </p:cNvPr>
          <p:cNvSpPr txBox="1"/>
          <p:nvPr/>
        </p:nvSpPr>
        <p:spPr>
          <a:xfrm>
            <a:off x="709863" y="1662642"/>
            <a:ext cx="8578516" cy="1477328"/>
          </a:xfrm>
          <a:prstGeom prst="rect">
            <a:avLst/>
          </a:prstGeom>
          <a:noFill/>
        </p:spPr>
        <p:txBody>
          <a:bodyPr wrap="square" rtlCol="0">
            <a:spAutoFit/>
          </a:bodyPr>
          <a:lstStyle/>
          <a:p>
            <a:r>
              <a:rPr lang="en-US" dirty="0"/>
              <a:t>This technical and market-oriented study of the U.S. biodiesel market involved extensive use of reliable secondary sources and databases such as Volza, AFDC (Alternative Fuels Data Center), Iowa State’s CARD,  U.S. Energy Information Administration (EIA), and U.S. Department of Energy (DOE) to collect and validate data on pricing, trade, policies, and market trends.</a:t>
            </a:r>
            <a:endParaRPr lang="en-IN" dirty="0"/>
          </a:p>
        </p:txBody>
      </p:sp>
      <p:sp>
        <p:nvSpPr>
          <p:cNvPr id="7" name="TextBox 6">
            <a:extLst>
              <a:ext uri="{FF2B5EF4-FFF2-40B4-BE49-F238E27FC236}">
                <a16:creationId xmlns:a16="http://schemas.microsoft.com/office/drawing/2014/main" id="{D64B61E0-5642-8747-3E7A-911A6806CBBB}"/>
              </a:ext>
            </a:extLst>
          </p:cNvPr>
          <p:cNvSpPr txBox="1"/>
          <p:nvPr/>
        </p:nvSpPr>
        <p:spPr>
          <a:xfrm>
            <a:off x="709862" y="1271998"/>
            <a:ext cx="4271211" cy="369332"/>
          </a:xfrm>
          <a:prstGeom prst="homePlate">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b="1" dirty="0">
                <a:solidFill>
                  <a:schemeClr val="bg2">
                    <a:lumMod val="50000"/>
                  </a:schemeClr>
                </a:solidFill>
              </a:rPr>
              <a:t>Secondary Research Data</a:t>
            </a:r>
            <a:endParaRPr lang="en-IN" b="1" dirty="0">
              <a:solidFill>
                <a:schemeClr val="bg2">
                  <a:lumMod val="50000"/>
                </a:schemeClr>
              </a:solidFill>
            </a:endParaRPr>
          </a:p>
        </p:txBody>
      </p:sp>
      <p:graphicFrame>
        <p:nvGraphicFramePr>
          <p:cNvPr id="8" name="Table 7">
            <a:extLst>
              <a:ext uri="{FF2B5EF4-FFF2-40B4-BE49-F238E27FC236}">
                <a16:creationId xmlns:a16="http://schemas.microsoft.com/office/drawing/2014/main" id="{159D1F53-C2F2-4B36-23E3-CDAC7B00C43C}"/>
              </a:ext>
            </a:extLst>
          </p:cNvPr>
          <p:cNvGraphicFramePr>
            <a:graphicFrameLocks noGrp="1"/>
          </p:cNvGraphicFramePr>
          <p:nvPr>
            <p:extLst>
              <p:ext uri="{D42A27DB-BD31-4B8C-83A1-F6EECF244321}">
                <p14:modId xmlns:p14="http://schemas.microsoft.com/office/powerpoint/2010/main" val="1725781988"/>
              </p:ext>
            </p:extLst>
          </p:nvPr>
        </p:nvGraphicFramePr>
        <p:xfrm>
          <a:off x="709863" y="3068949"/>
          <a:ext cx="9841831" cy="2388235"/>
        </p:xfrm>
        <a:graphic>
          <a:graphicData uri="http://schemas.openxmlformats.org/drawingml/2006/table">
            <a:tbl>
              <a:tblPr firstRow="1" bandRow="1">
                <a:tableStyleId>{21E4AEA4-8DFA-4A89-87EB-49C32662AFE0}</a:tableStyleId>
              </a:tblPr>
              <a:tblGrid>
                <a:gridCol w="9841831">
                  <a:extLst>
                    <a:ext uri="{9D8B030D-6E8A-4147-A177-3AD203B41FA5}">
                      <a16:colId xmlns:a16="http://schemas.microsoft.com/office/drawing/2014/main" val="1814394064"/>
                    </a:ext>
                  </a:extLst>
                </a:gridCol>
              </a:tblGrid>
              <a:tr h="0">
                <a:tc>
                  <a:txBody>
                    <a:bodyPr/>
                    <a:lstStyle/>
                    <a:p>
                      <a:r>
                        <a:rPr lang="en-US" b="0" dirty="0">
                          <a:solidFill>
                            <a:schemeClr val="tx1"/>
                          </a:solidFill>
                        </a:rPr>
                        <a:t>The methodology included:</a:t>
                      </a:r>
                      <a:endParaRPr lang="en-IN" b="0" dirty="0">
                        <a:solidFill>
                          <a:schemeClr val="tx1"/>
                        </a:solidFill>
                      </a:endParaRPr>
                    </a:p>
                  </a:txBody>
                  <a:tcPr>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951681900"/>
                  </a:ext>
                </a:extLst>
              </a:tr>
              <a:tr h="370840">
                <a:tc>
                  <a:txBody>
                    <a:bodyPr/>
                    <a:lstStyle/>
                    <a:p>
                      <a:pPr marL="342900" indent="-342900" algn="l">
                        <a:buFont typeface="Arial" panose="020B0604020202020204" pitchFamily="34" charset="0"/>
                        <a:buChar char="•"/>
                      </a:pPr>
                      <a:r>
                        <a:rPr lang="en-US" dirty="0"/>
                        <a:t>Monthly price tracking for biodiesel (B100 and B20) using government databases, trade platforms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807312"/>
                  </a:ext>
                </a:extLst>
              </a:tr>
              <a:tr h="370840">
                <a:tc>
                  <a:txBody>
                    <a:bodyPr/>
                    <a:lstStyle/>
                    <a:p>
                      <a:pPr marL="342900" indent="-342900" algn="l">
                        <a:buFont typeface="Arial" panose="020B0604020202020204" pitchFamily="34" charset="0"/>
                        <a:buChar char="•"/>
                      </a:pPr>
                      <a:r>
                        <a:rPr lang="en-US" dirty="0"/>
                        <a:t>Cross-verification of pricing data from retail (AFDC), and wholesale (CARD)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0936403"/>
                  </a:ext>
                </a:extLst>
              </a:tr>
              <a:tr h="370840">
                <a:tc>
                  <a:txBody>
                    <a:bodyPr/>
                    <a:lstStyle/>
                    <a:p>
                      <a:pPr marL="342900" indent="-342900" algn="l">
                        <a:buFont typeface="Arial" panose="020B0604020202020204" pitchFamily="34" charset="0"/>
                        <a:buChar char="•"/>
                      </a:pPr>
                      <a:r>
                        <a:rPr lang="en-US" dirty="0"/>
                        <a:t>Policy tracking via U.S. EPA, monitored tariff actions via USTR updates and trusted media (as Bloomberg, Reuters)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0149853"/>
                  </a:ext>
                </a:extLst>
              </a:tr>
              <a:tr h="370840">
                <a:tc>
                  <a:txBody>
                    <a:bodyPr/>
                    <a:lstStyle/>
                    <a:p>
                      <a:pPr marL="342900" indent="-342900" algn="l">
                        <a:buFont typeface="Arial" panose="020B0604020202020204" pitchFamily="34" charset="0"/>
                        <a:buChar char="•"/>
                      </a:pPr>
                      <a:r>
                        <a:rPr lang="en-US" dirty="0"/>
                        <a:t>Forecasting based on known cost drivers, seasonal demand patterns, and ongoing trade/tariff dynamics.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9226903"/>
                  </a:ext>
                </a:extLst>
              </a:tr>
            </a:tbl>
          </a:graphicData>
        </a:graphic>
      </p:graphicFrame>
      <p:grpSp>
        <p:nvGrpSpPr>
          <p:cNvPr id="9" name="Group 8">
            <a:extLst>
              <a:ext uri="{FF2B5EF4-FFF2-40B4-BE49-F238E27FC236}">
                <a16:creationId xmlns:a16="http://schemas.microsoft.com/office/drawing/2014/main" id="{C978003B-B9D3-05A9-1880-D68E4EFA0EF2}"/>
              </a:ext>
            </a:extLst>
          </p:cNvPr>
          <p:cNvGrpSpPr/>
          <p:nvPr/>
        </p:nvGrpSpPr>
        <p:grpSpPr>
          <a:xfrm>
            <a:off x="0" y="195885"/>
            <a:ext cx="722125" cy="799988"/>
            <a:chOff x="3313144" y="3493474"/>
            <a:chExt cx="438887" cy="438887"/>
          </a:xfrm>
        </p:grpSpPr>
        <p:grpSp>
          <p:nvGrpSpPr>
            <p:cNvPr id="10" name="Group 9">
              <a:extLst>
                <a:ext uri="{FF2B5EF4-FFF2-40B4-BE49-F238E27FC236}">
                  <a16:creationId xmlns:a16="http://schemas.microsoft.com/office/drawing/2014/main" id="{CCAD2C50-7D10-CB9A-25A9-9E63C1D3E9C1}"/>
                </a:ext>
              </a:extLst>
            </p:cNvPr>
            <p:cNvGrpSpPr/>
            <p:nvPr/>
          </p:nvGrpSpPr>
          <p:grpSpPr>
            <a:xfrm>
              <a:off x="3313144" y="3493474"/>
              <a:ext cx="438887" cy="438887"/>
              <a:chOff x="3398734" y="3578068"/>
              <a:chExt cx="275207" cy="275207"/>
            </a:xfrm>
          </p:grpSpPr>
          <p:sp>
            <p:nvSpPr>
              <p:cNvPr id="12" name="Oval 11">
                <a:extLst>
                  <a:ext uri="{FF2B5EF4-FFF2-40B4-BE49-F238E27FC236}">
                    <a16:creationId xmlns:a16="http://schemas.microsoft.com/office/drawing/2014/main" id="{954E880F-E488-3C2B-4E12-FF0D25A19679}"/>
                  </a:ext>
                </a:extLst>
              </p:cNvPr>
              <p:cNvSpPr/>
              <p:nvPr/>
            </p:nvSpPr>
            <p:spPr>
              <a:xfrm>
                <a:off x="3398734" y="3578068"/>
                <a:ext cx="275207" cy="275207"/>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ADAF8AB-D235-9331-6C99-4F3A6F6D07D2}"/>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11" name="TextBox 10">
              <a:extLst>
                <a:ext uri="{FF2B5EF4-FFF2-40B4-BE49-F238E27FC236}">
                  <a16:creationId xmlns:a16="http://schemas.microsoft.com/office/drawing/2014/main" id="{8E1DED58-085C-828E-8710-B3B5DA076548}"/>
                </a:ext>
              </a:extLst>
            </p:cNvPr>
            <p:cNvSpPr txBox="1"/>
            <p:nvPr/>
          </p:nvSpPr>
          <p:spPr>
            <a:xfrm>
              <a:off x="3420936" y="3629334"/>
              <a:ext cx="223300" cy="168852"/>
            </a:xfrm>
            <a:prstGeom prst="rect">
              <a:avLst/>
            </a:prstGeom>
            <a:noFill/>
          </p:spPr>
          <p:txBody>
            <a:bodyPr wrap="none" rtlCol="0">
              <a:spAutoFit/>
            </a:bodyPr>
            <a:lstStyle/>
            <a:p>
              <a:pPr algn="ctr"/>
              <a:r>
                <a:rPr lang="en-US" sz="1400" b="1" dirty="0">
                  <a:solidFill>
                    <a:schemeClr val="bg1">
                      <a:lumMod val="50000"/>
                    </a:schemeClr>
                  </a:solidFill>
                </a:rPr>
                <a:t>02</a:t>
              </a:r>
            </a:p>
          </p:txBody>
        </p:sp>
      </p:grpSp>
      <p:sp>
        <p:nvSpPr>
          <p:cNvPr id="14" name="Footer Placeholder 2">
            <a:extLst>
              <a:ext uri="{FF2B5EF4-FFF2-40B4-BE49-F238E27FC236}">
                <a16:creationId xmlns:a16="http://schemas.microsoft.com/office/drawing/2014/main" id="{63A5D1E4-4B5E-9E15-BE14-B25FC08E8192}"/>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190993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8F2C2-F1DE-BF43-6EBA-7043A62A9CE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C9FB5FF-74C4-7C9A-BAEA-A782A69B92D8}"/>
              </a:ext>
            </a:extLst>
          </p:cNvPr>
          <p:cNvSpPr txBox="1"/>
          <p:nvPr/>
        </p:nvSpPr>
        <p:spPr>
          <a:xfrm>
            <a:off x="985251" y="208714"/>
            <a:ext cx="4453023" cy="646986"/>
          </a:xfrm>
          <a:prstGeom prst="roundRect">
            <a:avLst/>
          </a:prstGeom>
          <a:solidFill>
            <a:schemeClr val="bg2">
              <a:lumMod val="50000"/>
            </a:schemeClr>
          </a:solidFill>
        </p:spPr>
        <p:txBody>
          <a:bodyPr wrap="square" rtlCol="0">
            <a:spAutoFit/>
          </a:bodyPr>
          <a:lstStyle/>
          <a:p>
            <a:pPr algn="ctr"/>
            <a:r>
              <a:rPr lang="en-US" sz="3200" b="1" dirty="0">
                <a:solidFill>
                  <a:schemeClr val="bg1"/>
                </a:solidFill>
                <a:latin typeface="Franklin Gothic Book" panose="020B0503020102020204" pitchFamily="34" charset="0"/>
              </a:rPr>
              <a:t>Market Dynamics</a:t>
            </a:r>
          </a:p>
        </p:txBody>
      </p:sp>
      <p:graphicFrame>
        <p:nvGraphicFramePr>
          <p:cNvPr id="12" name="Table 11">
            <a:extLst>
              <a:ext uri="{FF2B5EF4-FFF2-40B4-BE49-F238E27FC236}">
                <a16:creationId xmlns:a16="http://schemas.microsoft.com/office/drawing/2014/main" id="{73633391-F274-830C-86CB-3E86519BDA93}"/>
              </a:ext>
            </a:extLst>
          </p:cNvPr>
          <p:cNvGraphicFramePr>
            <a:graphicFrameLocks noGrp="1"/>
          </p:cNvGraphicFramePr>
          <p:nvPr>
            <p:extLst>
              <p:ext uri="{D42A27DB-BD31-4B8C-83A1-F6EECF244321}">
                <p14:modId xmlns:p14="http://schemas.microsoft.com/office/powerpoint/2010/main" val="4109177094"/>
              </p:ext>
            </p:extLst>
          </p:nvPr>
        </p:nvGraphicFramePr>
        <p:xfrm>
          <a:off x="985251" y="1080614"/>
          <a:ext cx="9746920" cy="4389247"/>
        </p:xfrm>
        <a:graphic>
          <a:graphicData uri="http://schemas.openxmlformats.org/drawingml/2006/table">
            <a:tbl>
              <a:tblPr firstRow="1" bandRow="1">
                <a:tableStyleId>{93296810-A885-4BE3-A3E7-6D5BEEA58F35}</a:tableStyleId>
              </a:tblPr>
              <a:tblGrid>
                <a:gridCol w="2436730">
                  <a:extLst>
                    <a:ext uri="{9D8B030D-6E8A-4147-A177-3AD203B41FA5}">
                      <a16:colId xmlns:a16="http://schemas.microsoft.com/office/drawing/2014/main" val="1720615904"/>
                    </a:ext>
                  </a:extLst>
                </a:gridCol>
                <a:gridCol w="2436730">
                  <a:extLst>
                    <a:ext uri="{9D8B030D-6E8A-4147-A177-3AD203B41FA5}">
                      <a16:colId xmlns:a16="http://schemas.microsoft.com/office/drawing/2014/main" val="773014847"/>
                    </a:ext>
                  </a:extLst>
                </a:gridCol>
                <a:gridCol w="2436730">
                  <a:extLst>
                    <a:ext uri="{9D8B030D-6E8A-4147-A177-3AD203B41FA5}">
                      <a16:colId xmlns:a16="http://schemas.microsoft.com/office/drawing/2014/main" val="2570717758"/>
                    </a:ext>
                  </a:extLst>
                </a:gridCol>
                <a:gridCol w="2436730">
                  <a:extLst>
                    <a:ext uri="{9D8B030D-6E8A-4147-A177-3AD203B41FA5}">
                      <a16:colId xmlns:a16="http://schemas.microsoft.com/office/drawing/2014/main" val="925464710"/>
                    </a:ext>
                  </a:extLst>
                </a:gridCol>
              </a:tblGrid>
              <a:tr h="353943">
                <a:tc>
                  <a:txBody>
                    <a:bodyPr/>
                    <a:lstStyle/>
                    <a:p>
                      <a:pPr algn="ctr"/>
                      <a:r>
                        <a:rPr lang="en-US" dirty="0">
                          <a:solidFill>
                            <a:schemeClr val="tx1"/>
                          </a:solidFill>
                        </a:rPr>
                        <a:t>DRIVERS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CHALLENGES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OPPORTUNITIES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MAJOR TRENDS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92974092"/>
                  </a:ext>
                </a:extLst>
              </a:tr>
              <a:tr h="353943">
                <a:tc>
                  <a:txBody>
                    <a:bodyPr/>
                    <a:lstStyle/>
                    <a:p>
                      <a:r>
                        <a:rPr lang="en-IN" sz="1400" dirty="0"/>
                        <a:t>📜 </a:t>
                      </a:r>
                      <a:r>
                        <a:rPr lang="en-IN" sz="1400" b="1" dirty="0"/>
                        <a:t>RFS Mandate: </a:t>
                      </a:r>
                      <a:r>
                        <a:rPr lang="en-IN" sz="1400" dirty="0"/>
                        <a:t>Ensures steady demand through federal blending requirements.</a:t>
                      </a:r>
                      <a:br>
                        <a:rPr lang="en-IN" sz="1400" dirty="0"/>
                      </a:br>
                      <a:endParaRPr lang="en-IN" sz="1400" dirty="0"/>
                    </a:p>
                    <a:p>
                      <a:r>
                        <a:rPr lang="en-IN" sz="1400" b="1" dirty="0"/>
                        <a:t>♻️ Sustainability Push: </a:t>
                      </a:r>
                      <a:r>
                        <a:rPr lang="en-IN" sz="1400" dirty="0"/>
                        <a:t>Climate targets promote clean fuel alternatives.</a:t>
                      </a:r>
                      <a:br>
                        <a:rPr lang="en-IN" sz="1400" dirty="0"/>
                      </a:br>
                      <a:endParaRPr lang="en-IN" sz="1400" dirty="0"/>
                    </a:p>
                    <a:p>
                      <a:r>
                        <a:rPr lang="en-IN" sz="1400" b="1" dirty="0"/>
                        <a:t>💰 Tax Credits: </a:t>
                      </a:r>
                      <a:r>
                        <a:rPr lang="en-IN" sz="1400" dirty="0"/>
                        <a:t>Biodiesel Tax Credit (BTC) directly lowers production cost.</a:t>
                      </a:r>
                      <a:br>
                        <a:rPr lang="en-IN" sz="1400" dirty="0"/>
                      </a:br>
                      <a:endParaRPr lang="en-IN" sz="1400" dirty="0"/>
                    </a:p>
                    <a:p>
                      <a:r>
                        <a:rPr lang="en-IN" sz="1400" b="1" dirty="0"/>
                        <a:t>📉 Crude Oil Price Sensitivity:  </a:t>
                      </a:r>
                      <a:r>
                        <a:rPr lang="en-IN" sz="1400" dirty="0"/>
                        <a:t>Higher fossil fuel prices improve biodiesel competitiveness.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IN" sz="1600" dirty="0"/>
                        <a:t>🌾 </a:t>
                      </a:r>
                      <a:r>
                        <a:rPr lang="en-US" sz="1400" b="1" dirty="0"/>
                        <a:t>Feedstock Price Volatility</a:t>
                      </a:r>
                      <a:r>
                        <a:rPr lang="en-US" sz="1400" dirty="0"/>
                        <a:t>: Soybean oil and other feedstocks make up most of biodiesel production costs; price swings constrain margins and planning.</a:t>
                      </a:r>
                    </a:p>
                    <a:p>
                      <a:pPr marL="0" indent="0">
                        <a:buFont typeface="Arial" panose="020B0604020202020204" pitchFamily="34" charset="0"/>
                        <a:buNone/>
                      </a:pPr>
                      <a:endParaRPr lang="en-US" sz="1400" dirty="0"/>
                    </a:p>
                    <a:p>
                      <a:pPr marL="0" indent="0">
                        <a:buFont typeface="Arial" panose="020B0604020202020204" pitchFamily="34" charset="0"/>
                        <a:buNone/>
                      </a:pPr>
                      <a:r>
                        <a:rPr lang="en-IN" sz="1600" dirty="0"/>
                        <a:t>🏛️ </a:t>
                      </a:r>
                      <a:r>
                        <a:rPr lang="en-US" sz="1400" b="1" dirty="0"/>
                        <a:t>Trade Barriers</a:t>
                      </a:r>
                      <a:r>
                        <a:rPr lang="en-US" sz="1400" dirty="0"/>
                        <a:t>: Higher tariffs on imported raw materials (notably from China, Brazil, and the EU) raise input costs, potentially making some US plants less competitive.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a:t>🚍 Fleet Decarbonization: </a:t>
                      </a:r>
                      <a:r>
                        <a:rPr lang="en-US" sz="1400" dirty="0"/>
                        <a:t>Decarbonization mandates across corporate and public transport fleets.</a:t>
                      </a:r>
                    </a:p>
                    <a:p>
                      <a:endParaRPr lang="en-US" sz="1400" dirty="0"/>
                    </a:p>
                    <a:p>
                      <a:r>
                        <a:rPr lang="en-US" sz="1400" b="1" dirty="0"/>
                        <a:t>✈️ SAF Potential: </a:t>
                      </a:r>
                      <a:r>
                        <a:rPr lang="en-US" sz="1400" dirty="0"/>
                        <a:t>Potential to supply Sustainable Aviation Fuel (SAF) using existing biodiesel infrastructure.</a:t>
                      </a:r>
                    </a:p>
                    <a:p>
                      <a:endParaRPr lang="en-US" sz="1400" dirty="0"/>
                    </a:p>
                    <a:p>
                      <a:r>
                        <a:rPr lang="en-US" sz="1400" b="1" dirty="0"/>
                        <a:t>🛢️ Waste Feedstocks: </a:t>
                      </a:r>
                      <a:r>
                        <a:rPr lang="en-US" sz="1400" dirty="0"/>
                        <a:t>Growth of advanced feedstocks like algae and waste fats.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IN" sz="1800" dirty="0"/>
                        <a:t>🌍</a:t>
                      </a:r>
                      <a:r>
                        <a:rPr lang="en-IN" sz="1600" dirty="0"/>
                        <a:t> </a:t>
                      </a:r>
                      <a:r>
                        <a:rPr lang="en-IN" sz="1400" b="1" dirty="0"/>
                        <a:t>Low Carbon Standards: </a:t>
                      </a:r>
                      <a:r>
                        <a:rPr lang="en-IN" sz="1400" dirty="0"/>
                        <a:t>Expansion of low-carbon fuel standards (LCFS) across U.S. states.</a:t>
                      </a:r>
                      <a:br>
                        <a:rPr lang="en-IN" sz="1400" dirty="0"/>
                      </a:br>
                      <a:endParaRPr lang="en-IN" sz="1400" dirty="0"/>
                    </a:p>
                    <a:p>
                      <a:pPr marL="0" indent="0">
                        <a:buFont typeface="Arial" panose="020B0604020202020204" pitchFamily="34" charset="0"/>
                        <a:buNone/>
                      </a:pPr>
                      <a:r>
                        <a:rPr lang="en-IN" sz="1400" b="1" dirty="0"/>
                        <a:t>♻️Circular Economy Focus: </a:t>
                      </a:r>
                      <a:r>
                        <a:rPr lang="en-IN" sz="1400" dirty="0"/>
                        <a:t>Greater investment in UCO-based biodiesel.</a:t>
                      </a:r>
                      <a:br>
                        <a:rPr lang="en-IN" sz="1400" dirty="0"/>
                      </a:br>
                      <a:endParaRPr lang="en-IN" sz="1400" dirty="0"/>
                    </a:p>
                    <a:p>
                      <a:pPr marL="0" indent="0">
                        <a:buFont typeface="Arial" panose="020B0604020202020204" pitchFamily="34" charset="0"/>
                        <a:buNone/>
                      </a:pPr>
                      <a:r>
                        <a:rPr lang="en-IN" sz="1400" dirty="0"/>
                        <a:t>🧪</a:t>
                      </a:r>
                      <a:r>
                        <a:rPr lang="en-IN" sz="1400" b="1" dirty="0"/>
                        <a:t>Advanced Processing: </a:t>
                      </a:r>
                      <a:r>
                        <a:rPr lang="en-IN" sz="1400" dirty="0"/>
                        <a:t>Blending flexibility with optimized transesterification processes.</a:t>
                      </a:r>
                      <a:br>
                        <a:rPr lang="en-IN" sz="1400" dirty="0"/>
                      </a:br>
                      <a:endParaRPr lang="en-IN" sz="1400" dirty="0"/>
                    </a:p>
                    <a:p>
                      <a:pPr marL="0" indent="0">
                        <a:buFont typeface="Arial" panose="020B0604020202020204" pitchFamily="34" charset="0"/>
                        <a:buNone/>
                      </a:pPr>
                      <a:r>
                        <a:rPr lang="en-IN" sz="1600" dirty="0"/>
                        <a:t>🔄</a:t>
                      </a:r>
                      <a:r>
                        <a:rPr lang="en-IN" sz="1400" b="1" dirty="0"/>
                        <a:t>Shift to Renewable Diesel: </a:t>
                      </a:r>
                      <a:r>
                        <a:rPr lang="en-IN" sz="1400" dirty="0"/>
                        <a:t>Gradual shift toward renewable diesel (HVO) in some fleets.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487136"/>
                  </a:ext>
                </a:extLst>
              </a:tr>
            </a:tbl>
          </a:graphicData>
        </a:graphic>
      </p:graphicFrame>
      <p:grpSp>
        <p:nvGrpSpPr>
          <p:cNvPr id="13" name="Group 12">
            <a:extLst>
              <a:ext uri="{FF2B5EF4-FFF2-40B4-BE49-F238E27FC236}">
                <a16:creationId xmlns:a16="http://schemas.microsoft.com/office/drawing/2014/main" id="{74468DA4-B7C7-17C8-5406-0075E029FBD0}"/>
              </a:ext>
            </a:extLst>
          </p:cNvPr>
          <p:cNvGrpSpPr/>
          <p:nvPr/>
        </p:nvGrpSpPr>
        <p:grpSpPr>
          <a:xfrm>
            <a:off x="8619" y="60523"/>
            <a:ext cx="795405" cy="870982"/>
            <a:chOff x="3313144" y="3493474"/>
            <a:chExt cx="438887" cy="438887"/>
          </a:xfrm>
        </p:grpSpPr>
        <p:grpSp>
          <p:nvGrpSpPr>
            <p:cNvPr id="14" name="Group 13">
              <a:extLst>
                <a:ext uri="{FF2B5EF4-FFF2-40B4-BE49-F238E27FC236}">
                  <a16:creationId xmlns:a16="http://schemas.microsoft.com/office/drawing/2014/main" id="{860AB90E-FFF8-CD48-15E9-2EF11AD38C42}"/>
                </a:ext>
              </a:extLst>
            </p:cNvPr>
            <p:cNvGrpSpPr/>
            <p:nvPr/>
          </p:nvGrpSpPr>
          <p:grpSpPr>
            <a:xfrm>
              <a:off x="3313144" y="3493474"/>
              <a:ext cx="438887" cy="438887"/>
              <a:chOff x="3398734" y="3578068"/>
              <a:chExt cx="275207" cy="275207"/>
            </a:xfrm>
          </p:grpSpPr>
          <p:sp>
            <p:nvSpPr>
              <p:cNvPr id="16" name="Oval 15">
                <a:extLst>
                  <a:ext uri="{FF2B5EF4-FFF2-40B4-BE49-F238E27FC236}">
                    <a16:creationId xmlns:a16="http://schemas.microsoft.com/office/drawing/2014/main" id="{CDC7A8C8-DAAF-07AC-CFFB-8C7DAA3E4AEC}"/>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B9508AC-15C3-DA80-253E-2DF793F63E72}"/>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15" name="TextBox 14">
              <a:extLst>
                <a:ext uri="{FF2B5EF4-FFF2-40B4-BE49-F238E27FC236}">
                  <a16:creationId xmlns:a16="http://schemas.microsoft.com/office/drawing/2014/main" id="{1202C767-7BC7-C2A8-AEDB-7663DAB8BBF9}"/>
                </a:ext>
              </a:extLst>
            </p:cNvPr>
            <p:cNvSpPr txBox="1"/>
            <p:nvPr/>
          </p:nvSpPr>
          <p:spPr>
            <a:xfrm>
              <a:off x="3424146" y="3629639"/>
              <a:ext cx="216880" cy="170597"/>
            </a:xfrm>
            <a:prstGeom prst="rect">
              <a:avLst/>
            </a:prstGeom>
            <a:noFill/>
          </p:spPr>
          <p:txBody>
            <a:bodyPr wrap="none" rtlCol="0">
              <a:spAutoFit/>
            </a:bodyPr>
            <a:lstStyle/>
            <a:p>
              <a:pPr algn="ctr"/>
              <a:r>
                <a:rPr lang="en-US" sz="1600" b="1" dirty="0">
                  <a:solidFill>
                    <a:schemeClr val="bg1">
                      <a:lumMod val="50000"/>
                    </a:schemeClr>
                  </a:solidFill>
                </a:rPr>
                <a:t>03</a:t>
              </a:r>
            </a:p>
          </p:txBody>
        </p:sp>
      </p:grpSp>
      <p:sp>
        <p:nvSpPr>
          <p:cNvPr id="18" name="Footer Placeholder 2">
            <a:extLst>
              <a:ext uri="{FF2B5EF4-FFF2-40B4-BE49-F238E27FC236}">
                <a16:creationId xmlns:a16="http://schemas.microsoft.com/office/drawing/2014/main" id="{D62098BC-FC23-AD6A-AD22-AD53A5C33CDB}"/>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75461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4ADFFD-0BCB-36F3-AEC1-5B8113E2FB48}"/>
              </a:ext>
            </a:extLst>
          </p:cNvPr>
          <p:cNvSpPr txBox="1"/>
          <p:nvPr/>
        </p:nvSpPr>
        <p:spPr>
          <a:xfrm>
            <a:off x="985251" y="208714"/>
            <a:ext cx="4453023" cy="646986"/>
          </a:xfrm>
          <a:prstGeom prst="roundRect">
            <a:avLst/>
          </a:prstGeom>
          <a:solidFill>
            <a:schemeClr val="bg2">
              <a:lumMod val="50000"/>
            </a:schemeClr>
          </a:solidFill>
        </p:spPr>
        <p:txBody>
          <a:bodyPr wrap="square" rtlCol="0">
            <a:spAutoFit/>
          </a:bodyPr>
          <a:lstStyle/>
          <a:p>
            <a:pPr algn="ctr"/>
            <a:r>
              <a:rPr lang="en-US" sz="3200" b="1" dirty="0">
                <a:solidFill>
                  <a:schemeClr val="bg1"/>
                </a:solidFill>
                <a:latin typeface="Franklin Gothic Book" panose="020B0503020102020204" pitchFamily="34" charset="0"/>
              </a:rPr>
              <a:t>Supply Chain Analysis</a:t>
            </a:r>
          </a:p>
        </p:txBody>
      </p:sp>
      <p:sp>
        <p:nvSpPr>
          <p:cNvPr id="5" name="TextBox 4">
            <a:extLst>
              <a:ext uri="{FF2B5EF4-FFF2-40B4-BE49-F238E27FC236}">
                <a16:creationId xmlns:a16="http://schemas.microsoft.com/office/drawing/2014/main" id="{69D91FDA-4587-2E17-88C7-4C5E1CFC3301}"/>
              </a:ext>
            </a:extLst>
          </p:cNvPr>
          <p:cNvSpPr txBox="1"/>
          <p:nvPr/>
        </p:nvSpPr>
        <p:spPr>
          <a:xfrm>
            <a:off x="817477" y="1840832"/>
            <a:ext cx="1556516" cy="369332"/>
          </a:xfrm>
          <a:prstGeom prst="rect">
            <a:avLst/>
          </a:prstGeom>
          <a:solidFill>
            <a:schemeClr val="bg2"/>
          </a:solidFill>
        </p:spPr>
        <p:txBody>
          <a:bodyPr wrap="square" rtlCol="0">
            <a:spAutoFit/>
          </a:bodyPr>
          <a:lstStyle/>
          <a:p>
            <a:r>
              <a:rPr lang="en-US" b="1" dirty="0">
                <a:solidFill>
                  <a:schemeClr val="bg1"/>
                </a:solidFill>
              </a:rPr>
              <a:t>Raw Materials</a:t>
            </a:r>
            <a:endParaRPr lang="en-IN" b="1" dirty="0">
              <a:solidFill>
                <a:schemeClr val="bg1"/>
              </a:solidFill>
            </a:endParaRPr>
          </a:p>
        </p:txBody>
      </p:sp>
      <p:sp>
        <p:nvSpPr>
          <p:cNvPr id="6" name="TextBox 5">
            <a:extLst>
              <a:ext uri="{FF2B5EF4-FFF2-40B4-BE49-F238E27FC236}">
                <a16:creationId xmlns:a16="http://schemas.microsoft.com/office/drawing/2014/main" id="{0D0B2079-D860-B493-CAF4-C037069D5161}"/>
              </a:ext>
            </a:extLst>
          </p:cNvPr>
          <p:cNvSpPr txBox="1"/>
          <p:nvPr/>
        </p:nvSpPr>
        <p:spPr>
          <a:xfrm>
            <a:off x="3837405" y="1840505"/>
            <a:ext cx="2521331" cy="369332"/>
          </a:xfrm>
          <a:prstGeom prst="rect">
            <a:avLst/>
          </a:prstGeom>
          <a:solidFill>
            <a:schemeClr val="accent2"/>
          </a:solidFill>
        </p:spPr>
        <p:txBody>
          <a:bodyPr wrap="square" rtlCol="0">
            <a:spAutoFit/>
          </a:bodyPr>
          <a:lstStyle/>
          <a:p>
            <a:r>
              <a:rPr lang="en-IN" b="1" dirty="0"/>
              <a:t>Biodiesel Manufacturing</a:t>
            </a:r>
          </a:p>
        </p:txBody>
      </p:sp>
      <p:sp>
        <p:nvSpPr>
          <p:cNvPr id="8" name="TextBox 7">
            <a:extLst>
              <a:ext uri="{FF2B5EF4-FFF2-40B4-BE49-F238E27FC236}">
                <a16:creationId xmlns:a16="http://schemas.microsoft.com/office/drawing/2014/main" id="{B644D9C4-08D4-3F38-61F8-61BA8C4FE675}"/>
              </a:ext>
            </a:extLst>
          </p:cNvPr>
          <p:cNvSpPr txBox="1"/>
          <p:nvPr/>
        </p:nvSpPr>
        <p:spPr>
          <a:xfrm>
            <a:off x="7698898" y="1840505"/>
            <a:ext cx="3320715" cy="369332"/>
          </a:xfrm>
          <a:prstGeom prst="rect">
            <a:avLst/>
          </a:prstGeom>
          <a:solidFill>
            <a:schemeClr val="bg1">
              <a:lumMod val="75000"/>
            </a:schemeClr>
          </a:solidFill>
        </p:spPr>
        <p:txBody>
          <a:bodyPr wrap="square" rtlCol="0">
            <a:spAutoFit/>
          </a:bodyPr>
          <a:lstStyle/>
          <a:p>
            <a:pPr algn="ctr"/>
            <a:r>
              <a:rPr lang="en-US" b="1" dirty="0"/>
              <a:t>Blenders &amp; Distribution Channels</a:t>
            </a:r>
            <a:endParaRPr lang="en-IN" b="1" dirty="0"/>
          </a:p>
        </p:txBody>
      </p:sp>
      <p:sp>
        <p:nvSpPr>
          <p:cNvPr id="10" name="TextBox 9">
            <a:extLst>
              <a:ext uri="{FF2B5EF4-FFF2-40B4-BE49-F238E27FC236}">
                <a16:creationId xmlns:a16="http://schemas.microsoft.com/office/drawing/2014/main" id="{CF8A88DA-15DF-E07E-D5A2-254C2011EA02}"/>
              </a:ext>
            </a:extLst>
          </p:cNvPr>
          <p:cNvSpPr txBox="1"/>
          <p:nvPr/>
        </p:nvSpPr>
        <p:spPr>
          <a:xfrm>
            <a:off x="7961309" y="3753853"/>
            <a:ext cx="2795894" cy="369332"/>
          </a:xfrm>
          <a:prstGeom prst="rect">
            <a:avLst/>
          </a:prstGeom>
          <a:solidFill>
            <a:schemeClr val="accent1">
              <a:lumMod val="50000"/>
            </a:schemeClr>
          </a:solidFill>
        </p:spPr>
        <p:txBody>
          <a:bodyPr wrap="square" rtlCol="0">
            <a:spAutoFit/>
          </a:bodyPr>
          <a:lstStyle/>
          <a:p>
            <a:r>
              <a:rPr lang="en-US" b="1" dirty="0">
                <a:solidFill>
                  <a:schemeClr val="bg1"/>
                </a:solidFill>
              </a:rPr>
              <a:t>Fuel Retailers/ Wholesalers</a:t>
            </a:r>
            <a:endParaRPr lang="en-IN" b="1" dirty="0">
              <a:solidFill>
                <a:schemeClr val="bg1"/>
              </a:solidFill>
            </a:endParaRPr>
          </a:p>
        </p:txBody>
      </p:sp>
      <p:sp>
        <p:nvSpPr>
          <p:cNvPr id="11" name="TextBox 10">
            <a:extLst>
              <a:ext uri="{FF2B5EF4-FFF2-40B4-BE49-F238E27FC236}">
                <a16:creationId xmlns:a16="http://schemas.microsoft.com/office/drawing/2014/main" id="{630E0D94-54B0-0731-FCA2-4AC60883CA8E}"/>
              </a:ext>
            </a:extLst>
          </p:cNvPr>
          <p:cNvSpPr txBox="1"/>
          <p:nvPr/>
        </p:nvSpPr>
        <p:spPr>
          <a:xfrm>
            <a:off x="4296230" y="3753853"/>
            <a:ext cx="1142044" cy="369332"/>
          </a:xfrm>
          <a:prstGeom prst="rect">
            <a:avLst/>
          </a:prstGeom>
          <a:solidFill>
            <a:schemeClr val="accent4">
              <a:lumMod val="60000"/>
              <a:lumOff val="40000"/>
            </a:schemeClr>
          </a:solidFill>
        </p:spPr>
        <p:txBody>
          <a:bodyPr wrap="square" rtlCol="0">
            <a:spAutoFit/>
          </a:bodyPr>
          <a:lstStyle/>
          <a:p>
            <a:r>
              <a:rPr lang="en-US" b="1" dirty="0"/>
              <a:t>End-Users</a:t>
            </a:r>
            <a:endParaRPr lang="en-IN" b="1" dirty="0"/>
          </a:p>
        </p:txBody>
      </p:sp>
      <p:cxnSp>
        <p:nvCxnSpPr>
          <p:cNvPr id="14" name="Straight Arrow Connector 13">
            <a:extLst>
              <a:ext uri="{FF2B5EF4-FFF2-40B4-BE49-F238E27FC236}">
                <a16:creationId xmlns:a16="http://schemas.microsoft.com/office/drawing/2014/main" id="{584726A3-6B79-1D80-83FB-8AF196CBFD3C}"/>
              </a:ext>
            </a:extLst>
          </p:cNvPr>
          <p:cNvCxnSpPr>
            <a:cxnSpLocks/>
            <a:endCxn id="6" idx="1"/>
          </p:cNvCxnSpPr>
          <p:nvPr/>
        </p:nvCxnSpPr>
        <p:spPr>
          <a:xfrm>
            <a:off x="2336486" y="2025171"/>
            <a:ext cx="15009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84C233D-9BD3-4D52-1475-D0CF13EC548B}"/>
              </a:ext>
            </a:extLst>
          </p:cNvPr>
          <p:cNvCxnSpPr>
            <a:cxnSpLocks/>
            <a:endCxn id="8" idx="1"/>
          </p:cNvCxnSpPr>
          <p:nvPr/>
        </p:nvCxnSpPr>
        <p:spPr>
          <a:xfrm flipV="1">
            <a:off x="6358736" y="2025171"/>
            <a:ext cx="1340162" cy="11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1F55B41-5383-7C0F-9487-252C4F7C96F0}"/>
              </a:ext>
            </a:extLst>
          </p:cNvPr>
          <p:cNvCxnSpPr>
            <a:cxnSpLocks/>
            <a:stCxn id="8" idx="2"/>
            <a:endCxn id="10" idx="0"/>
          </p:cNvCxnSpPr>
          <p:nvPr/>
        </p:nvCxnSpPr>
        <p:spPr>
          <a:xfrm>
            <a:off x="9359256" y="2209837"/>
            <a:ext cx="0" cy="154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60F2683-A523-8CD7-24DA-E9EE5F56DABE}"/>
              </a:ext>
            </a:extLst>
          </p:cNvPr>
          <p:cNvCxnSpPr>
            <a:cxnSpLocks/>
          </p:cNvCxnSpPr>
          <p:nvPr/>
        </p:nvCxnSpPr>
        <p:spPr>
          <a:xfrm flipH="1">
            <a:off x="5438274" y="3938519"/>
            <a:ext cx="2647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5396677-DBAF-F6C4-DCA7-488F021F2DF6}"/>
              </a:ext>
            </a:extLst>
          </p:cNvPr>
          <p:cNvSpPr txBox="1"/>
          <p:nvPr/>
        </p:nvSpPr>
        <p:spPr>
          <a:xfrm>
            <a:off x="798565" y="2317307"/>
            <a:ext cx="2670241" cy="919401"/>
          </a:xfrm>
          <a:prstGeom prst="roundRect">
            <a:avLst/>
          </a:prstGeom>
          <a:noFill/>
          <a:ln>
            <a:solidFill>
              <a:schemeClr val="bg2"/>
            </a:solidFill>
          </a:ln>
        </p:spPr>
        <p:txBody>
          <a:bodyPr wrap="square" rtlCol="0">
            <a:spAutoFit/>
          </a:bodyPr>
          <a:lstStyle/>
          <a:p>
            <a:r>
              <a:rPr lang="en-US" sz="1600" dirty="0">
                <a:solidFill>
                  <a:schemeClr val="bg2">
                    <a:lumMod val="50000"/>
                  </a:schemeClr>
                </a:solidFill>
              </a:rPr>
              <a:t>(Biomass, Used Cooking Oil, Animal Fats, Soybean Oil, Palm Oil, Canola Oil)</a:t>
            </a:r>
          </a:p>
        </p:txBody>
      </p:sp>
      <p:sp>
        <p:nvSpPr>
          <p:cNvPr id="24" name="TextBox 23">
            <a:extLst>
              <a:ext uri="{FF2B5EF4-FFF2-40B4-BE49-F238E27FC236}">
                <a16:creationId xmlns:a16="http://schemas.microsoft.com/office/drawing/2014/main" id="{F85EBFA4-78B9-B030-CD09-78E81B33C6FE}"/>
              </a:ext>
            </a:extLst>
          </p:cNvPr>
          <p:cNvSpPr txBox="1"/>
          <p:nvPr/>
        </p:nvSpPr>
        <p:spPr>
          <a:xfrm>
            <a:off x="3825500" y="2324149"/>
            <a:ext cx="3516704" cy="1191816"/>
          </a:xfrm>
          <a:prstGeom prst="round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1600" dirty="0">
                <a:solidFill>
                  <a:schemeClr val="bg2">
                    <a:lumMod val="50000"/>
                  </a:schemeClr>
                </a:solidFill>
              </a:rPr>
              <a:t>Transesterification / Hydrotreating units)</a:t>
            </a:r>
          </a:p>
          <a:p>
            <a:pPr marL="285750" indent="-285750">
              <a:buFont typeface="Arial" panose="020B0604020202020204" pitchFamily="34" charset="0"/>
              <a:buChar char="•"/>
            </a:pPr>
            <a:r>
              <a:rPr lang="en-US" sz="1600" dirty="0">
                <a:solidFill>
                  <a:schemeClr val="bg2">
                    <a:lumMod val="50000"/>
                  </a:schemeClr>
                </a:solidFill>
              </a:rPr>
              <a:t>Byproducts: Glycerin, Methanol Recovery)</a:t>
            </a:r>
          </a:p>
        </p:txBody>
      </p:sp>
      <p:sp>
        <p:nvSpPr>
          <p:cNvPr id="27" name="TextBox 26">
            <a:extLst>
              <a:ext uri="{FF2B5EF4-FFF2-40B4-BE49-F238E27FC236}">
                <a16:creationId xmlns:a16="http://schemas.microsoft.com/office/drawing/2014/main" id="{829CAB21-6C64-E52B-70C2-BC33599EB7B4}"/>
              </a:ext>
            </a:extLst>
          </p:cNvPr>
          <p:cNvSpPr txBox="1"/>
          <p:nvPr/>
        </p:nvSpPr>
        <p:spPr>
          <a:xfrm>
            <a:off x="7698898" y="797251"/>
            <a:ext cx="3516704" cy="919401"/>
          </a:xfrm>
          <a:prstGeom prst="round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de-DE" sz="1600" dirty="0">
                <a:solidFill>
                  <a:schemeClr val="bg2">
                    <a:lumMod val="50000"/>
                  </a:schemeClr>
                </a:solidFill>
              </a:rPr>
              <a:t>Blend biodiesel with petro-diesel: B5, B20, B100</a:t>
            </a:r>
          </a:p>
          <a:p>
            <a:pPr marL="285750" indent="-285750">
              <a:buFont typeface="Arial" panose="020B0604020202020204" pitchFamily="34" charset="0"/>
              <a:buChar char="•"/>
            </a:pPr>
            <a:r>
              <a:rPr lang="en-US" sz="1600" dirty="0">
                <a:solidFill>
                  <a:schemeClr val="bg2">
                    <a:lumMod val="50000"/>
                  </a:schemeClr>
                </a:solidFill>
              </a:rPr>
              <a:t>Bulk Delivery Systems</a:t>
            </a:r>
          </a:p>
        </p:txBody>
      </p:sp>
      <p:sp>
        <p:nvSpPr>
          <p:cNvPr id="29" name="TextBox 28">
            <a:extLst>
              <a:ext uri="{FF2B5EF4-FFF2-40B4-BE49-F238E27FC236}">
                <a16:creationId xmlns:a16="http://schemas.microsoft.com/office/drawing/2014/main" id="{786782E5-2760-F373-A770-98F934E45EF1}"/>
              </a:ext>
            </a:extLst>
          </p:cNvPr>
          <p:cNvSpPr txBox="1"/>
          <p:nvPr/>
        </p:nvSpPr>
        <p:spPr>
          <a:xfrm>
            <a:off x="7913612" y="4222246"/>
            <a:ext cx="3516704" cy="646986"/>
          </a:xfrm>
          <a:prstGeom prst="roundRect">
            <a:avLst/>
          </a:prstGeom>
          <a:noFill/>
          <a:ln>
            <a:solidFill>
              <a:schemeClr val="bg2"/>
            </a:solidFill>
          </a:ln>
        </p:spPr>
        <p:txBody>
          <a:bodyPr wrap="square" rtlCol="0">
            <a:spAutoFit/>
          </a:bodyPr>
          <a:lstStyle/>
          <a:p>
            <a:r>
              <a:rPr lang="en-US" sz="1600" dirty="0">
                <a:solidFill>
                  <a:schemeClr val="bg2">
                    <a:lumMod val="50000"/>
                  </a:schemeClr>
                </a:solidFill>
              </a:rPr>
              <a:t>(Petrol pumps, gas stations, bulk fuel depots)</a:t>
            </a:r>
          </a:p>
        </p:txBody>
      </p:sp>
      <p:sp>
        <p:nvSpPr>
          <p:cNvPr id="32" name="TextBox 31">
            <a:extLst>
              <a:ext uri="{FF2B5EF4-FFF2-40B4-BE49-F238E27FC236}">
                <a16:creationId xmlns:a16="http://schemas.microsoft.com/office/drawing/2014/main" id="{7D88C0D7-C5CA-964E-ED42-ED01CA57BFD2}"/>
              </a:ext>
            </a:extLst>
          </p:cNvPr>
          <p:cNvSpPr txBox="1"/>
          <p:nvPr/>
        </p:nvSpPr>
        <p:spPr>
          <a:xfrm>
            <a:off x="2067148" y="4307851"/>
            <a:ext cx="3516704" cy="919401"/>
          </a:xfrm>
          <a:prstGeom prst="roundRect">
            <a:avLst/>
          </a:prstGeom>
          <a:noFill/>
          <a:ln>
            <a:solidFill>
              <a:schemeClr val="bg2"/>
            </a:solidFill>
          </a:ln>
        </p:spPr>
        <p:txBody>
          <a:bodyPr wrap="square" rtlCol="0">
            <a:spAutoFit/>
          </a:bodyPr>
          <a:lstStyle/>
          <a:p>
            <a:r>
              <a:rPr lang="en-US" sz="1600" dirty="0">
                <a:solidFill>
                  <a:schemeClr val="bg2">
                    <a:lumMod val="50000"/>
                  </a:schemeClr>
                </a:solidFill>
              </a:rPr>
              <a:t>Transportation fleets (trucks, buses), Agriculture (tractors, irrigation), Municipal services, and Others</a:t>
            </a:r>
          </a:p>
        </p:txBody>
      </p:sp>
      <p:grpSp>
        <p:nvGrpSpPr>
          <p:cNvPr id="37" name="Group 36">
            <a:extLst>
              <a:ext uri="{FF2B5EF4-FFF2-40B4-BE49-F238E27FC236}">
                <a16:creationId xmlns:a16="http://schemas.microsoft.com/office/drawing/2014/main" id="{7B91D18C-85CE-AAE6-9B6F-94381FD69E64}"/>
              </a:ext>
            </a:extLst>
          </p:cNvPr>
          <p:cNvGrpSpPr/>
          <p:nvPr/>
        </p:nvGrpSpPr>
        <p:grpSpPr>
          <a:xfrm>
            <a:off x="0" y="195885"/>
            <a:ext cx="722125" cy="799988"/>
            <a:chOff x="3313144" y="3493474"/>
            <a:chExt cx="438887" cy="438887"/>
          </a:xfrm>
        </p:grpSpPr>
        <p:grpSp>
          <p:nvGrpSpPr>
            <p:cNvPr id="38" name="Group 37">
              <a:extLst>
                <a:ext uri="{FF2B5EF4-FFF2-40B4-BE49-F238E27FC236}">
                  <a16:creationId xmlns:a16="http://schemas.microsoft.com/office/drawing/2014/main" id="{ABF2D3AA-51E8-0A8E-9558-AA5322D12B9C}"/>
                </a:ext>
              </a:extLst>
            </p:cNvPr>
            <p:cNvGrpSpPr/>
            <p:nvPr/>
          </p:nvGrpSpPr>
          <p:grpSpPr>
            <a:xfrm>
              <a:off x="3313144" y="3493474"/>
              <a:ext cx="438887" cy="438887"/>
              <a:chOff x="3398734" y="3578068"/>
              <a:chExt cx="275207" cy="275207"/>
            </a:xfrm>
          </p:grpSpPr>
          <p:sp>
            <p:nvSpPr>
              <p:cNvPr id="40" name="Oval 39">
                <a:extLst>
                  <a:ext uri="{FF2B5EF4-FFF2-40B4-BE49-F238E27FC236}">
                    <a16:creationId xmlns:a16="http://schemas.microsoft.com/office/drawing/2014/main" id="{206992E2-2778-D70C-CC8D-C8873011519E}"/>
                  </a:ext>
                </a:extLst>
              </p:cNvPr>
              <p:cNvSpPr/>
              <p:nvPr/>
            </p:nvSpPr>
            <p:spPr>
              <a:xfrm>
                <a:off x="3398734" y="3578068"/>
                <a:ext cx="275207" cy="275207"/>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68EC1A1-5441-9514-C258-51FF0DEB61A6}"/>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39" name="TextBox 38">
              <a:extLst>
                <a:ext uri="{FF2B5EF4-FFF2-40B4-BE49-F238E27FC236}">
                  <a16:creationId xmlns:a16="http://schemas.microsoft.com/office/drawing/2014/main" id="{72A18693-09E8-6076-51F7-0524B016FF3E}"/>
                </a:ext>
              </a:extLst>
            </p:cNvPr>
            <p:cNvSpPr txBox="1"/>
            <p:nvPr/>
          </p:nvSpPr>
          <p:spPr>
            <a:xfrm>
              <a:off x="3420935" y="3629334"/>
              <a:ext cx="223300" cy="168852"/>
            </a:xfrm>
            <a:prstGeom prst="rect">
              <a:avLst/>
            </a:prstGeom>
            <a:noFill/>
          </p:spPr>
          <p:txBody>
            <a:bodyPr wrap="none" rtlCol="0">
              <a:spAutoFit/>
            </a:bodyPr>
            <a:lstStyle/>
            <a:p>
              <a:pPr algn="ctr"/>
              <a:r>
                <a:rPr lang="en-US" sz="1400" b="1" dirty="0">
                  <a:solidFill>
                    <a:schemeClr val="bg1">
                      <a:lumMod val="50000"/>
                    </a:schemeClr>
                  </a:solidFill>
                </a:rPr>
                <a:t>04</a:t>
              </a:r>
            </a:p>
          </p:txBody>
        </p:sp>
      </p:grpSp>
      <p:sp>
        <p:nvSpPr>
          <p:cNvPr id="42" name="Footer Placeholder 2">
            <a:extLst>
              <a:ext uri="{FF2B5EF4-FFF2-40B4-BE49-F238E27FC236}">
                <a16:creationId xmlns:a16="http://schemas.microsoft.com/office/drawing/2014/main" id="{6FD8CF85-9BCF-57AE-7603-E9835B2D1C7F}"/>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414791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C2AF6E-903F-EB2B-5B82-37D72DD5C74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AEF18C-0F7C-781F-21D7-6927AF746A59}"/>
              </a:ext>
            </a:extLst>
          </p:cNvPr>
          <p:cNvSpPr txBox="1"/>
          <p:nvPr/>
        </p:nvSpPr>
        <p:spPr>
          <a:xfrm>
            <a:off x="630936" y="502920"/>
            <a:ext cx="3500708" cy="1463040"/>
          </a:xfrm>
          <a:prstGeom prst="roundRect">
            <a:avLst/>
          </a:prstGeom>
          <a:solidFill>
            <a:schemeClr val="bg2">
              <a:lumMod val="50000"/>
            </a:schemeClr>
          </a:solidFill>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bg1"/>
                </a:solidFill>
                <a:latin typeface="+mj-lt"/>
                <a:ea typeface="+mj-ea"/>
                <a:cs typeface="+mj-cs"/>
              </a:rPr>
              <a:t>Supply Chain Analysis</a:t>
            </a:r>
          </a:p>
        </p:txBody>
      </p:sp>
      <p:sp>
        <p:nvSpPr>
          <p:cNvPr id="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F68A61CE-3D74-B369-FF70-DE9B6083428A}"/>
              </a:ext>
            </a:extLst>
          </p:cNvPr>
          <p:cNvSpPr>
            <a:spLocks noChangeArrowheads="1"/>
          </p:cNvSpPr>
          <p:nvPr/>
        </p:nvSpPr>
        <p:spPr bwMode="auto">
          <a:xfrm>
            <a:off x="4654295" y="502920"/>
            <a:ext cx="6894576"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2200" b="1" i="0" u="none" strike="noStrike" cap="none" normalizeH="0" baseline="0" dirty="0">
                <a:ln>
                  <a:noFill/>
                </a:ln>
                <a:effectLst/>
              </a:rPr>
              <a:t>🎯 Key Cost Drivers Summary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effectLst/>
            </a:endParaRPr>
          </a:p>
        </p:txBody>
      </p:sp>
      <p:graphicFrame>
        <p:nvGraphicFramePr>
          <p:cNvPr id="2" name="Table 1">
            <a:extLst>
              <a:ext uri="{FF2B5EF4-FFF2-40B4-BE49-F238E27FC236}">
                <a16:creationId xmlns:a16="http://schemas.microsoft.com/office/drawing/2014/main" id="{5A4A337C-7859-0081-D8E1-84F1E7415761}"/>
              </a:ext>
            </a:extLst>
          </p:cNvPr>
          <p:cNvGraphicFramePr>
            <a:graphicFrameLocks noGrp="1"/>
          </p:cNvGraphicFramePr>
          <p:nvPr>
            <p:extLst>
              <p:ext uri="{D42A27DB-BD31-4B8C-83A1-F6EECF244321}">
                <p14:modId xmlns:p14="http://schemas.microsoft.com/office/powerpoint/2010/main" val="1690552092"/>
              </p:ext>
            </p:extLst>
          </p:nvPr>
        </p:nvGraphicFramePr>
        <p:xfrm>
          <a:off x="775481" y="2290936"/>
          <a:ext cx="10628847" cy="3959356"/>
        </p:xfrm>
        <a:graphic>
          <a:graphicData uri="http://schemas.openxmlformats.org/drawingml/2006/table">
            <a:tbl>
              <a:tblPr>
                <a:tableStyleId>{69012ECD-51FC-41F1-AA8D-1B2483CD663E}</a:tableStyleId>
              </a:tblPr>
              <a:tblGrid>
                <a:gridCol w="3666067">
                  <a:extLst>
                    <a:ext uri="{9D8B030D-6E8A-4147-A177-3AD203B41FA5}">
                      <a16:colId xmlns:a16="http://schemas.microsoft.com/office/drawing/2014/main" val="1762106917"/>
                    </a:ext>
                  </a:extLst>
                </a:gridCol>
                <a:gridCol w="3666067">
                  <a:extLst>
                    <a:ext uri="{9D8B030D-6E8A-4147-A177-3AD203B41FA5}">
                      <a16:colId xmlns:a16="http://schemas.microsoft.com/office/drawing/2014/main" val="2394634880"/>
                    </a:ext>
                  </a:extLst>
                </a:gridCol>
                <a:gridCol w="3296713">
                  <a:extLst>
                    <a:ext uri="{9D8B030D-6E8A-4147-A177-3AD203B41FA5}">
                      <a16:colId xmlns:a16="http://schemas.microsoft.com/office/drawing/2014/main" val="2576507799"/>
                    </a:ext>
                  </a:extLst>
                </a:gridCol>
              </a:tblGrid>
              <a:tr h="420801">
                <a:tc>
                  <a:txBody>
                    <a:bodyPr/>
                    <a:lstStyle/>
                    <a:p>
                      <a:pPr algn="ctr"/>
                      <a:r>
                        <a:rPr lang="en-IN" sz="1900" b="1" dirty="0">
                          <a:solidFill>
                            <a:schemeClr val="bg2">
                              <a:lumMod val="50000"/>
                            </a:schemeClr>
                          </a:solidFill>
                        </a:rPr>
                        <a:t>Input</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900" b="1" dirty="0">
                          <a:solidFill>
                            <a:schemeClr val="bg2">
                              <a:lumMod val="50000"/>
                            </a:schemeClr>
                          </a:solidFill>
                        </a:rPr>
                        <a:t>Description</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900" b="1" dirty="0">
                          <a:solidFill>
                            <a:schemeClr val="bg2">
                              <a:lumMod val="50000"/>
                            </a:schemeClr>
                          </a:solidFill>
                        </a:rPr>
                        <a:t>Price Impact</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2771282"/>
                  </a:ext>
                </a:extLst>
              </a:tr>
              <a:tr h="707711">
                <a:tc>
                  <a:txBody>
                    <a:bodyPr/>
                    <a:lstStyle/>
                    <a:p>
                      <a:r>
                        <a:rPr lang="en-IN" sz="1900" b="1" dirty="0"/>
                        <a:t>Feedstock (Soy/UCO)</a:t>
                      </a:r>
                      <a:endParaRPr lang="en-IN" sz="1900" dirty="0"/>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t>70–80% of cost; driven by </a:t>
                      </a:r>
                      <a:r>
                        <a:rPr lang="en-US" sz="1900" dirty="0" err="1"/>
                        <a:t>agri</a:t>
                      </a:r>
                      <a:r>
                        <a:rPr lang="en-US" sz="1900" dirty="0"/>
                        <a:t> markets &amp; availability</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a:t>Very High</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45467"/>
                  </a:ext>
                </a:extLst>
              </a:tr>
              <a:tr h="707711">
                <a:tc>
                  <a:txBody>
                    <a:bodyPr/>
                    <a:lstStyle/>
                    <a:p>
                      <a:r>
                        <a:rPr lang="en-IN" sz="1900" b="1"/>
                        <a:t>Methanol</a:t>
                      </a:r>
                      <a:endParaRPr lang="en-IN" sz="1900"/>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t>Fossil-derived; sensitive to crude/natural gas price</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a:t>Moderate</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543638"/>
                  </a:ext>
                </a:extLst>
              </a:tr>
              <a:tr h="707711">
                <a:tc>
                  <a:txBody>
                    <a:bodyPr/>
                    <a:lstStyle/>
                    <a:p>
                      <a:r>
                        <a:rPr lang="en-IN" sz="1900" b="1" dirty="0"/>
                        <a:t>Energy</a:t>
                      </a:r>
                      <a:endParaRPr lang="en-IN" sz="1900" dirty="0"/>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For heating &amp; mixing in processing</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a:t>Moderate</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295141"/>
                  </a:ext>
                </a:extLst>
              </a:tr>
              <a:tr h="707711">
                <a:tc>
                  <a:txBody>
                    <a:bodyPr/>
                    <a:lstStyle/>
                    <a:p>
                      <a:r>
                        <a:rPr lang="en-IN" sz="1900" b="1"/>
                        <a:t>Transport &amp; Distribution</a:t>
                      </a:r>
                      <a:endParaRPr lang="en-IN" sz="1900"/>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Trucks and terminals; fuel price-sensitive</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a:t>Moderate to High</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11543"/>
                  </a:ext>
                </a:extLst>
              </a:tr>
              <a:tr h="707711">
                <a:tc>
                  <a:txBody>
                    <a:bodyPr/>
                    <a:lstStyle/>
                    <a:p>
                      <a:r>
                        <a:rPr lang="en-IN" sz="1900" b="1"/>
                        <a:t>Policy Incentives (RINs)</a:t>
                      </a:r>
                      <a:endParaRPr lang="en-IN" sz="1900"/>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May offset costs or boost revenue</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dirty="0"/>
                        <a:t>High </a:t>
                      </a:r>
                    </a:p>
                  </a:txBody>
                  <a:tcPr marL="95637" marR="95637" marT="47818" marB="47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312364"/>
                  </a:ext>
                </a:extLst>
              </a:tr>
            </a:tbl>
          </a:graphicData>
        </a:graphic>
      </p:graphicFrame>
      <p:sp>
        <p:nvSpPr>
          <p:cNvPr id="12" name="Footer Placeholder 2">
            <a:extLst>
              <a:ext uri="{FF2B5EF4-FFF2-40B4-BE49-F238E27FC236}">
                <a16:creationId xmlns:a16="http://schemas.microsoft.com/office/drawing/2014/main" id="{BDE56E06-1B88-0BFF-C872-A69CAF158846}"/>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247001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A406-7D5F-DED7-0096-0113C86597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0F6E9FB-55BB-4E82-E271-81EA55E1C032}"/>
              </a:ext>
            </a:extLst>
          </p:cNvPr>
          <p:cNvSpPr txBox="1"/>
          <p:nvPr/>
        </p:nvSpPr>
        <p:spPr>
          <a:xfrm>
            <a:off x="987905" y="164561"/>
            <a:ext cx="4453023" cy="646986"/>
          </a:xfrm>
          <a:prstGeom prst="roundRect">
            <a:avLst/>
          </a:prstGeom>
          <a:solidFill>
            <a:schemeClr val="bg2">
              <a:lumMod val="50000"/>
            </a:schemeClr>
          </a:solidFill>
        </p:spPr>
        <p:txBody>
          <a:bodyPr wrap="square" rtlCol="0">
            <a:spAutoFit/>
          </a:bodyPr>
          <a:lstStyle/>
          <a:p>
            <a:pPr algn="ctr"/>
            <a:r>
              <a:rPr lang="en-US" sz="3200" b="1" dirty="0">
                <a:solidFill>
                  <a:schemeClr val="bg1"/>
                </a:solidFill>
                <a:latin typeface="Franklin Gothic Book" panose="020B0503020102020204" pitchFamily="34" charset="0"/>
              </a:rPr>
              <a:t>Pricing Analysis</a:t>
            </a:r>
          </a:p>
        </p:txBody>
      </p:sp>
      <p:sp>
        <p:nvSpPr>
          <p:cNvPr id="8" name="TextBox 7">
            <a:extLst>
              <a:ext uri="{FF2B5EF4-FFF2-40B4-BE49-F238E27FC236}">
                <a16:creationId xmlns:a16="http://schemas.microsoft.com/office/drawing/2014/main" id="{5D9EEB38-27C1-01E6-CA33-7FC2358AC3E5}"/>
              </a:ext>
            </a:extLst>
          </p:cNvPr>
          <p:cNvSpPr txBox="1"/>
          <p:nvPr/>
        </p:nvSpPr>
        <p:spPr>
          <a:xfrm>
            <a:off x="6894095" y="1158847"/>
            <a:ext cx="474445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Exports of biodiesel peaked in 2008 primarily because of an unintended effect of a biodiesel tax credit in the European Union. Exports then dropped after the effect was eliminated. </a:t>
            </a:r>
          </a:p>
          <a:p>
            <a:pPr marL="285750" indent="-285750">
              <a:buFont typeface="Arial" panose="020B0604020202020204" pitchFamily="34" charset="0"/>
              <a:buChar char="•"/>
            </a:pPr>
            <a:r>
              <a:rPr lang="en-US" dirty="0"/>
              <a:t>The increased production and consumption from 2011 onward was largely driven by the Renewable Fuel Standard. </a:t>
            </a:r>
          </a:p>
          <a:p>
            <a:pPr marL="285750" indent="-285750">
              <a:buFont typeface="Arial" panose="020B0604020202020204" pitchFamily="34" charset="0"/>
              <a:buChar char="•"/>
            </a:pPr>
            <a:r>
              <a:rPr lang="en-US" dirty="0"/>
              <a:t>In more recent years, production and consumption have declined, potentially impacted by the increase in renewable diesel in the market.</a:t>
            </a:r>
            <a:endParaRPr lang="en-IN" dirty="0"/>
          </a:p>
        </p:txBody>
      </p:sp>
      <p:pic>
        <p:nvPicPr>
          <p:cNvPr id="2" name="Picture 1" descr="A graph on a black background&#10;&#10;AI-generated content may be incorrect.">
            <a:extLst>
              <a:ext uri="{FF2B5EF4-FFF2-40B4-BE49-F238E27FC236}">
                <a16:creationId xmlns:a16="http://schemas.microsoft.com/office/drawing/2014/main" id="{8440C467-53D7-5393-6E89-40E1701A6E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489" y="1150631"/>
            <a:ext cx="5731510" cy="3820795"/>
          </a:xfrm>
          <a:prstGeom prst="rect">
            <a:avLst/>
          </a:prstGeom>
          <a:noFill/>
          <a:ln>
            <a:noFill/>
          </a:ln>
        </p:spPr>
      </p:pic>
      <p:sp>
        <p:nvSpPr>
          <p:cNvPr id="5" name="TextBox 4">
            <a:extLst>
              <a:ext uri="{FF2B5EF4-FFF2-40B4-BE49-F238E27FC236}">
                <a16:creationId xmlns:a16="http://schemas.microsoft.com/office/drawing/2014/main" id="{9FA04EDE-805B-50F5-2670-F03DC606E6EB}"/>
              </a:ext>
            </a:extLst>
          </p:cNvPr>
          <p:cNvSpPr txBox="1"/>
          <p:nvPr/>
        </p:nvSpPr>
        <p:spPr>
          <a:xfrm>
            <a:off x="6617368" y="3826042"/>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B6C3F301-8E75-7EE4-DE3D-B25B0C2D78D6}"/>
              </a:ext>
            </a:extLst>
          </p:cNvPr>
          <p:cNvSpPr txBox="1"/>
          <p:nvPr/>
        </p:nvSpPr>
        <p:spPr>
          <a:xfrm>
            <a:off x="10064181" y="4817537"/>
            <a:ext cx="1779077" cy="307777"/>
          </a:xfrm>
          <a:prstGeom prst="rect">
            <a:avLst/>
          </a:prstGeom>
          <a:noFill/>
        </p:spPr>
        <p:txBody>
          <a:bodyPr wrap="none" rtlCol="0">
            <a:spAutoFit/>
          </a:bodyPr>
          <a:lstStyle/>
          <a:p>
            <a:r>
              <a:rPr lang="en-US" sz="1400" b="1" dirty="0"/>
              <a:t>Source: </a:t>
            </a:r>
            <a:r>
              <a:rPr lang="en-US" sz="1400" b="1" dirty="0">
                <a:hlinkClick r:id="rId3"/>
              </a:rPr>
              <a:t>AFDC’s Portal</a:t>
            </a:r>
            <a:endParaRPr lang="en-IN" sz="1400" b="1" dirty="0"/>
          </a:p>
        </p:txBody>
      </p:sp>
      <p:sp>
        <p:nvSpPr>
          <p:cNvPr id="12" name="TextBox 11">
            <a:extLst>
              <a:ext uri="{FF2B5EF4-FFF2-40B4-BE49-F238E27FC236}">
                <a16:creationId xmlns:a16="http://schemas.microsoft.com/office/drawing/2014/main" id="{E4684C65-EC8F-020C-AE6A-D27B0060984F}"/>
              </a:ext>
            </a:extLst>
          </p:cNvPr>
          <p:cNvSpPr txBox="1"/>
          <p:nvPr/>
        </p:nvSpPr>
        <p:spPr>
          <a:xfrm>
            <a:off x="655489" y="5064766"/>
            <a:ext cx="4103303" cy="307777"/>
          </a:xfrm>
          <a:prstGeom prst="rect">
            <a:avLst/>
          </a:prstGeom>
          <a:noFill/>
        </p:spPr>
        <p:txBody>
          <a:bodyPr wrap="none" rtlCol="0">
            <a:spAutoFit/>
          </a:bodyPr>
          <a:lstStyle/>
          <a:p>
            <a:r>
              <a:rPr lang="en-US" sz="1400" b="1" dirty="0"/>
              <a:t>Source: </a:t>
            </a:r>
            <a:r>
              <a:rPr lang="en-US" sz="1400" b="1" dirty="0">
                <a:hlinkClick r:id="rId4"/>
              </a:rPr>
              <a:t>U.S. Energy Information Administration (EIA)</a:t>
            </a:r>
            <a:endParaRPr lang="en-IN" sz="1400" b="1" dirty="0"/>
          </a:p>
        </p:txBody>
      </p:sp>
      <p:grpSp>
        <p:nvGrpSpPr>
          <p:cNvPr id="13" name="Group 12">
            <a:extLst>
              <a:ext uri="{FF2B5EF4-FFF2-40B4-BE49-F238E27FC236}">
                <a16:creationId xmlns:a16="http://schemas.microsoft.com/office/drawing/2014/main" id="{54D4241F-1928-97EA-ACF9-CDE67337C5CD}"/>
              </a:ext>
            </a:extLst>
          </p:cNvPr>
          <p:cNvGrpSpPr/>
          <p:nvPr/>
        </p:nvGrpSpPr>
        <p:grpSpPr>
          <a:xfrm>
            <a:off x="8619" y="60523"/>
            <a:ext cx="795405" cy="870982"/>
            <a:chOff x="3313144" y="3493474"/>
            <a:chExt cx="438887" cy="438887"/>
          </a:xfrm>
        </p:grpSpPr>
        <p:grpSp>
          <p:nvGrpSpPr>
            <p:cNvPr id="14" name="Group 13">
              <a:extLst>
                <a:ext uri="{FF2B5EF4-FFF2-40B4-BE49-F238E27FC236}">
                  <a16:creationId xmlns:a16="http://schemas.microsoft.com/office/drawing/2014/main" id="{0131114A-C44E-AAF1-6C87-7FAEB768A9C2}"/>
                </a:ext>
              </a:extLst>
            </p:cNvPr>
            <p:cNvGrpSpPr/>
            <p:nvPr/>
          </p:nvGrpSpPr>
          <p:grpSpPr>
            <a:xfrm>
              <a:off x="3313144" y="3493474"/>
              <a:ext cx="438887" cy="438887"/>
              <a:chOff x="3398734" y="3578068"/>
              <a:chExt cx="275207" cy="275207"/>
            </a:xfrm>
          </p:grpSpPr>
          <p:sp>
            <p:nvSpPr>
              <p:cNvPr id="16" name="Oval 15">
                <a:extLst>
                  <a:ext uri="{FF2B5EF4-FFF2-40B4-BE49-F238E27FC236}">
                    <a16:creationId xmlns:a16="http://schemas.microsoft.com/office/drawing/2014/main" id="{89A58224-296B-C7E6-DEB7-7DC9921D6CAE}"/>
                  </a:ext>
                </a:extLst>
              </p:cNvPr>
              <p:cNvSpPr/>
              <p:nvPr/>
            </p:nvSpPr>
            <p:spPr>
              <a:xfrm>
                <a:off x="3398734" y="3578068"/>
                <a:ext cx="275207" cy="275207"/>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17B6B26-259E-BED2-E45C-E67E571F84E2}"/>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15" name="TextBox 14">
              <a:extLst>
                <a:ext uri="{FF2B5EF4-FFF2-40B4-BE49-F238E27FC236}">
                  <a16:creationId xmlns:a16="http://schemas.microsoft.com/office/drawing/2014/main" id="{E53FAC25-C286-1DFE-DBFC-DE26C2AA672C}"/>
                </a:ext>
              </a:extLst>
            </p:cNvPr>
            <p:cNvSpPr txBox="1"/>
            <p:nvPr/>
          </p:nvSpPr>
          <p:spPr>
            <a:xfrm>
              <a:off x="3424146" y="3629639"/>
              <a:ext cx="216880" cy="170597"/>
            </a:xfrm>
            <a:prstGeom prst="rect">
              <a:avLst/>
            </a:prstGeom>
            <a:noFill/>
          </p:spPr>
          <p:txBody>
            <a:bodyPr wrap="none" rtlCol="0">
              <a:spAutoFit/>
            </a:bodyPr>
            <a:lstStyle/>
            <a:p>
              <a:pPr algn="ctr"/>
              <a:r>
                <a:rPr lang="en-US" sz="1600" b="1" dirty="0">
                  <a:solidFill>
                    <a:schemeClr val="bg1">
                      <a:lumMod val="50000"/>
                    </a:schemeClr>
                  </a:solidFill>
                </a:rPr>
                <a:t>05</a:t>
              </a:r>
            </a:p>
          </p:txBody>
        </p:sp>
      </p:grpSp>
      <p:sp>
        <p:nvSpPr>
          <p:cNvPr id="18" name="Footer Placeholder 2">
            <a:extLst>
              <a:ext uri="{FF2B5EF4-FFF2-40B4-BE49-F238E27FC236}">
                <a16:creationId xmlns:a16="http://schemas.microsoft.com/office/drawing/2014/main" id="{EB555758-2E6C-D669-C28B-F352AD530C5D}"/>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32802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7B1E73-3B32-A58F-D0DC-9F21D0016712}"/>
              </a:ext>
            </a:extLst>
          </p:cNvPr>
          <p:cNvSpPr txBox="1"/>
          <p:nvPr/>
        </p:nvSpPr>
        <p:spPr>
          <a:xfrm>
            <a:off x="467893" y="162547"/>
            <a:ext cx="4453023" cy="646986"/>
          </a:xfrm>
          <a:prstGeom prst="roundRect">
            <a:avLst/>
          </a:prstGeom>
          <a:solidFill>
            <a:schemeClr val="bg2">
              <a:lumMod val="50000"/>
            </a:schemeClr>
          </a:solidFill>
        </p:spPr>
        <p:txBody>
          <a:bodyPr wrap="square" rtlCol="0">
            <a:spAutoFit/>
          </a:bodyPr>
          <a:lstStyle/>
          <a:p>
            <a:pPr algn="ctr"/>
            <a:r>
              <a:rPr lang="en-US" sz="3200" b="1" dirty="0">
                <a:solidFill>
                  <a:schemeClr val="bg1"/>
                </a:solidFill>
                <a:latin typeface="Franklin Gothic Book" panose="020B0503020102020204" pitchFamily="34" charset="0"/>
              </a:rPr>
              <a:t>Pricing Analysis</a:t>
            </a:r>
          </a:p>
        </p:txBody>
      </p:sp>
      <p:sp>
        <p:nvSpPr>
          <p:cNvPr id="6" name="TextBox 5">
            <a:extLst>
              <a:ext uri="{FF2B5EF4-FFF2-40B4-BE49-F238E27FC236}">
                <a16:creationId xmlns:a16="http://schemas.microsoft.com/office/drawing/2014/main" id="{E88B9477-7D2D-E3F4-824E-E822586CC115}"/>
              </a:ext>
            </a:extLst>
          </p:cNvPr>
          <p:cNvSpPr txBox="1"/>
          <p:nvPr/>
        </p:nvSpPr>
        <p:spPr>
          <a:xfrm>
            <a:off x="941471" y="5267357"/>
            <a:ext cx="2114550" cy="307777"/>
          </a:xfrm>
          <a:prstGeom prst="rect">
            <a:avLst/>
          </a:prstGeom>
          <a:noFill/>
        </p:spPr>
        <p:txBody>
          <a:bodyPr wrap="square">
            <a:spAutoFit/>
          </a:bodyPr>
          <a:lstStyle/>
          <a:p>
            <a:r>
              <a:rPr lang="en-US" sz="1400" b="1" dirty="0">
                <a:hlinkClick r:id="rId2"/>
              </a:rPr>
              <a:t>Source: Iowa State’s CARD</a:t>
            </a:r>
            <a:endParaRPr lang="en-IN" sz="1400" b="1" dirty="0"/>
          </a:p>
        </p:txBody>
      </p:sp>
      <p:sp>
        <p:nvSpPr>
          <p:cNvPr id="7" name="TextBox 6">
            <a:extLst>
              <a:ext uri="{FF2B5EF4-FFF2-40B4-BE49-F238E27FC236}">
                <a16:creationId xmlns:a16="http://schemas.microsoft.com/office/drawing/2014/main" id="{3B727505-66DA-BA81-8446-D77489F71903}"/>
              </a:ext>
            </a:extLst>
          </p:cNvPr>
          <p:cNvSpPr txBox="1"/>
          <p:nvPr/>
        </p:nvSpPr>
        <p:spPr>
          <a:xfrm>
            <a:off x="553453" y="1215189"/>
            <a:ext cx="1912739" cy="733663"/>
          </a:xfrm>
          <a:prstGeom prst="rightArrow">
            <a:avLst/>
          </a:prstGeom>
          <a:solidFill>
            <a:schemeClr val="tx2">
              <a:lumMod val="20000"/>
              <a:lumOff val="80000"/>
            </a:schemeClr>
          </a:solidFill>
        </p:spPr>
        <p:txBody>
          <a:bodyPr wrap="square" rtlCol="0">
            <a:spAutoFit/>
          </a:bodyPr>
          <a:lstStyle/>
          <a:p>
            <a:r>
              <a:rPr lang="en-US" dirty="0"/>
              <a:t>Historical Pricing</a:t>
            </a:r>
            <a:endParaRPr lang="en-IN" dirty="0"/>
          </a:p>
        </p:txBody>
      </p:sp>
      <p:sp>
        <p:nvSpPr>
          <p:cNvPr id="8" name="TextBox 7">
            <a:extLst>
              <a:ext uri="{FF2B5EF4-FFF2-40B4-BE49-F238E27FC236}">
                <a16:creationId xmlns:a16="http://schemas.microsoft.com/office/drawing/2014/main" id="{11555143-7DAD-B0F3-A275-F63659C52167}"/>
              </a:ext>
            </a:extLst>
          </p:cNvPr>
          <p:cNvSpPr txBox="1"/>
          <p:nvPr/>
        </p:nvSpPr>
        <p:spPr>
          <a:xfrm>
            <a:off x="2550695" y="1158847"/>
            <a:ext cx="9087852" cy="923330"/>
          </a:xfrm>
          <a:prstGeom prst="rect">
            <a:avLst/>
          </a:prstGeom>
          <a:noFill/>
        </p:spPr>
        <p:txBody>
          <a:bodyPr wrap="square" rtlCol="0">
            <a:spAutoFit/>
          </a:bodyPr>
          <a:lstStyle/>
          <a:p>
            <a:r>
              <a:rPr lang="en-US" b="1" dirty="0"/>
              <a:t>B100 Wholesale Prices: </a:t>
            </a:r>
            <a:r>
              <a:rPr lang="en-US" dirty="0"/>
              <a:t>Averaged USD 3.00 - 4.10/gal (USD 906 - 1,240/MT using 302 gal/MT conversion) </a:t>
            </a:r>
          </a:p>
          <a:p>
            <a:r>
              <a:rPr lang="en-US" b="1" dirty="0"/>
              <a:t>B20 Prices</a:t>
            </a:r>
            <a:r>
              <a:rPr lang="en-US" dirty="0"/>
              <a:t>: Typically, USD 0.50 to 0.70/gal lower than B100 due to dilution with </a:t>
            </a:r>
            <a:r>
              <a:rPr lang="en-US" dirty="0" err="1"/>
              <a:t>petro</a:t>
            </a:r>
            <a:r>
              <a:rPr lang="en-US" dirty="0"/>
              <a:t>-diesel</a:t>
            </a:r>
            <a:endParaRPr lang="en-IN" dirty="0"/>
          </a:p>
        </p:txBody>
      </p:sp>
      <p:graphicFrame>
        <p:nvGraphicFramePr>
          <p:cNvPr id="9" name="Chart 8">
            <a:extLst>
              <a:ext uri="{FF2B5EF4-FFF2-40B4-BE49-F238E27FC236}">
                <a16:creationId xmlns:a16="http://schemas.microsoft.com/office/drawing/2014/main" id="{0508F53C-6E08-FC5C-855F-F67CBCDAEBEF}"/>
              </a:ext>
            </a:extLst>
          </p:cNvPr>
          <p:cNvGraphicFramePr>
            <a:graphicFrameLocks/>
          </p:cNvGraphicFramePr>
          <p:nvPr>
            <p:extLst>
              <p:ext uri="{D42A27DB-BD31-4B8C-83A1-F6EECF244321}">
                <p14:modId xmlns:p14="http://schemas.microsoft.com/office/powerpoint/2010/main" val="434961788"/>
              </p:ext>
            </p:extLst>
          </p:nvPr>
        </p:nvGraphicFramePr>
        <p:xfrm>
          <a:off x="467893" y="2294340"/>
          <a:ext cx="6482764"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9CBFA779-F00F-68FA-F5D1-38624B2FDA2A}"/>
              </a:ext>
            </a:extLst>
          </p:cNvPr>
          <p:cNvSpPr txBox="1"/>
          <p:nvPr/>
        </p:nvSpPr>
        <p:spPr>
          <a:xfrm>
            <a:off x="7146758" y="2431491"/>
            <a:ext cx="3424143" cy="369332"/>
          </a:xfrm>
          <a:prstGeom prst="homePlate">
            <a:avLst/>
          </a:prstGeom>
          <a:solidFill>
            <a:schemeClr val="tx2">
              <a:lumMod val="20000"/>
              <a:lumOff val="80000"/>
            </a:schemeClr>
          </a:solidFill>
        </p:spPr>
        <p:txBody>
          <a:bodyPr wrap="square" rtlCol="0">
            <a:spAutoFit/>
          </a:bodyPr>
          <a:lstStyle/>
          <a:p>
            <a:r>
              <a:rPr lang="en-US" dirty="0"/>
              <a:t>Price Forecast (June–Aug 2025)</a:t>
            </a:r>
            <a:endParaRPr lang="en-IN" dirty="0"/>
          </a:p>
        </p:txBody>
      </p:sp>
      <p:graphicFrame>
        <p:nvGraphicFramePr>
          <p:cNvPr id="11" name="Table 10">
            <a:extLst>
              <a:ext uri="{FF2B5EF4-FFF2-40B4-BE49-F238E27FC236}">
                <a16:creationId xmlns:a16="http://schemas.microsoft.com/office/drawing/2014/main" id="{CE9103F2-9A26-E7C2-7055-1076A93E389A}"/>
              </a:ext>
            </a:extLst>
          </p:cNvPr>
          <p:cNvGraphicFramePr>
            <a:graphicFrameLocks noGrp="1"/>
          </p:cNvGraphicFramePr>
          <p:nvPr>
            <p:extLst>
              <p:ext uri="{D42A27DB-BD31-4B8C-83A1-F6EECF244321}">
                <p14:modId xmlns:p14="http://schemas.microsoft.com/office/powerpoint/2010/main" val="228042377"/>
              </p:ext>
            </p:extLst>
          </p:nvPr>
        </p:nvGraphicFramePr>
        <p:xfrm>
          <a:off x="7146758" y="2933067"/>
          <a:ext cx="4764506" cy="1825439"/>
        </p:xfrm>
        <a:graphic>
          <a:graphicData uri="http://schemas.openxmlformats.org/drawingml/2006/table">
            <a:tbl>
              <a:tblPr firstRow="1" bandRow="1">
                <a:tableStyleId>{5C22544A-7EE6-4342-B048-85BDC9FD1C3A}</a:tableStyleId>
              </a:tblPr>
              <a:tblGrid>
                <a:gridCol w="1344809">
                  <a:extLst>
                    <a:ext uri="{9D8B030D-6E8A-4147-A177-3AD203B41FA5}">
                      <a16:colId xmlns:a16="http://schemas.microsoft.com/office/drawing/2014/main" val="2726990959"/>
                    </a:ext>
                  </a:extLst>
                </a:gridCol>
                <a:gridCol w="3419697">
                  <a:extLst>
                    <a:ext uri="{9D8B030D-6E8A-4147-A177-3AD203B41FA5}">
                      <a16:colId xmlns:a16="http://schemas.microsoft.com/office/drawing/2014/main" val="2677916856"/>
                    </a:ext>
                  </a:extLst>
                </a:gridCol>
              </a:tblGrid>
              <a:tr h="362399">
                <a:tc gridSpan="2">
                  <a:txBody>
                    <a:bodyPr/>
                    <a:lstStyle/>
                    <a:p>
                      <a:r>
                        <a:rPr lang="en-US" sz="1600" dirty="0"/>
                        <a:t>Assumptions</a:t>
                      </a:r>
                      <a:endParaRPr lang="en-IN" sz="1600" dirty="0"/>
                    </a:p>
                  </a:txBody>
                  <a:tcPr>
                    <a:solidFill>
                      <a:schemeClr val="tx2"/>
                    </a:solidFill>
                  </a:tcPr>
                </a:tc>
                <a:tc hMerge="1">
                  <a:txBody>
                    <a:bodyPr/>
                    <a:lstStyle/>
                    <a:p>
                      <a:endParaRPr lang="en-IN" dirty="0"/>
                    </a:p>
                  </a:txBody>
                  <a:tcPr/>
                </a:tc>
                <a:extLst>
                  <a:ext uri="{0D108BD9-81ED-4DB2-BD59-A6C34878D82A}">
                    <a16:rowId xmlns:a16="http://schemas.microsoft.com/office/drawing/2014/main" val="3918047752"/>
                  </a:ext>
                </a:extLst>
              </a:tr>
              <a:tr h="675701">
                <a:tc>
                  <a:txBody>
                    <a:bodyPr/>
                    <a:lstStyle/>
                    <a:p>
                      <a:r>
                        <a:rPr lang="en-IN" sz="1400" dirty="0"/>
                        <a:t>Feedstock Prices</a:t>
                      </a:r>
                    </a:p>
                  </a:txBody>
                  <a:tcPr/>
                </a:tc>
                <a:tc>
                  <a:txBody>
                    <a:bodyPr/>
                    <a:lstStyle/>
                    <a:p>
                      <a:r>
                        <a:rPr lang="en-US" sz="1400" dirty="0"/>
                        <a:t>Soybean oil, used cooking oil (UCO), and palm oil prices will remain within 5–7% of current levels.</a:t>
                      </a:r>
                      <a:endParaRPr lang="en-IN" sz="1400" dirty="0"/>
                    </a:p>
                  </a:txBody>
                  <a:tcPr/>
                </a:tc>
                <a:extLst>
                  <a:ext uri="{0D108BD9-81ED-4DB2-BD59-A6C34878D82A}">
                    <a16:rowId xmlns:a16="http://schemas.microsoft.com/office/drawing/2014/main" val="3056670084"/>
                  </a:ext>
                </a:extLst>
              </a:tr>
              <a:tr h="362399">
                <a:tc>
                  <a:txBody>
                    <a:bodyPr/>
                    <a:lstStyle/>
                    <a:p>
                      <a:r>
                        <a:rPr lang="en-IN" sz="1400" dirty="0"/>
                        <a:t>Government Policy</a:t>
                      </a:r>
                    </a:p>
                  </a:txBody>
                  <a:tcPr/>
                </a:tc>
                <a:tc>
                  <a:txBody>
                    <a:bodyPr/>
                    <a:lstStyle/>
                    <a:p>
                      <a:r>
                        <a:rPr lang="en-US" sz="1400" dirty="0"/>
                        <a:t>Tax credits (e.g., U.S. BTC) and renewable fuel mandates will remain intact over the forecast period.</a:t>
                      </a:r>
                      <a:endParaRPr lang="en-IN" sz="1400" dirty="0"/>
                    </a:p>
                  </a:txBody>
                  <a:tcPr/>
                </a:tc>
                <a:extLst>
                  <a:ext uri="{0D108BD9-81ED-4DB2-BD59-A6C34878D82A}">
                    <a16:rowId xmlns:a16="http://schemas.microsoft.com/office/drawing/2014/main" val="1668940981"/>
                  </a:ext>
                </a:extLst>
              </a:tr>
            </a:tbl>
          </a:graphicData>
        </a:graphic>
      </p:graphicFrame>
      <p:sp>
        <p:nvSpPr>
          <p:cNvPr id="12" name="TextBox 11">
            <a:extLst>
              <a:ext uri="{FF2B5EF4-FFF2-40B4-BE49-F238E27FC236}">
                <a16:creationId xmlns:a16="http://schemas.microsoft.com/office/drawing/2014/main" id="{AD79ED24-5D56-8E39-9D57-52D6C697171E}"/>
              </a:ext>
            </a:extLst>
          </p:cNvPr>
          <p:cNvSpPr txBox="1"/>
          <p:nvPr/>
        </p:nvSpPr>
        <p:spPr>
          <a:xfrm>
            <a:off x="7209043" y="4913414"/>
            <a:ext cx="4639936"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June 2025</a:t>
            </a:r>
            <a:r>
              <a:rPr lang="en-US" sz="1600" dirty="0"/>
              <a:t>: USD 3.40 - 3.55/gal</a:t>
            </a:r>
          </a:p>
          <a:p>
            <a:pPr marL="285750" indent="-285750">
              <a:buFont typeface="Arial" panose="020B0604020202020204" pitchFamily="34" charset="0"/>
              <a:buChar char="•"/>
            </a:pPr>
            <a:r>
              <a:rPr lang="en-US" sz="1600" b="1" dirty="0"/>
              <a:t>July 2025: </a:t>
            </a:r>
            <a:r>
              <a:rPr lang="en-US" sz="1600" dirty="0"/>
              <a:t>USD 3.50 - 3.65/gal (portrayed rise expecting higher demand in transport as Summer Travel Season in US &amp; EU)</a:t>
            </a:r>
          </a:p>
          <a:p>
            <a:pPr marL="285750" indent="-285750">
              <a:buFont typeface="Arial" panose="020B0604020202020204" pitchFamily="34" charset="0"/>
              <a:buChar char="•"/>
            </a:pPr>
            <a:r>
              <a:rPr lang="en-US" sz="1600" b="1" dirty="0"/>
              <a:t>August 2025</a:t>
            </a:r>
            <a:r>
              <a:rPr lang="en-US" sz="1600" dirty="0"/>
              <a:t>: USD 3.45 - 3.60/gal</a:t>
            </a:r>
            <a:endParaRPr lang="en-IN" sz="1600" dirty="0"/>
          </a:p>
        </p:txBody>
      </p:sp>
      <p:sp>
        <p:nvSpPr>
          <p:cNvPr id="13" name="TextBox 12">
            <a:extLst>
              <a:ext uri="{FF2B5EF4-FFF2-40B4-BE49-F238E27FC236}">
                <a16:creationId xmlns:a16="http://schemas.microsoft.com/office/drawing/2014/main" id="{E3DAE044-8343-F3FC-C715-05273AB96D13}"/>
              </a:ext>
            </a:extLst>
          </p:cNvPr>
          <p:cNvSpPr txBox="1"/>
          <p:nvPr/>
        </p:nvSpPr>
        <p:spPr>
          <a:xfrm>
            <a:off x="10082463" y="6412832"/>
            <a:ext cx="1174937" cy="307777"/>
          </a:xfrm>
          <a:prstGeom prst="rect">
            <a:avLst/>
          </a:prstGeom>
          <a:noFill/>
        </p:spPr>
        <p:txBody>
          <a:bodyPr wrap="none" rtlCol="0">
            <a:spAutoFit/>
          </a:bodyPr>
          <a:lstStyle/>
          <a:p>
            <a:r>
              <a:rPr lang="en-US" sz="1400" b="1" dirty="0">
                <a:hlinkClick r:id="rId4"/>
              </a:rPr>
              <a:t>Source: Volza</a:t>
            </a:r>
            <a:endParaRPr lang="en-IN" sz="1400" b="1" dirty="0"/>
          </a:p>
        </p:txBody>
      </p:sp>
      <p:sp>
        <p:nvSpPr>
          <p:cNvPr id="14" name="Footer Placeholder 2">
            <a:extLst>
              <a:ext uri="{FF2B5EF4-FFF2-40B4-BE49-F238E27FC236}">
                <a16:creationId xmlns:a16="http://schemas.microsoft.com/office/drawing/2014/main" id="{64289798-C417-814E-E1CE-A338AB608614}"/>
              </a:ext>
            </a:extLst>
          </p:cNvPr>
          <p:cNvSpPr>
            <a:spLocks noGrp="1"/>
          </p:cNvSpPr>
          <p:nvPr>
            <p:ph type="ftr" sz="quarter" idx="11"/>
          </p:nvPr>
        </p:nvSpPr>
        <p:spPr>
          <a:xfrm>
            <a:off x="4038602" y="6356351"/>
            <a:ext cx="4114800" cy="365125"/>
          </a:xfrm>
        </p:spPr>
        <p:txBody>
          <a:bodyPr/>
          <a:lstStyle/>
          <a:p>
            <a:r>
              <a:rPr lang="en-US" dirty="0"/>
              <a:t>Presented by Kriti Dey</a:t>
            </a:r>
          </a:p>
        </p:txBody>
      </p:sp>
    </p:spTree>
    <p:extLst>
      <p:ext uri="{BB962C8B-B14F-4D97-AF65-F5344CB8AC3E}">
        <p14:creationId xmlns:p14="http://schemas.microsoft.com/office/powerpoint/2010/main" val="334431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9E351A-C963-DB3B-9AEF-30481B3C87BA}"/>
              </a:ext>
            </a:extLst>
          </p:cNvPr>
          <p:cNvSpPr txBox="1"/>
          <p:nvPr/>
        </p:nvSpPr>
        <p:spPr>
          <a:xfrm>
            <a:off x="1141411" y="250182"/>
            <a:ext cx="6910138" cy="592029"/>
          </a:xfrm>
          <a:prstGeom prst="roundRect">
            <a:avLst/>
          </a:prstGeom>
          <a:solidFill>
            <a:schemeClr val="bg2">
              <a:lumMod val="50000"/>
            </a:schemeClr>
          </a:solidFill>
        </p:spPr>
        <p:txBody>
          <a:bodyPr vert="horz" lIns="91440" tIns="45720" rIns="91440" bIns="45720" rtlCol="0" anchor="t">
            <a:normAutofit/>
          </a:bodyPr>
          <a:lstStyle/>
          <a:p>
            <a:pPr>
              <a:lnSpc>
                <a:spcPct val="90000"/>
              </a:lnSpc>
              <a:spcBef>
                <a:spcPct val="0"/>
              </a:spcBef>
              <a:spcAft>
                <a:spcPts val="600"/>
              </a:spcAft>
            </a:pPr>
            <a:r>
              <a:rPr lang="en-US" sz="3200" b="1" dirty="0">
                <a:solidFill>
                  <a:schemeClr val="bg1"/>
                </a:solidFill>
                <a:latin typeface="+mj-lt"/>
                <a:ea typeface="+mj-ea"/>
                <a:cs typeface="+mj-cs"/>
              </a:rPr>
              <a:t>Regulatory Framework</a:t>
            </a:r>
          </a:p>
        </p:txBody>
      </p:sp>
      <p:grpSp>
        <p:nvGrpSpPr>
          <p:cNvPr id="5" name="Group 4">
            <a:extLst>
              <a:ext uri="{FF2B5EF4-FFF2-40B4-BE49-F238E27FC236}">
                <a16:creationId xmlns:a16="http://schemas.microsoft.com/office/drawing/2014/main" id="{9C839D99-6A5B-312F-82F5-7A5696F1209F}"/>
              </a:ext>
            </a:extLst>
          </p:cNvPr>
          <p:cNvGrpSpPr/>
          <p:nvPr/>
        </p:nvGrpSpPr>
        <p:grpSpPr>
          <a:xfrm>
            <a:off x="0" y="195885"/>
            <a:ext cx="722125" cy="799988"/>
            <a:chOff x="3313144" y="3493474"/>
            <a:chExt cx="438887" cy="438887"/>
          </a:xfrm>
        </p:grpSpPr>
        <p:grpSp>
          <p:nvGrpSpPr>
            <p:cNvPr id="6" name="Group 5">
              <a:extLst>
                <a:ext uri="{FF2B5EF4-FFF2-40B4-BE49-F238E27FC236}">
                  <a16:creationId xmlns:a16="http://schemas.microsoft.com/office/drawing/2014/main" id="{1E7708F6-62B4-F7C8-E183-180C2977C372}"/>
                </a:ext>
              </a:extLst>
            </p:cNvPr>
            <p:cNvGrpSpPr/>
            <p:nvPr/>
          </p:nvGrpSpPr>
          <p:grpSpPr>
            <a:xfrm>
              <a:off x="3313144" y="3493474"/>
              <a:ext cx="438887" cy="438887"/>
              <a:chOff x="3398734" y="3578068"/>
              <a:chExt cx="275207" cy="275207"/>
            </a:xfrm>
          </p:grpSpPr>
          <p:sp>
            <p:nvSpPr>
              <p:cNvPr id="8" name="Oval 7">
                <a:extLst>
                  <a:ext uri="{FF2B5EF4-FFF2-40B4-BE49-F238E27FC236}">
                    <a16:creationId xmlns:a16="http://schemas.microsoft.com/office/drawing/2014/main" id="{41728718-04F1-6410-F1A5-3A8FD64147B3}"/>
                  </a:ext>
                </a:extLst>
              </p:cNvPr>
              <p:cNvSpPr/>
              <p:nvPr/>
            </p:nvSpPr>
            <p:spPr>
              <a:xfrm>
                <a:off x="3398734" y="3578068"/>
                <a:ext cx="275207" cy="275207"/>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B2A94FD-7D29-41D5-ADC1-BAFBE290FE7A}"/>
                  </a:ext>
                </a:extLst>
              </p:cNvPr>
              <p:cNvSpPr/>
              <p:nvPr/>
            </p:nvSpPr>
            <p:spPr>
              <a:xfrm>
                <a:off x="3462356" y="3641690"/>
                <a:ext cx="147961" cy="14796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bg1">
                      <a:lumMod val="50000"/>
                    </a:schemeClr>
                  </a:solidFill>
                </a:endParaRPr>
              </a:p>
            </p:txBody>
          </p:sp>
        </p:grpSp>
        <p:sp>
          <p:nvSpPr>
            <p:cNvPr id="7" name="TextBox 6">
              <a:extLst>
                <a:ext uri="{FF2B5EF4-FFF2-40B4-BE49-F238E27FC236}">
                  <a16:creationId xmlns:a16="http://schemas.microsoft.com/office/drawing/2014/main" id="{E2E73312-7CFB-8748-DFE7-079525D8E86F}"/>
                </a:ext>
              </a:extLst>
            </p:cNvPr>
            <p:cNvSpPr txBox="1"/>
            <p:nvPr/>
          </p:nvSpPr>
          <p:spPr>
            <a:xfrm>
              <a:off x="3420934" y="3629334"/>
              <a:ext cx="223300" cy="287047"/>
            </a:xfrm>
            <a:prstGeom prst="rect">
              <a:avLst/>
            </a:prstGeom>
            <a:noFill/>
          </p:spPr>
          <p:txBody>
            <a:bodyPr wrap="none" rtlCol="0">
              <a:spAutoFit/>
            </a:bodyPr>
            <a:lstStyle/>
            <a:p>
              <a:pPr algn="ctr"/>
              <a:r>
                <a:rPr lang="en-US" sz="1400" b="1" dirty="0">
                  <a:solidFill>
                    <a:schemeClr val="bg1">
                      <a:lumMod val="50000"/>
                    </a:schemeClr>
                  </a:solidFill>
                </a:rPr>
                <a:t>06</a:t>
              </a:r>
            </a:p>
            <a:p>
              <a:pPr algn="ctr"/>
              <a:endParaRPr lang="en-US" sz="1400" b="1" dirty="0">
                <a:solidFill>
                  <a:schemeClr val="bg1">
                    <a:lumMod val="50000"/>
                  </a:schemeClr>
                </a:solidFill>
              </a:endParaRPr>
            </a:p>
          </p:txBody>
        </p:sp>
      </p:grpSp>
      <p:graphicFrame>
        <p:nvGraphicFramePr>
          <p:cNvPr id="10" name="Table 9">
            <a:extLst>
              <a:ext uri="{FF2B5EF4-FFF2-40B4-BE49-F238E27FC236}">
                <a16:creationId xmlns:a16="http://schemas.microsoft.com/office/drawing/2014/main" id="{B9195384-EF57-76D7-6C89-661AC7F9ECE6}"/>
              </a:ext>
            </a:extLst>
          </p:cNvPr>
          <p:cNvGraphicFramePr>
            <a:graphicFrameLocks noGrp="1"/>
          </p:cNvGraphicFramePr>
          <p:nvPr>
            <p:extLst>
              <p:ext uri="{D42A27DB-BD31-4B8C-83A1-F6EECF244321}">
                <p14:modId xmlns:p14="http://schemas.microsoft.com/office/powerpoint/2010/main" val="3384844391"/>
              </p:ext>
            </p:extLst>
          </p:nvPr>
        </p:nvGraphicFramePr>
        <p:xfrm>
          <a:off x="289174" y="1557272"/>
          <a:ext cx="11441613" cy="1707007"/>
        </p:xfrm>
        <a:graphic>
          <a:graphicData uri="http://schemas.openxmlformats.org/drawingml/2006/table">
            <a:tbl>
              <a:tblPr/>
              <a:tblGrid>
                <a:gridCol w="3892417">
                  <a:extLst>
                    <a:ext uri="{9D8B030D-6E8A-4147-A177-3AD203B41FA5}">
                      <a16:colId xmlns:a16="http://schemas.microsoft.com/office/drawing/2014/main" val="1318282976"/>
                    </a:ext>
                  </a:extLst>
                </a:gridCol>
                <a:gridCol w="7549196">
                  <a:extLst>
                    <a:ext uri="{9D8B030D-6E8A-4147-A177-3AD203B41FA5}">
                      <a16:colId xmlns:a16="http://schemas.microsoft.com/office/drawing/2014/main" val="1889731161"/>
                    </a:ext>
                  </a:extLst>
                </a:gridCol>
              </a:tblGrid>
              <a:tr h="0">
                <a:tc>
                  <a:txBody>
                    <a:bodyPr/>
                    <a:lstStyle/>
                    <a:p>
                      <a:r>
                        <a:rPr lang="en-IN" b="1" dirty="0"/>
                        <a:t>Policy</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Impact</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685517"/>
                  </a:ext>
                </a:extLst>
              </a:tr>
              <a:tr h="0">
                <a:tc>
                  <a:txBody>
                    <a:bodyPr/>
                    <a:lstStyle/>
                    <a:p>
                      <a:r>
                        <a:rPr lang="en-IN" sz="1600" b="0" dirty="0">
                          <a:hlinkClick r:id="rId2"/>
                        </a:rPr>
                        <a:t>Renewable Fuel Standard (RFS)</a:t>
                      </a:r>
                      <a:endParaRPr lang="en-IN"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Mandates blending of biofuels like biodiesel into diesel; drives demand.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768946"/>
                  </a:ext>
                </a:extLst>
              </a:tr>
              <a:tr h="0">
                <a:tc>
                  <a:txBody>
                    <a:bodyPr/>
                    <a:lstStyle/>
                    <a:p>
                      <a:r>
                        <a:rPr lang="en-IN" sz="1600" b="0" dirty="0">
                          <a:hlinkClick r:id="rId3"/>
                        </a:rPr>
                        <a:t>Blender’s Tax Credit (BTC)</a:t>
                      </a:r>
                      <a:endParaRPr lang="en-IN"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USD 1/gallon credit to blenders using biodiesel; incentivizes production &amp;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3871541"/>
                  </a:ext>
                </a:extLst>
              </a:tr>
              <a:tr h="0">
                <a:tc>
                  <a:txBody>
                    <a:bodyPr/>
                    <a:lstStyle/>
                    <a:p>
                      <a:r>
                        <a:rPr lang="en-US" sz="1600" b="0" dirty="0">
                          <a:hlinkClick r:id="rId4"/>
                        </a:rPr>
                        <a:t>Inflation Reduction Act (IRA, 2022)</a:t>
                      </a:r>
                      <a:endParaRPr 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Offers extended clean fuel production credits; long-term market stability.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0920532"/>
                  </a:ext>
                </a:extLst>
              </a:tr>
              <a:tr h="0">
                <a:tc>
                  <a:txBody>
                    <a:bodyPr/>
                    <a:lstStyle/>
                    <a:p>
                      <a:r>
                        <a:rPr lang="en-US" sz="1600" b="0" dirty="0">
                          <a:hlinkClick r:id="rId5"/>
                        </a:rPr>
                        <a:t>Clean Fuels Program (California, Oregon)</a:t>
                      </a:r>
                      <a:endParaRPr 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Rewards low carbon fuels like biodiesel; raises competitiveness regionally.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167600"/>
                  </a:ext>
                </a:extLst>
              </a:tr>
            </a:tbl>
          </a:graphicData>
        </a:graphic>
      </p:graphicFrame>
      <p:sp>
        <p:nvSpPr>
          <p:cNvPr id="11" name="TextBox 10">
            <a:extLst>
              <a:ext uri="{FF2B5EF4-FFF2-40B4-BE49-F238E27FC236}">
                <a16:creationId xmlns:a16="http://schemas.microsoft.com/office/drawing/2014/main" id="{1F1251F6-A086-A77C-2EDB-75BE947B8966}"/>
              </a:ext>
            </a:extLst>
          </p:cNvPr>
          <p:cNvSpPr txBox="1"/>
          <p:nvPr/>
        </p:nvSpPr>
        <p:spPr>
          <a:xfrm>
            <a:off x="289175" y="1180813"/>
            <a:ext cx="4069205" cy="369332"/>
          </a:xfrm>
          <a:prstGeom prst="homePlate">
            <a:avLst/>
          </a:prstGeom>
          <a:solidFill>
            <a:schemeClr val="bg2"/>
          </a:solidFill>
        </p:spPr>
        <p:txBody>
          <a:bodyPr wrap="none" rtlCol="0">
            <a:spAutoFit/>
          </a:bodyPr>
          <a:lstStyle/>
          <a:p>
            <a:r>
              <a:rPr lang="en-US" dirty="0">
                <a:solidFill>
                  <a:schemeClr val="bg1"/>
                </a:solidFill>
              </a:rPr>
              <a:t> U.S. Federal Policies Shaping the Market</a:t>
            </a:r>
            <a:endParaRPr lang="en-IN" dirty="0">
              <a:solidFill>
                <a:schemeClr val="bg1"/>
              </a:solidFill>
            </a:endParaRPr>
          </a:p>
        </p:txBody>
      </p:sp>
      <p:sp>
        <p:nvSpPr>
          <p:cNvPr id="12" name="TextBox 11">
            <a:extLst>
              <a:ext uri="{FF2B5EF4-FFF2-40B4-BE49-F238E27FC236}">
                <a16:creationId xmlns:a16="http://schemas.microsoft.com/office/drawing/2014/main" id="{5E842DEF-328B-F14B-D904-9729A897F63C}"/>
              </a:ext>
            </a:extLst>
          </p:cNvPr>
          <p:cNvSpPr txBox="1"/>
          <p:nvPr/>
        </p:nvSpPr>
        <p:spPr>
          <a:xfrm>
            <a:off x="289175" y="3481220"/>
            <a:ext cx="4211268" cy="369332"/>
          </a:xfrm>
          <a:prstGeom prst="homePlate">
            <a:avLst/>
          </a:prstGeom>
          <a:solidFill>
            <a:schemeClr val="bg2"/>
          </a:solidFill>
        </p:spPr>
        <p:txBody>
          <a:bodyPr vert="horz" lIns="91440" tIns="45720" rIns="91440" bIns="45720" rtlCol="0" anchor="ctr">
            <a:normAutofit/>
          </a:bodyPr>
          <a:lstStyle/>
          <a:p>
            <a:pPr>
              <a:lnSpc>
                <a:spcPct val="90000"/>
              </a:lnSpc>
              <a:spcBef>
                <a:spcPct val="0"/>
              </a:spcBef>
              <a:spcAft>
                <a:spcPts val="600"/>
              </a:spcAft>
            </a:pPr>
            <a:r>
              <a:rPr lang="en-US" kern="1200" dirty="0">
                <a:solidFill>
                  <a:schemeClr val="bg1"/>
                </a:solidFill>
                <a:latin typeface="+mj-lt"/>
                <a:ea typeface="+mj-ea"/>
                <a:cs typeface="+mj-cs"/>
              </a:rPr>
              <a:t>Policy Impact on the U.S. Biodiesel Market</a:t>
            </a:r>
          </a:p>
        </p:txBody>
      </p:sp>
      <p:graphicFrame>
        <p:nvGraphicFramePr>
          <p:cNvPr id="13" name="Table 12">
            <a:extLst>
              <a:ext uri="{FF2B5EF4-FFF2-40B4-BE49-F238E27FC236}">
                <a16:creationId xmlns:a16="http://schemas.microsoft.com/office/drawing/2014/main" id="{04EF9E2A-21E1-8A36-426E-E17DADD6969D}"/>
              </a:ext>
            </a:extLst>
          </p:cNvPr>
          <p:cNvGraphicFramePr>
            <a:graphicFrameLocks noGrp="1"/>
          </p:cNvGraphicFramePr>
          <p:nvPr>
            <p:extLst>
              <p:ext uri="{D42A27DB-BD31-4B8C-83A1-F6EECF244321}">
                <p14:modId xmlns:p14="http://schemas.microsoft.com/office/powerpoint/2010/main" val="1737005424"/>
              </p:ext>
            </p:extLst>
          </p:nvPr>
        </p:nvGraphicFramePr>
        <p:xfrm>
          <a:off x="289175" y="3850552"/>
          <a:ext cx="11441614" cy="2900352"/>
        </p:xfrm>
        <a:graphic>
          <a:graphicData uri="http://schemas.openxmlformats.org/drawingml/2006/table">
            <a:tbl>
              <a:tblPr>
                <a:effectLst>
                  <a:outerShdw sx="1000" sy="1000" algn="tl" rotWithShape="0">
                    <a:prstClr val="black"/>
                  </a:outerShdw>
                </a:effectLst>
              </a:tblPr>
              <a:tblGrid>
                <a:gridCol w="3747846">
                  <a:extLst>
                    <a:ext uri="{9D8B030D-6E8A-4147-A177-3AD203B41FA5}">
                      <a16:colId xmlns:a16="http://schemas.microsoft.com/office/drawing/2014/main" val="1629614615"/>
                    </a:ext>
                  </a:extLst>
                </a:gridCol>
                <a:gridCol w="3841081">
                  <a:extLst>
                    <a:ext uri="{9D8B030D-6E8A-4147-A177-3AD203B41FA5}">
                      <a16:colId xmlns:a16="http://schemas.microsoft.com/office/drawing/2014/main" val="695107931"/>
                    </a:ext>
                  </a:extLst>
                </a:gridCol>
                <a:gridCol w="3852687">
                  <a:extLst>
                    <a:ext uri="{9D8B030D-6E8A-4147-A177-3AD203B41FA5}">
                      <a16:colId xmlns:a16="http://schemas.microsoft.com/office/drawing/2014/main" val="749666073"/>
                    </a:ext>
                  </a:extLst>
                </a:gridCol>
              </a:tblGrid>
              <a:tr h="277448">
                <a:tc>
                  <a:txBody>
                    <a:bodyPr/>
                    <a:lstStyle/>
                    <a:p>
                      <a:r>
                        <a:rPr lang="en-IN" sz="1600" b="1" dirty="0"/>
                        <a:t>Policy</a:t>
                      </a:r>
                      <a:endParaRPr lang="en-IN" sz="1600" dirty="0"/>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a:t>Key Features</a:t>
                      </a:r>
                      <a:endParaRPr lang="en-IN" sz="1600"/>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t>Influence on Market</a:t>
                      </a:r>
                      <a:endParaRPr lang="en-IN" sz="1600" dirty="0"/>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3049717"/>
                  </a:ext>
                </a:extLst>
              </a:tr>
              <a:tr h="449195">
                <a:tc>
                  <a:txBody>
                    <a:bodyPr/>
                    <a:lstStyle/>
                    <a:p>
                      <a:r>
                        <a:rPr lang="en-IN" sz="1400" b="0" dirty="0"/>
                        <a:t>Renewable Fuel Standard (RFS1 &amp; RFS2)</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Mandated annual blending of renewable fuels (incl. biodiesel) with petroleum diesel</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Created a stable demand baseline and long-term certainty</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5475404"/>
                  </a:ext>
                </a:extLst>
              </a:tr>
              <a:tr h="449195">
                <a:tc>
                  <a:txBody>
                    <a:bodyPr/>
                    <a:lstStyle/>
                    <a:p>
                      <a:r>
                        <a:rPr lang="en-IN" sz="1400" b="0" dirty="0"/>
                        <a:t>Blender’s Tax Credit (BTC)</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USD 1/gallon tax credit to blenders using biodiesel</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Directly reduced biodiesel cost, boosting blending and production</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639745"/>
                  </a:ext>
                </a:extLst>
              </a:tr>
              <a:tr h="449195">
                <a:tc>
                  <a:txBody>
                    <a:bodyPr/>
                    <a:lstStyle/>
                    <a:p>
                      <a:r>
                        <a:rPr lang="en-IN" sz="1400" b="0" dirty="0"/>
                        <a:t>Anti-Dumping Duties on Argentina/Indonesia</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Prevented cheap biodiesel imports flooding the U.S. market</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Supported domestic producer pricing and competitiveness</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6681846"/>
                  </a:ext>
                </a:extLst>
              </a:tr>
              <a:tr h="449195">
                <a:tc>
                  <a:txBody>
                    <a:bodyPr/>
                    <a:lstStyle/>
                    <a:p>
                      <a:r>
                        <a:rPr lang="en-IN" sz="1400" b="0" dirty="0"/>
                        <a:t>California Low Carbon Fuel Standard (LCFS)</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Incentivizes fuels with lower carbon intensity</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Boosted biodiesel consumption due to carbon score benefits</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137072"/>
                  </a:ext>
                </a:extLst>
              </a:tr>
              <a:tr h="649567">
                <a:tc>
                  <a:txBody>
                    <a:bodyPr/>
                    <a:lstStyle/>
                    <a:p>
                      <a:r>
                        <a:rPr lang="en-IN" sz="1400" b="0" dirty="0"/>
                        <a:t>Inflation Reduction Act (IRA)</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Extended clean fuel incentives till 2027 and added new credits under Clean Fuel Production Credit (45Z)</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Strong support for clean fuel investment and long-term pricing outlook</a:t>
                      </a:r>
                    </a:p>
                  </a:txBody>
                  <a:tcPr marL="51591" marR="51591" marT="25796" marB="257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5585291"/>
                  </a:ext>
                </a:extLst>
              </a:tr>
            </a:tbl>
          </a:graphicData>
        </a:graphic>
      </p:graphicFrame>
    </p:spTree>
    <p:extLst>
      <p:ext uri="{BB962C8B-B14F-4D97-AF65-F5344CB8AC3E}">
        <p14:creationId xmlns:p14="http://schemas.microsoft.com/office/powerpoint/2010/main" val="2659326713"/>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1FD3D2"/>
      </a:dk2>
      <a:lt2>
        <a:srgbClr val="1F97EE"/>
      </a:lt2>
      <a:accent1>
        <a:srgbClr val="87CE42"/>
      </a:accent1>
      <a:accent2>
        <a:srgbClr val="FFC82D"/>
      </a:accent2>
      <a:accent3>
        <a:srgbClr val="FE9C31"/>
      </a:accent3>
      <a:accent4>
        <a:srgbClr val="F95FB7"/>
      </a:accent4>
      <a:accent5>
        <a:srgbClr val="E058F6"/>
      </a:accent5>
      <a:accent6>
        <a:srgbClr val="B359F9"/>
      </a:accent6>
      <a:hlink>
        <a:srgbClr val="1F97EE"/>
      </a:hlink>
      <a:folHlink>
        <a:srgbClr val="1FD3D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52898</TotalTime>
  <Words>2160</Words>
  <Application>Microsoft Office PowerPoint</Application>
  <PresentationFormat>Widescreen</PresentationFormat>
  <Paragraphs>229</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Calibri Light (Headings)</vt:lpstr>
      <vt:lpstr>fkGroteskNeue</vt:lpstr>
      <vt:lpstr>Franklin Gothic Book</vt:lpstr>
      <vt:lpstr>Office Theme</vt:lpstr>
      <vt:lpstr>Biodiesel Pricing &amp; Market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Kriti Dey</cp:lastModifiedBy>
  <cp:revision>4877</cp:revision>
  <dcterms:created xsi:type="dcterms:W3CDTF">2021-03-15T16:54:13Z</dcterms:created>
  <dcterms:modified xsi:type="dcterms:W3CDTF">2025-07-30T17:18:54Z</dcterms:modified>
</cp:coreProperties>
</file>