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b36b60d0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fb36b60d0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rows where description column was blank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Trial 1:</a:t>
            </a:r>
            <a:r>
              <a:rPr lang="en"/>
              <a:t> Included only 100 rows of our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Trial 2: </a:t>
            </a:r>
            <a:r>
              <a:rPr lang="en"/>
              <a:t>Included 1000 rows to ensure that the model ran adequately, once good, moved on to trial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Trial 3: </a:t>
            </a:r>
            <a:r>
              <a:rPr lang="en"/>
              <a:t>Included the entire dataset, data pickling (allowed us to save our output w/o running the model again), batching size to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-Data pickling was extremely </a:t>
            </a:r>
            <a:r>
              <a:rPr lang="en"/>
              <a:t>important because of our large dataset which often took 8-24 hours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Trial 4:</a:t>
            </a:r>
            <a:r>
              <a:rPr lang="en"/>
              <a:t> Entire dataset, </a:t>
            </a:r>
            <a:r>
              <a:rPr lang="en">
                <a:solidFill>
                  <a:schemeClr val="dk1"/>
                </a:solidFill>
              </a:rPr>
              <a:t>everything James previously presented, </a:t>
            </a:r>
            <a:r>
              <a:rPr lang="en"/>
              <a:t>data pickling,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Classification Report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fb36b60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fb36b60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TF-IDF (Term Frequency-Inverse Document Frequency) scores are a numerical statistic used to evaluate the importance of a word in a document relative to a collection of documents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fb36b60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fb36b60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fb36b60d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fb36b60d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fb36b60d0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fb36b60d0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d4df0ff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d4df0ff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d4df0ff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d4df0ff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fb36b60d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fb36b60d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Jobs: 17,015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Fraudulent Jobs: 867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fb36b60d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fb36b60d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d4df0ff6d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d4df0ff6d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SMOTE: Would’ve allowed us to resample and balance our data to </a:t>
            </a:r>
            <a:r>
              <a:rPr lang="en"/>
              <a:t>obtain</a:t>
            </a:r>
            <a:r>
              <a:rPr lang="en"/>
              <a:t> greater precision, recall, f1-score, and accuracy scores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4df0ff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4df0ff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fb36b60d0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fb36b60d0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SMOTE: Would’ve allowed us to resample and balance our data to obtain greater precision, recall, f1-score, and accuracy scores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fb36b60d0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fb36b60d0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SMOTE: Would’ve allowed us to resample and balance our data to obtain greater precision, recall, f1-score, and accuracy scores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d4df0ff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d4df0ff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d4df0ff6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d4df0ff6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4df0ff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d4df0ff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4df0ff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d4df0ff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e0781e8a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e0781e8a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4df0ff6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4df0ff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fb36b60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fb36b60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fb36b60d0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fb36b60d0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it is: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Batch size refers to the number of training examples used in one iteration during model training. A batch size of 32 is a common compromise between stability and training speed.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batch size 32 is significant: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batch size of 32 is a commonly used default that offers a solid balance between performance and efficiency: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Small enough to fit into memory on most hardware setups, including GPUs.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Large enough to stabilize the gradient updates, reducing noise while still allowing the model to generalize well.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Often leads to faster convergence and more reliable training behavior compared to very small or very large batch sizes.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choice made training smoother and more consistent without requiring excessive computing resources.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batch size of 32 provided a good balance between memory usage and gradient estimation stability. It helped the model converge efficiently while avoiding overfitting or excessive computational cost. Which is why we selected it.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b36b60d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fb36b60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indeed.com/career-advice/finding-a-job/how-to-know-if-a-job-is-a-scam" TargetMode="External"/><Relationship Id="rId4" Type="http://schemas.openxmlformats.org/officeDocument/2006/relationships/hyperlink" Target="https://www.kaggle.com/datasets/shivamb/real-or-fake-fake-jobposting-prediction" TargetMode="External"/><Relationship Id="rId5" Type="http://schemas.openxmlformats.org/officeDocument/2006/relationships/hyperlink" Target="https://aws.amazon.com/what-is/nlp/#:~:text=Natural%20language%20processing%20(NLP)%20is%20critical%20to%20fully%20and%20efficiently,day%2Dto%2Dday%20conversations" TargetMode="External"/><Relationship Id="rId6" Type="http://schemas.openxmlformats.org/officeDocument/2006/relationships/hyperlink" Target="https://github.com/resources/articles/ai/natural-language-process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hivamb/real-or-fake-fake-jobposting-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chemeClr val="lt2"/>
                </a:solidFill>
              </a:rPr>
              <a:t>Job or Jab? Exposing the Hidden Scams in Online Job Postings</a:t>
            </a:r>
            <a:endParaRPr sz="7200"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Aamir Hassan  Shah, Allison McCollum, Deysi Paniagua, James Ward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BERT+PIPELINE Data Cont.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25" y="1835200"/>
            <a:ext cx="775577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3998075" y="2375500"/>
            <a:ext cx="406500" cy="12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5810775" y="2375500"/>
            <a:ext cx="406500" cy="12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7547275" y="2375500"/>
            <a:ext cx="406500" cy="12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Interpreting TF-IDF Scores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906575" y="1567550"/>
            <a:ext cx="775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0FF"/>
                </a:solidFill>
                <a:latin typeface="Roboto"/>
                <a:ea typeface="Roboto"/>
                <a:cs typeface="Roboto"/>
                <a:sym typeface="Roboto"/>
              </a:rPr>
              <a:t>TF-IDF scores are calculated by multiplying term frequency (TF) and inverse document frequency (IDF). TF represents how often a term appears in a specific document, while IDF reflects how rare or common the term is across a collection of documents. </a:t>
            </a:r>
            <a:endParaRPr>
              <a:solidFill>
                <a:srgbClr val="EEF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EF0FF"/>
                </a:solidFill>
                <a:latin typeface="Roboto"/>
                <a:ea typeface="Roboto"/>
                <a:cs typeface="Roboto"/>
                <a:sym typeface="Roboto"/>
              </a:rPr>
              <a:t>A high TF-IDF score indicates that a term is both frequent within a specific document (high TF) and rare across the overall corpus (high IDF), suggesting it's a significant and unique term for that document.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099525" y="276325"/>
            <a:ext cx="70389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Performance &amp; Evaluation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25" y="1784281"/>
            <a:ext cx="7754112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2253525" y="2324525"/>
            <a:ext cx="406500" cy="12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996575" y="2324525"/>
            <a:ext cx="406500" cy="12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739625" y="2324525"/>
            <a:ext cx="406500" cy="12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7563950" y="2324525"/>
            <a:ext cx="406500" cy="12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Keywords w/Corresponding TF-IDF score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15" name="Google Shape;215;p25"/>
          <p:cNvGrpSpPr/>
          <p:nvPr/>
        </p:nvGrpSpPr>
        <p:grpSpPr>
          <a:xfrm>
            <a:off x="200050" y="2225625"/>
            <a:ext cx="8743900" cy="1509424"/>
            <a:chOff x="143425" y="990400"/>
            <a:chExt cx="8743900" cy="1509424"/>
          </a:xfrm>
        </p:grpSpPr>
        <p:pic>
          <p:nvPicPr>
            <p:cNvPr id="216" name="Google Shape;216;p25"/>
            <p:cNvPicPr preferRelativeResize="0"/>
            <p:nvPr/>
          </p:nvPicPr>
          <p:blipFill rotWithShape="1">
            <a:blip r:embed="rId3">
              <a:alphaModFix/>
            </a:blip>
            <a:srcRect b="66973" l="0" r="0" t="0"/>
            <a:stretch/>
          </p:blipFill>
          <p:spPr>
            <a:xfrm>
              <a:off x="143425" y="990400"/>
              <a:ext cx="2801675" cy="1433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5"/>
            <p:cNvPicPr preferRelativeResize="0"/>
            <p:nvPr/>
          </p:nvPicPr>
          <p:blipFill rotWithShape="1">
            <a:blip r:embed="rId3">
              <a:alphaModFix/>
            </a:blip>
            <a:srcRect b="0" l="0" r="0" t="65682"/>
            <a:stretch/>
          </p:blipFill>
          <p:spPr>
            <a:xfrm>
              <a:off x="6085650" y="1010575"/>
              <a:ext cx="2801675" cy="1489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5"/>
            <p:cNvPicPr preferRelativeResize="0"/>
            <p:nvPr/>
          </p:nvPicPr>
          <p:blipFill rotWithShape="1">
            <a:blip r:embed="rId3">
              <a:alphaModFix/>
            </a:blip>
            <a:srcRect b="34241" l="0" r="0" t="32732"/>
            <a:stretch/>
          </p:blipFill>
          <p:spPr>
            <a:xfrm>
              <a:off x="3096300" y="1010575"/>
              <a:ext cx="2801675" cy="14332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Chi-Square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home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entry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Ultra luxury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Wage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Money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Earnings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Representative position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Cash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Comfort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Exciting challenge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Exciting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Offshore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Guarantee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time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Expected </a:t>
            </a:r>
            <a:r>
              <a:rPr lang="en">
                <a:solidFill>
                  <a:schemeClr val="lt2"/>
                </a:solidFill>
              </a:rPr>
              <a:t>Deliverables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trained model to detect fake job postings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Insights into patterns of employment fraud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Visualizations showing key trends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tools for real-world application</a:t>
            </a:r>
            <a:endParaRPr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Potential Impact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job seekers avoid scams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trust in online job platforms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Aid companies and governments in fraud detection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Contribute to safer, more transparent hiring processes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Limitations 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156600" y="1816150"/>
            <a:ext cx="37308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dataset was not diverse enough to </a:t>
            </a:r>
            <a:r>
              <a:rPr lang="en"/>
              <a:t>effectively</a:t>
            </a:r>
            <a:r>
              <a:rPr lang="en"/>
              <a:t> train the model because it has more real jobs. 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150" y="1384875"/>
            <a:ext cx="3571300" cy="28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</a:t>
            </a:r>
            <a:r>
              <a:rPr lang="en">
                <a:solidFill>
                  <a:schemeClr val="lt2"/>
                </a:solidFill>
              </a:rPr>
              <a:t>Limitations Cont.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5537100" y="1852550"/>
            <a:ext cx="3403200" cy="1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better data we could continue to use other factors such as </a:t>
            </a:r>
            <a:r>
              <a:rPr lang="en"/>
              <a:t>industry</a:t>
            </a:r>
            <a:r>
              <a:rPr lang="en"/>
              <a:t> to be a predictor.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Moreover, we could leverage the TF-IDF </a:t>
            </a:r>
            <a:r>
              <a:rPr lang="en"/>
              <a:t>score</a:t>
            </a:r>
            <a:r>
              <a:rPr lang="en"/>
              <a:t> to </a:t>
            </a:r>
            <a:r>
              <a:rPr lang="en"/>
              <a:t>compile</a:t>
            </a:r>
            <a:r>
              <a:rPr lang="en"/>
              <a:t> a graph, like the example, instead of counting.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5" y="1531300"/>
            <a:ext cx="5323875" cy="27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17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Limitations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54600" y="829100"/>
            <a:ext cx="71247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Imbalanced Dataset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/>
              <a:t>Majority of posts are real, causing model bias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/>
              <a:t>High accuracy can be misleading if fake posts are rarely detected</a:t>
            </a:r>
            <a:endParaRPr b="1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Limited Contextual Data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/>
              <a:t>Missing platform, user, and time-based features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/>
              <a:t>Reduces model's ability to detect deeper scam patterns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Overfitting Risk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/>
              <a:t>Small datasets + powerful models = memorization over generalization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/>
              <a:t>Requires regularization and cross-validation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Project Aim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09550" y="153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goal is to detect patterns in fake job postings using data analysis and machine learning. We explore how fraudulent listings differ from genuine ones and aim to build a classification model using natural language processing.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297500" y="17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Limitations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153175" y="817350"/>
            <a:ext cx="74727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Limited Interpretability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Transformer models like DistilBERT are "black boxes"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Hard to explain why a post is flagged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Generalization Issues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 trained on one source may not work on others (e.g., LinkedIn, Craigslist)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Needs domain adaptation or transfer learning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 Computational Cost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DistilBERT is lighter than BERT but still GPU-intensive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Limits usage for low-resource environments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297500" y="17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Handling Class Imbalance with SMOTE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153175" y="817350"/>
            <a:ext cx="77388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SMOTE: Synthetic Minority Oversampling Technique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Generates synthetic "fake" examples to balance the dataset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Helps avoid model bias towards "real" jobs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Limitations of SMOTE: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May create unrealistic samples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Risk of overfitting if not tuned properly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Sources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https://www.indeed.com/career-advice/finding-a-job/how-to-know-if-a-job-is-a-scam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https://www.kaggle.com/datasets/shivamb/real-or-fake-fake-jobposting-prediction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https://aws.amazon.com/what-is/nlp/#:~:text=Natural%20language%20processing%20(NLP)%20is%20critical%20to%20fully%20and%20efficiently,day%2Dto%2Dday%20conversations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https://github.com/resources/articles/ai/natural-language-processing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311700" y="391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Questions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81" name="Google Shape;281;p35"/>
          <p:cNvGrpSpPr/>
          <p:nvPr/>
        </p:nvGrpSpPr>
        <p:grpSpPr>
          <a:xfrm>
            <a:off x="2935100" y="1376700"/>
            <a:ext cx="3190875" cy="3019425"/>
            <a:chOff x="2935100" y="1376700"/>
            <a:chExt cx="3190875" cy="3019425"/>
          </a:xfrm>
        </p:grpSpPr>
        <p:pic>
          <p:nvPicPr>
            <p:cNvPr id="282" name="Google Shape;28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5100" y="1376700"/>
              <a:ext cx="3190875" cy="301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5"/>
            <p:cNvSpPr/>
            <p:nvPr/>
          </p:nvSpPr>
          <p:spPr>
            <a:xfrm>
              <a:off x="2936100" y="3731675"/>
              <a:ext cx="287400" cy="66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Dataset 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 source was from kaggle.com (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of the variables explored included: job title, location, department, salary range, company profile, job description, requirements, benefits, telecommuting, employment type (e.g., full-time, part-time, etc.), required experience and education, industry, function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company have a logo?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job posting have questions?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Fraudulent: Is the job posting fraudulent vs. legitimate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Key Questions We Aim to Answer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metadata (e.g., title, location, salary) predict fakes?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there common linguistic clues in fake listings?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fake jobs cluster in certain industries or regions?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fake postings vary over time or across platforms?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Project Flow Chart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200" y="1234300"/>
            <a:ext cx="609323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Project Methodology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297500" y="1307850"/>
            <a:ext cx="7324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Text cleaning, handling missing values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DistilBERT tokenizer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Extraction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From job descriptions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Fine-tuned DistilBERT on fake/real labels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Supervised learning with batching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Evaluation Metrics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Accuracy, F1-score, Confusion Matrix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 Used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BERT, DistilBERT, Chi-square feature selection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Workflow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End-to-end pipeline from raw text to classification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BERT vs. DistilBERT: Key Models in NLP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154700" y="1103825"/>
            <a:ext cx="73245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BERT (Bidirectional Encoder Representations from Transformers)</a:t>
            </a:r>
            <a:br>
              <a:rPr b="1" lang="en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What</a:t>
            </a:r>
            <a:r>
              <a:rPr lang="en" sz="1300">
                <a:solidFill>
                  <a:schemeClr val="lt1"/>
                </a:solidFill>
              </a:rPr>
              <a:t>: Google’s pre-trained model using bidirectional transformer architecture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Why Useful</a:t>
            </a:r>
            <a:r>
              <a:rPr lang="en" sz="1300">
                <a:solidFill>
                  <a:schemeClr val="lt1"/>
                </a:solidFill>
              </a:rPr>
              <a:t>: Deep contextual understanding improved classification accuracy and NLU tasks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DistilBERT</a:t>
            </a:r>
            <a:br>
              <a:rPr b="1" lang="en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What</a:t>
            </a:r>
            <a:r>
              <a:rPr lang="en" sz="1300">
                <a:solidFill>
                  <a:schemeClr val="lt1"/>
                </a:solidFill>
              </a:rPr>
              <a:t>: A compressed version of BERT via model distillation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Why Useful</a:t>
            </a:r>
            <a:r>
              <a:rPr lang="en" sz="1300">
                <a:solidFill>
                  <a:schemeClr val="lt1"/>
                </a:solidFill>
              </a:rPr>
              <a:t>: 60% faster, 40% smaller, retains 97% of BERT’s performance — ideal for fast, efficient deployment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Supporting Techniques in NLP Modeling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056625" y="820475"/>
            <a:ext cx="7324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Chi-Square Test</a:t>
            </a:r>
            <a:br>
              <a:rPr b="1" lang="en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i="1" lang="en" sz="1300">
                <a:solidFill>
                  <a:schemeClr val="lt1"/>
                </a:solidFill>
              </a:rPr>
              <a:t>What</a:t>
            </a:r>
            <a:r>
              <a:rPr lang="en" sz="1300">
                <a:solidFill>
                  <a:schemeClr val="lt1"/>
                </a:solidFill>
              </a:rPr>
              <a:t>: Statistical method for identifying relevant categorical features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i="1" lang="en" sz="1300">
                <a:solidFill>
                  <a:schemeClr val="lt1"/>
                </a:solidFill>
              </a:rPr>
              <a:t>Why Useful</a:t>
            </a:r>
            <a:r>
              <a:rPr lang="en" sz="1300">
                <a:solidFill>
                  <a:schemeClr val="lt1"/>
                </a:solidFill>
              </a:rPr>
              <a:t>: Reduced dimensionality, improved efficiency of ML models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Pipeline</a:t>
            </a:r>
            <a:br>
              <a:rPr b="1" lang="en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i="1" lang="en" sz="1300">
                <a:solidFill>
                  <a:schemeClr val="lt1"/>
                </a:solidFill>
              </a:rPr>
              <a:t>What</a:t>
            </a:r>
            <a:r>
              <a:rPr lang="en" sz="1300">
                <a:solidFill>
                  <a:schemeClr val="lt1"/>
                </a:solidFill>
              </a:rPr>
              <a:t>: Streamlined sequence of preprocessing and modeling steps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i="1" lang="en" sz="1300">
                <a:solidFill>
                  <a:schemeClr val="lt1"/>
                </a:solidFill>
              </a:rPr>
              <a:t>Why Useful</a:t>
            </a:r>
            <a:r>
              <a:rPr lang="en" sz="1300">
                <a:solidFill>
                  <a:schemeClr val="lt1"/>
                </a:solidFill>
              </a:rPr>
              <a:t>: Ensured consistency, reusability, and easier experimentation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Batching</a:t>
            </a:r>
            <a:br>
              <a:rPr b="1" lang="en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i="1" lang="en" sz="1300">
                <a:solidFill>
                  <a:schemeClr val="lt1"/>
                </a:solidFill>
              </a:rPr>
              <a:t>What</a:t>
            </a:r>
            <a:r>
              <a:rPr lang="en" sz="1300">
                <a:solidFill>
                  <a:schemeClr val="lt1"/>
                </a:solidFill>
              </a:rPr>
              <a:t>: Splitting data into smaller chunks during training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i="1" lang="en" sz="1300">
                <a:solidFill>
                  <a:schemeClr val="lt1"/>
                </a:solidFill>
              </a:rPr>
              <a:t>Why Useful</a:t>
            </a:r>
            <a:r>
              <a:rPr lang="en" sz="1300">
                <a:solidFill>
                  <a:schemeClr val="lt1"/>
                </a:solidFill>
              </a:rPr>
              <a:t>: Improved computational efficiency and memory usage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7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Interpreting BERT+PIPELINE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52550" y="720350"/>
            <a:ext cx="7851000" cy="4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1. Text Preprocessing</a:t>
            </a:r>
            <a:endParaRPr b="1"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Cleaning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Remove special characters, HTML tags, and stopwords.</a:t>
            </a:r>
            <a:br>
              <a:rPr lang="en" sz="1089">
                <a:latin typeface="Arial"/>
                <a:ea typeface="Arial"/>
                <a:cs typeface="Arial"/>
                <a:sym typeface="Arial"/>
              </a:rPr>
            </a:b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Tokenization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Split text into words/subwords.</a:t>
            </a:r>
            <a:br>
              <a:rPr lang="en" sz="1089">
                <a:latin typeface="Arial"/>
                <a:ea typeface="Arial"/>
                <a:cs typeface="Arial"/>
                <a:sym typeface="Arial"/>
              </a:rPr>
            </a:b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Lowercasing &amp; Lemmatization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Normalize text for consistency.</a:t>
            </a:r>
            <a:br>
              <a:rPr lang="en" sz="1089">
                <a:latin typeface="Arial"/>
                <a:ea typeface="Arial"/>
                <a:cs typeface="Arial"/>
                <a:sym typeface="Arial"/>
              </a:rPr>
            </a:b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2. Embedding with BERT</a:t>
            </a:r>
            <a:endParaRPr b="1"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Contextual Understanding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BERT converts text into dense vector representations, capturing word meaning based on context.</a:t>
            </a:r>
            <a:br>
              <a:rPr lang="en" sz="1089">
                <a:latin typeface="Arial"/>
                <a:ea typeface="Arial"/>
                <a:cs typeface="Arial"/>
                <a:sym typeface="Arial"/>
              </a:rPr>
            </a:b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[CLS] Token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The first token’s embedding is often used as the summary of the entire input (for classification tasks).</a:t>
            </a:r>
            <a:br>
              <a:rPr lang="en" sz="1089">
                <a:latin typeface="Arial"/>
                <a:ea typeface="Arial"/>
                <a:cs typeface="Arial"/>
                <a:sym typeface="Arial"/>
              </a:rPr>
            </a:b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3. Classification Pipeline</a:t>
            </a:r>
            <a:endParaRPr b="1"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Model Input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Preprocessed job descriptions and metadata fed into BERT.</a:t>
            </a:r>
            <a:br>
              <a:rPr lang="en" sz="1089">
                <a:latin typeface="Arial"/>
                <a:ea typeface="Arial"/>
                <a:cs typeface="Arial"/>
                <a:sym typeface="Arial"/>
              </a:rPr>
            </a:b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Classifier Head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Outputs a probability score—fake or genuine.</a:t>
            </a:r>
            <a:br>
              <a:rPr lang="en" sz="1089">
                <a:latin typeface="Arial"/>
                <a:ea typeface="Arial"/>
                <a:cs typeface="Arial"/>
                <a:sym typeface="Arial"/>
              </a:rPr>
            </a:b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-2977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9"/>
              <a:buFont typeface="Arial"/>
              <a:buChar char="●"/>
            </a:pPr>
            <a:r>
              <a:rPr b="1" lang="en" sz="1089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" sz="1089">
                <a:latin typeface="Arial"/>
                <a:ea typeface="Arial"/>
                <a:cs typeface="Arial"/>
                <a:sym typeface="Arial"/>
              </a:rPr>
              <a:t>: Supervised learning with labeled job posting data.</a:t>
            </a:r>
            <a:endParaRPr sz="108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