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70" d="100"/>
          <a:sy n="70" d="100"/>
        </p:scale>
        <p:origin x="53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6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3B96-3603-41E9-84F0-A2BD28C67CEA}" type="datetimeFigureOut">
              <a:rPr lang="en-IN" smtClean="0"/>
              <a:t>20-11-2022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CFAC5-59B0-40CA-8EA8-2F65CE623C5D}" type="slidenum">
              <a:rPr lang="en-IN" smtClean="0"/>
              <a:t>‹#›</a:t>
            </a:fld>
            <a:endParaRPr lang="en-IN"/>
          </a:p>
        </p:txBody>
      </p:sp>
    </p:spTree>
    <p:extLst>
      <p:ext uri="{BB962C8B-B14F-4D97-AF65-F5344CB8AC3E}">
        <p14:creationId xmlns:p14="http://schemas.microsoft.com/office/powerpoint/2010/main" val="128060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2CFAC5-59B0-40CA-8EA8-2F65CE623C5D}" type="slidenum">
              <a:rPr lang="en-IN" smtClean="0"/>
              <a:t>6</a:t>
            </a:fld>
            <a:endParaRPr lang="en-IN"/>
          </a:p>
        </p:txBody>
      </p:sp>
    </p:spTree>
    <p:extLst>
      <p:ext uri="{BB962C8B-B14F-4D97-AF65-F5344CB8AC3E}">
        <p14:creationId xmlns:p14="http://schemas.microsoft.com/office/powerpoint/2010/main" val="659550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9698973" cy="789771"/>
          </a:xfrm>
        </p:spPr>
        <p:txBody>
          <a:bodyPr/>
          <a:lstStyle/>
          <a:p>
            <a:pPr algn="ctr"/>
            <a:r>
              <a:rPr lang="en-IN" sz="4000" dirty="0"/>
              <a:t>ANALYZING AMAZON SALES DATA</a:t>
            </a:r>
            <a:endParaRPr lang="en-IN" sz="4000" dirty="0"/>
          </a:p>
        </p:txBody>
      </p:sp>
      <p:sp>
        <p:nvSpPr>
          <p:cNvPr id="3" name="Subtitle 2"/>
          <p:cNvSpPr>
            <a:spLocks noGrp="1"/>
          </p:cNvSpPr>
          <p:nvPr>
            <p:ph type="subTitle" idx="1"/>
          </p:nvPr>
        </p:nvSpPr>
        <p:spPr>
          <a:xfrm>
            <a:off x="3066051" y="3680100"/>
            <a:ext cx="5511021" cy="974196"/>
          </a:xfrm>
        </p:spPr>
        <p:txBody>
          <a:bodyPr>
            <a:noAutofit/>
          </a:bodyPr>
          <a:lstStyle/>
          <a:p>
            <a:pPr algn="ctr"/>
            <a:r>
              <a:rPr lang="en-IN" sz="2400" dirty="0"/>
              <a:t>DETAILED PROJECT </a:t>
            </a:r>
            <a:r>
              <a:rPr lang="en-IN" sz="2400" dirty="0" smtClean="0"/>
              <a:t>REPORT</a:t>
            </a:r>
          </a:p>
          <a:p>
            <a:pPr algn="ctr"/>
            <a:endParaRPr lang="en-IN" sz="2400" dirty="0" smtClean="0"/>
          </a:p>
          <a:p>
            <a:pPr algn="ctr"/>
            <a:endParaRPr lang="en-US" sz="2400" dirty="0" smtClean="0"/>
          </a:p>
          <a:p>
            <a:pPr algn="ctr"/>
            <a:endParaRPr lang="en-IN" sz="2400" dirty="0" smtClean="0"/>
          </a:p>
          <a:p>
            <a:pPr algn="ctr"/>
            <a:r>
              <a:rPr lang="en-US" sz="2400" dirty="0" smtClean="0"/>
              <a:t>Sourav DEY</a:t>
            </a:r>
            <a:endParaRPr lang="en-US" sz="2400" dirty="0"/>
          </a:p>
        </p:txBody>
      </p:sp>
    </p:spTree>
    <p:extLst>
      <p:ext uri="{BB962C8B-B14F-4D97-AF65-F5344CB8AC3E}">
        <p14:creationId xmlns:p14="http://schemas.microsoft.com/office/powerpoint/2010/main" val="2989112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4582480"/>
          </a:xfrm>
          <a:prstGeom prst="rect">
            <a:avLst/>
          </a:prstGeom>
        </p:spPr>
      </p:pic>
      <p:sp>
        <p:nvSpPr>
          <p:cNvPr id="10" name="Rectangle 9"/>
          <p:cNvSpPr/>
          <p:nvPr/>
        </p:nvSpPr>
        <p:spPr>
          <a:xfrm>
            <a:off x="0" y="4541639"/>
            <a:ext cx="12192000" cy="2246769"/>
          </a:xfrm>
          <a:prstGeom prst="rect">
            <a:avLst/>
          </a:prstGeom>
        </p:spPr>
        <p:txBody>
          <a:bodyPr wrap="square">
            <a:spAutoFit/>
          </a:bodyPr>
          <a:lstStyle/>
          <a:p>
            <a:r>
              <a:rPr lang="en-IN" sz="1400" dirty="0"/>
              <a:t>-At $15,454,172.47, Better Large Canned Shrimp had the highest Sales and was 187.21% higher than Ebony Squash, which had the 5th Highest Sales at $5,380,727.75. Better Large Canned Shrimp accounted for 33.89% of Sales. Across all 5 Item, Sales ranged from $5,380,727.75 to $15,454,172.47. </a:t>
            </a:r>
            <a:endParaRPr lang="en-IN" sz="1400" dirty="0" smtClean="0"/>
          </a:p>
          <a:p>
            <a:r>
              <a:rPr lang="en-IN" sz="1400" dirty="0" smtClean="0"/>
              <a:t>-</a:t>
            </a:r>
            <a:r>
              <a:rPr lang="en-IN" sz="1400" dirty="0"/>
              <a:t>At $5,459,826.26, Better Large Canned Shrimp had the highest Profits and was 129.24% higher than Discover Manicotti, which had the 5th highest Profits at $2,381,667.84. Better Large Canned Shrimp accounted for 30.35% of Profits. Across all 5 Item, Profits ranged from $2,381,667.84 to $5,459,826.26. </a:t>
            </a:r>
            <a:endParaRPr lang="en-IN" sz="1400" dirty="0" smtClean="0"/>
          </a:p>
          <a:p>
            <a:r>
              <a:rPr lang="en-IN" sz="1400" dirty="0" smtClean="0"/>
              <a:t>-</a:t>
            </a:r>
            <a:r>
              <a:rPr lang="en-IN" sz="1400" dirty="0"/>
              <a:t>At $327.06, BBB Best Corn Oil had the 5th lowest Sales and was 59.77% higher than Kiwi Lox, which had the lowest Sales at $204.71. BBB Best Corn Oil accounted for 26.16% of Sales. Across all 5 Item, Sales ranged from $204.71 to $327.06. </a:t>
            </a:r>
            <a:endParaRPr lang="en-IN" sz="1400" dirty="0" smtClean="0"/>
          </a:p>
          <a:p>
            <a:r>
              <a:rPr lang="en-IN" sz="1400" dirty="0" smtClean="0"/>
              <a:t>-</a:t>
            </a:r>
            <a:r>
              <a:rPr lang="en-IN" sz="1400" dirty="0"/>
              <a:t>At $4,026.61, Landslide Low Fat Apple Butter had the 5th Highest Loss and was 91.27% higher than Fast Lemon Cookies, which had the Highest Loss at $46,106.59.Fast Lemon Cookies accounted for 49.03% of Loss.Across all 5 Item, Loss ranged from ($46,106.59) to ($4,026.61).</a:t>
            </a:r>
          </a:p>
        </p:txBody>
      </p:sp>
    </p:spTree>
    <p:extLst>
      <p:ext uri="{BB962C8B-B14F-4D97-AF65-F5344CB8AC3E}">
        <p14:creationId xmlns:p14="http://schemas.microsoft.com/office/powerpoint/2010/main" val="2605898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56" y="965982"/>
            <a:ext cx="3694771" cy="4858745"/>
          </a:xfrm>
          <a:prstGeom prst="rect">
            <a:avLst/>
          </a:prstGeom>
        </p:spPr>
      </p:pic>
      <p:sp>
        <p:nvSpPr>
          <p:cNvPr id="9" name="Rectangle 8"/>
          <p:cNvSpPr/>
          <p:nvPr/>
        </p:nvSpPr>
        <p:spPr>
          <a:xfrm>
            <a:off x="4645152" y="1574768"/>
            <a:ext cx="6217920" cy="1323439"/>
          </a:xfrm>
          <a:prstGeom prst="rect">
            <a:avLst/>
          </a:prstGeom>
        </p:spPr>
        <p:txBody>
          <a:bodyPr wrap="square">
            <a:spAutoFit/>
          </a:bodyPr>
          <a:lstStyle/>
          <a:p>
            <a:r>
              <a:rPr lang="en-IN" sz="1600" dirty="0"/>
              <a:t>At $1,13,97,206.36, 10021485 had generated highest Sales and was 383.63% higher than 10025241, which had the 5th highest Sales at $23,56,595.66. 10021485 accounted for 18.16% of Sales. Across all 10 CustKey, Sales ranged from $23,56,595.66 to $1,13,97,206.36.</a:t>
            </a:r>
          </a:p>
        </p:txBody>
      </p:sp>
      <p:sp>
        <p:nvSpPr>
          <p:cNvPr id="10" name="Rectangle 9"/>
          <p:cNvSpPr/>
          <p:nvPr/>
        </p:nvSpPr>
        <p:spPr>
          <a:xfrm>
            <a:off x="4645152" y="3769328"/>
            <a:ext cx="6217920" cy="1077218"/>
          </a:xfrm>
          <a:prstGeom prst="rect">
            <a:avLst/>
          </a:prstGeom>
        </p:spPr>
        <p:txBody>
          <a:bodyPr wrap="square">
            <a:spAutoFit/>
          </a:bodyPr>
          <a:lstStyle/>
          <a:p>
            <a:r>
              <a:rPr lang="en-IN" sz="1600" dirty="0"/>
              <a:t>At $52,15,559.07, 10021485 had generated highest Profits and was 312.11% higher than 10019194, which had the 5th highest Profits at $12,65,561.04. Across all 10 CustKey, Profits ranged from $1265561.04 to $5215559.07.</a:t>
            </a:r>
          </a:p>
        </p:txBody>
      </p:sp>
    </p:spTree>
    <p:extLst>
      <p:ext uri="{BB962C8B-B14F-4D97-AF65-F5344CB8AC3E}">
        <p14:creationId xmlns:p14="http://schemas.microsoft.com/office/powerpoint/2010/main" val="41139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&amp; Profit:</a:t>
            </a:r>
            <a:endParaRPr lang="en-IN" dirty="0"/>
          </a:p>
        </p:txBody>
      </p:sp>
      <p:sp>
        <p:nvSpPr>
          <p:cNvPr id="3" name="Content Placeholder 2"/>
          <p:cNvSpPr>
            <a:spLocks noGrp="1"/>
          </p:cNvSpPr>
          <p:nvPr>
            <p:ph idx="1"/>
          </p:nvPr>
        </p:nvSpPr>
        <p:spPr>
          <a:xfrm>
            <a:off x="493776" y="2603500"/>
            <a:ext cx="11210544" cy="3989324"/>
          </a:xfrm>
        </p:spPr>
        <p:txBody>
          <a:bodyPr>
            <a:normAutofit fontScale="92500" lnSpcReduction="10000"/>
          </a:bodyPr>
          <a:lstStyle/>
          <a:p>
            <a:pPr>
              <a:buFont typeface="+mj-lt"/>
              <a:buAutoNum type="arabicPeriod"/>
            </a:pPr>
            <a:r>
              <a:rPr lang="en-IN" dirty="0"/>
              <a:t>Sales trended down, resulting in a 10.42% decrease between January 2017 and January 2018. Sales started trending down in January 2017, falling by 10.42% ($23,69,531.66) in 4 quarters. Sales dropped from $2,27,29,856.29 to $2,03,60,324.63 during its steepest decline between January 2017 and January 2018. Sales trended down, resulting in a 5.06% decrease between January 2018 and October 2019. </a:t>
            </a:r>
            <a:r>
              <a:rPr lang="en-IN" dirty="0" smtClean="0"/>
              <a:t>Sales </a:t>
            </a:r>
            <a:r>
              <a:rPr lang="en-IN" dirty="0"/>
              <a:t>started trending up on April 2019, rising by 6.22% ($11,31,718.23) in 2 quarters. Sales jumped from $1,81,99,115.14 to $1,93,30,833.37 during its steepest incline between April 2019 and October 2019</a:t>
            </a:r>
            <a:r>
              <a:rPr lang="en-IN" dirty="0" smtClean="0"/>
              <a:t>.</a:t>
            </a:r>
          </a:p>
          <a:p>
            <a:pPr>
              <a:buFont typeface="+mj-lt"/>
              <a:buAutoNum type="arabicPeriod"/>
            </a:pPr>
            <a:r>
              <a:rPr lang="en-IN" dirty="0" smtClean="0"/>
              <a:t>Profits </a:t>
            </a:r>
            <a:r>
              <a:rPr lang="en-IN" dirty="0"/>
              <a:t>trended down, resulting in a 6.82% decrease between January 2017 and January 2018. Profits started trending down in January 2017, falling by 6.82% ($6,52,731.37) in 4 quarters. Profits dropped from $95,66,880.82 to $89,14,149.45 during their steepest decline between January 2017 and January 2018. Profits trended down, resulting in a 15.16% decrease between January 2018 and October 2019</a:t>
            </a:r>
            <a:r>
              <a:rPr lang="en-IN" dirty="0" smtClean="0"/>
              <a:t>.</a:t>
            </a:r>
          </a:p>
          <a:p>
            <a:pPr>
              <a:buFont typeface="+mj-lt"/>
              <a:buAutoNum type="arabicPeriod"/>
            </a:pPr>
            <a:r>
              <a:rPr lang="en-IN" dirty="0" smtClean="0"/>
              <a:t>At </a:t>
            </a:r>
            <a:r>
              <a:rPr lang="en-IN" dirty="0"/>
              <a:t>$87,73,249.43, Better Large Canned Shrimp had the highest Sales and was 42,85,596.56% higher than Kiwi Lox, which had the lowest Sales at $204.71. Sales and total Profits are negatively correlated with each other. Better Large Canned Shrimp accounted for 9.10% of Sales. Sales and Profits diverged the most when the Item was Better Large Canned Shrimp when Sales were $57,32,729.64 higher than Profits.</a:t>
            </a:r>
            <a:endParaRPr lang="en-IN" dirty="0">
              <a:latin typeface="Arial Black" panose="020B0A04020102020204" pitchFamily="34" charset="0"/>
            </a:endParaRPr>
          </a:p>
        </p:txBody>
      </p:sp>
    </p:spTree>
    <p:extLst>
      <p:ext uri="{BB962C8B-B14F-4D97-AF65-F5344CB8AC3E}">
        <p14:creationId xmlns:p14="http://schemas.microsoft.com/office/powerpoint/2010/main" val="191177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4251960"/>
          </a:xfrm>
        </p:spPr>
      </p:pic>
      <p:sp>
        <p:nvSpPr>
          <p:cNvPr id="5" name="Rectangle 4"/>
          <p:cNvSpPr/>
          <p:nvPr/>
        </p:nvSpPr>
        <p:spPr>
          <a:xfrm>
            <a:off x="0" y="4549676"/>
            <a:ext cx="12192000" cy="2246769"/>
          </a:xfrm>
          <a:prstGeom prst="rect">
            <a:avLst/>
          </a:prstGeom>
        </p:spPr>
        <p:txBody>
          <a:bodyPr wrap="square">
            <a:spAutoFit/>
          </a:bodyPr>
          <a:lstStyle/>
          <a:p>
            <a:r>
              <a:rPr lang="en-IN" sz="1400" dirty="0"/>
              <a:t>2017 </a:t>
            </a:r>
            <a:endParaRPr lang="en-IN" sz="1400" dirty="0" smtClean="0"/>
          </a:p>
          <a:p>
            <a:r>
              <a:rPr lang="en-IN" sz="1400" dirty="0" smtClean="0"/>
              <a:t>At </a:t>
            </a:r>
            <a:r>
              <a:rPr lang="en-IN" sz="1400" dirty="0"/>
              <a:t>$66,80,923.04, Better Large Canned Shrimp had the highest Sales and was 157.27% higher than Better Canned Tuna in Oil, which had the 5th highest Sales at $25,96,886.19. Better Large Canned Shrimp accounted for 32.11% of Sales. Across all 5 Item, Sales ranged from $25,96,886.19 to $66,80,923.04. </a:t>
            </a:r>
            <a:endParaRPr lang="en-IN" sz="1400" dirty="0" smtClean="0"/>
          </a:p>
          <a:p>
            <a:r>
              <a:rPr lang="en-IN" sz="1400" dirty="0" smtClean="0"/>
              <a:t>At </a:t>
            </a:r>
            <a:r>
              <a:rPr lang="en-IN" sz="1400" dirty="0"/>
              <a:t>24,19,306.47, Better Large Canned Shrimp had the highest Profits and was 121.20% higher than Ebony Squash, which had the 5th lowest Profit at 10,93,739.23. Across all 5 Items, Profits ranged from 10,93,739.23 to 24,19,306.47. </a:t>
            </a:r>
            <a:endParaRPr lang="en-IN" sz="1400" dirty="0" smtClean="0"/>
          </a:p>
          <a:p>
            <a:r>
              <a:rPr lang="en-IN" sz="1400" dirty="0" smtClean="0"/>
              <a:t>At </a:t>
            </a:r>
            <a:r>
              <a:rPr lang="en-IN" sz="1400" dirty="0"/>
              <a:t>$230.81, Choice Mints had the 5 th lowest Sales and was 11.51% higher than Best Choice Sesame Crackers, which had the lowest Sales at $206.98. Choice Mints accounted for 20.62% of Sales. Across all 5 Items, Sales ranged from $206.98 to $230.81. </a:t>
            </a:r>
            <a:endParaRPr lang="en-IN" sz="1400" dirty="0" smtClean="0"/>
          </a:p>
          <a:p>
            <a:r>
              <a:rPr lang="en-IN" sz="1400" dirty="0" smtClean="0"/>
              <a:t>At </a:t>
            </a:r>
            <a:r>
              <a:rPr lang="en-IN" sz="1400" dirty="0"/>
              <a:t>-1,507.97, Landslide Low Fat Apple Butter had the 5 th lowest Profits and was 92.67% higher than Fast Lemon Cookies, which had the lowest Profits at -20,585.56. Across all 5 Items, Profits ranged from -20,585.56 to -1,507.97.</a:t>
            </a:r>
          </a:p>
        </p:txBody>
      </p:sp>
    </p:spTree>
    <p:extLst>
      <p:ext uri="{BB962C8B-B14F-4D97-AF65-F5344CB8AC3E}">
        <p14:creationId xmlns:p14="http://schemas.microsoft.com/office/powerpoint/2010/main" val="171629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5952743" cy="396849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743" y="0"/>
            <a:ext cx="6200775" cy="3968496"/>
          </a:xfrm>
          <a:prstGeom prst="rect">
            <a:avLst/>
          </a:prstGeom>
        </p:spPr>
      </p:pic>
      <p:sp>
        <p:nvSpPr>
          <p:cNvPr id="8" name="Rectangle 7"/>
          <p:cNvSpPr/>
          <p:nvPr/>
        </p:nvSpPr>
        <p:spPr>
          <a:xfrm>
            <a:off x="0" y="3968496"/>
            <a:ext cx="12153518" cy="2369880"/>
          </a:xfrm>
          <a:prstGeom prst="rect">
            <a:avLst/>
          </a:prstGeom>
        </p:spPr>
        <p:txBody>
          <a:bodyPr wrap="square">
            <a:spAutoFit/>
          </a:bodyPr>
          <a:lstStyle/>
          <a:p>
            <a:r>
              <a:rPr lang="en-IN" sz="1600" dirty="0"/>
              <a:t>2018 </a:t>
            </a:r>
            <a:endParaRPr lang="en-IN" sz="1600" dirty="0" smtClean="0"/>
          </a:p>
          <a:p>
            <a:r>
              <a:rPr lang="en-IN" sz="1200" dirty="0" smtClean="0"/>
              <a:t>At </a:t>
            </a:r>
            <a:r>
              <a:rPr lang="en-IN" sz="1200" dirty="0"/>
              <a:t>$23,61,289.63, Better Large Canned Shrimp had the highest Sales and was 11,78,423.47% higher than Best Choice Low Fat Popcorn, which had the lowest Sales at $200.36. Better Large Canned Shrimp accounted for 11.60% of Sales. Sales and Profits diverged the most when the Item was Better Large Canned Shrimp when Sales were $14,71,795.33 higher than Profits. Better Large Canned Shrimp had the highest Sales and was 247.42% higher than Discover Manicotti, which had the 5th Highest Sales at $6,79,668.01. Better Large Canned Shrimp accounted for 38.04% of Sales. Across all 5 Item, Sales ranged from $6,79,668.01 to $23,61,289.63</a:t>
            </a:r>
            <a:r>
              <a:rPr lang="en-IN" sz="1200" dirty="0" smtClean="0"/>
              <a:t>.</a:t>
            </a:r>
          </a:p>
          <a:p>
            <a:r>
              <a:rPr lang="en-IN" sz="1200" dirty="0" smtClean="0"/>
              <a:t>At </a:t>
            </a:r>
            <a:r>
              <a:rPr lang="en-IN" sz="1200" dirty="0"/>
              <a:t>8,89,494.30, Better Large Canned Shrimp had the highest Profits and was 169.82% higher than Tell Tale Red Delicious Apples, which had the lowest Profits at 3,29,663.79. Across all 5 Item, Profits ranged from 3,29,663.79 to 8,89,494.30. At 86,608, Better Large Canned Shrimp had the highest Quantity sold and was 8,931.07% higher than Discover Manicotti, which had the 5th highest Quantity sold at 959. Better Large Canned Shrimp accounted for 61.60% of Quantity. Across all 5 Items, Quantity ranged from 959 to 86,608. Blue Label Fancy Canned Clams and Cutting Edge Sliced Turkey tied for 5th lowest Sales at $208.82, followed by Bravo Canned Tuna in Water. Best Choice Low Fat Popcorn had the lowest Sales at $200.36. Across all 5 Items, Sales ranged from $200.36 to $208.82. </a:t>
            </a:r>
            <a:endParaRPr lang="en-IN" sz="1200" dirty="0" smtClean="0"/>
          </a:p>
          <a:p>
            <a:r>
              <a:rPr lang="en-IN" sz="1200" dirty="0" smtClean="0"/>
              <a:t>At </a:t>
            </a:r>
            <a:r>
              <a:rPr lang="en-IN" sz="1200" dirty="0"/>
              <a:t>-548.87, Blue Label Rice Soup had the 5th lowest Profits and was 82.21% higher than Fast Lemon Cookies, which had the lowest Profits at -3,085.25. Across all 5 Items, Profits ranged from -3,085.25 to -548.87</a:t>
            </a:r>
          </a:p>
        </p:txBody>
      </p:sp>
    </p:spTree>
    <p:extLst>
      <p:ext uri="{BB962C8B-B14F-4D97-AF65-F5344CB8AC3E}">
        <p14:creationId xmlns:p14="http://schemas.microsoft.com/office/powerpoint/2010/main" val="3301523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3968496"/>
          </a:xfrm>
        </p:spPr>
      </p:pic>
      <p:sp>
        <p:nvSpPr>
          <p:cNvPr id="5" name="Rectangle 4"/>
          <p:cNvSpPr/>
          <p:nvPr/>
        </p:nvSpPr>
        <p:spPr>
          <a:xfrm>
            <a:off x="-32004" y="3968497"/>
            <a:ext cx="12256008" cy="2523768"/>
          </a:xfrm>
          <a:prstGeom prst="rect">
            <a:avLst/>
          </a:prstGeom>
        </p:spPr>
        <p:txBody>
          <a:bodyPr wrap="square">
            <a:spAutoFit/>
          </a:bodyPr>
          <a:lstStyle/>
          <a:p>
            <a:r>
              <a:rPr lang="en-IN" dirty="0"/>
              <a:t>2019 </a:t>
            </a:r>
            <a:endParaRPr lang="en-IN" dirty="0" smtClean="0"/>
          </a:p>
          <a:p>
            <a:r>
              <a:rPr lang="en-IN" sz="1400" dirty="0" smtClean="0"/>
              <a:t>At </a:t>
            </a:r>
            <a:r>
              <a:rPr lang="en-IN" sz="1400" dirty="0"/>
              <a:t>$64,11,959.80, Better Large Canned Shrimp had the highest Sales and was 31,16,132.41% higher than Special Oatmeal, which had the lowest Sales at $205.76. Better Large Canned Shrimp accounted for 8.43% of Sales, Better Large Canned Shrimp had the highest Sales and was 182.90% higher than Ebony Squash, which had the 5th lowest Sales at $22,66,482.62. Better Large Canned Shrimp accounted for 33.56% of Sales. At 21,51,025.49, Better Large Canned Shrimp had the highest Profits and was 123.87% higher than Discover Manicotti, which had the 5th highest Profits at 9,60,848.73. Across all 5 Item, Profits ranged from 9,60,848.73 to 21,51,025.49. Across all 5 Item, Sales ranged from $22,66,482.62 to $64,11,959.80. </a:t>
            </a:r>
            <a:endParaRPr lang="en-IN" sz="1400" dirty="0" smtClean="0"/>
          </a:p>
          <a:p>
            <a:r>
              <a:rPr lang="en-IN" sz="1400" dirty="0" smtClean="0"/>
              <a:t>At </a:t>
            </a:r>
            <a:r>
              <a:rPr lang="en-IN" sz="1400" dirty="0"/>
              <a:t>$240.05, Choice White Chocolate Bar had the 5th lowest Sales and was 16.67% higher than Special Oatmeal, which had the lowest Sales at $205.76. Choice White Chocolate Bar accounted for 21.65% of Sales.Across all 5 Items, Sales ranged from $205.76 to $240.05. </a:t>
            </a:r>
            <a:endParaRPr lang="en-IN" sz="1400" dirty="0" smtClean="0"/>
          </a:p>
          <a:p>
            <a:r>
              <a:rPr lang="en-IN" sz="1400" dirty="0" smtClean="0"/>
              <a:t>At </a:t>
            </a:r>
            <a:r>
              <a:rPr lang="en-IN" sz="1400" dirty="0"/>
              <a:t>-2,150.52, Good Chablis Wine had the 5th lowest Profits and was 90.41% higher than Fast Lemon Cookies, which had the lowest Profits at -22,435.78. Across all 5 Items, Profits ranged from -22,435.78 to -2,150.52.</a:t>
            </a:r>
          </a:p>
        </p:txBody>
      </p:sp>
    </p:spTree>
    <p:extLst>
      <p:ext uri="{BB962C8B-B14F-4D97-AF65-F5344CB8AC3E}">
        <p14:creationId xmlns:p14="http://schemas.microsoft.com/office/powerpoint/2010/main" val="74831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 &amp; A</a:t>
            </a:r>
          </a:p>
        </p:txBody>
      </p:sp>
      <p:sp>
        <p:nvSpPr>
          <p:cNvPr id="3" name="Content Placeholder 2"/>
          <p:cNvSpPr>
            <a:spLocks noGrp="1"/>
          </p:cNvSpPr>
          <p:nvPr>
            <p:ph idx="1"/>
          </p:nvPr>
        </p:nvSpPr>
        <p:spPr>
          <a:xfrm>
            <a:off x="502920" y="2395728"/>
            <a:ext cx="11237976" cy="4361688"/>
          </a:xfrm>
        </p:spPr>
        <p:txBody>
          <a:bodyPr>
            <a:normAutofit fontScale="92500" lnSpcReduction="10000"/>
          </a:bodyPr>
          <a:lstStyle/>
          <a:p>
            <a:pPr marL="0" indent="0">
              <a:buNone/>
            </a:pPr>
            <a:r>
              <a:rPr lang="en-IN" sz="1400" dirty="0">
                <a:latin typeface="Arial Black" panose="020B0A04020102020204" pitchFamily="34" charset="0"/>
              </a:rPr>
              <a:t>Q1) What’s the source of data? </a:t>
            </a:r>
            <a:endParaRPr lang="en-IN" sz="1400" dirty="0" smtClean="0">
              <a:latin typeface="Arial Black" panose="020B0A04020102020204" pitchFamily="34" charset="0"/>
            </a:endParaRPr>
          </a:p>
          <a:p>
            <a:pPr marL="0" indent="0">
              <a:buNone/>
            </a:pPr>
            <a:r>
              <a:rPr lang="en-IN" sz="1400" dirty="0" smtClean="0">
                <a:latin typeface="Arial" panose="020B0604020202020204" pitchFamily="34" charset="0"/>
                <a:cs typeface="Arial" panose="020B0604020202020204" pitchFamily="34" charset="0"/>
              </a:rPr>
              <a:t>Ans</a:t>
            </a:r>
            <a:r>
              <a:rPr lang="en-IN" sz="1400" dirty="0">
                <a:latin typeface="Arial" panose="020B0604020202020204" pitchFamily="34" charset="0"/>
                <a:cs typeface="Arial" panose="020B0604020202020204" pitchFamily="34" charset="0"/>
              </a:rPr>
              <a:t>) The Dataset was </a:t>
            </a:r>
            <a:r>
              <a:rPr lang="en-IN" sz="1400" dirty="0" smtClean="0">
                <a:latin typeface="Arial" panose="020B0604020202020204" pitchFamily="34" charset="0"/>
                <a:cs typeface="Arial" panose="020B0604020202020204" pitchFamily="34" charset="0"/>
              </a:rPr>
              <a:t>taken </a:t>
            </a:r>
            <a:r>
              <a:rPr lang="en-IN" sz="1400" dirty="0">
                <a:latin typeface="Arial" panose="020B0604020202020204" pitchFamily="34" charset="0"/>
                <a:cs typeface="Arial" panose="020B0604020202020204" pitchFamily="34" charset="0"/>
              </a:rPr>
              <a:t>from </a:t>
            </a:r>
            <a:r>
              <a:rPr lang="en-IN" sz="1400" dirty="0" smtClean="0">
                <a:latin typeface="Arial" panose="020B0604020202020204" pitchFamily="34" charset="0"/>
                <a:cs typeface="Arial" panose="020B0604020202020204" pitchFamily="34" charset="0"/>
              </a:rPr>
              <a:t>iNeuron’s </a:t>
            </a:r>
            <a:r>
              <a:rPr lang="en-IN" sz="1400" dirty="0">
                <a:latin typeface="Arial" panose="020B0604020202020204" pitchFamily="34" charset="0"/>
                <a:cs typeface="Arial" panose="020B0604020202020204" pitchFamily="34" charset="0"/>
              </a:rPr>
              <a:t>Provided Project Description Document. </a:t>
            </a:r>
            <a:endParaRPr lang="en-IN" sz="1400" dirty="0" smtClean="0">
              <a:latin typeface="Arial" panose="020B0604020202020204" pitchFamily="34" charset="0"/>
              <a:cs typeface="Arial" panose="020B0604020202020204" pitchFamily="34" charset="0"/>
            </a:endParaRPr>
          </a:p>
          <a:p>
            <a:pPr marL="0" indent="0">
              <a:buNone/>
            </a:pPr>
            <a:r>
              <a:rPr lang="en-IN" sz="1400" dirty="0">
                <a:latin typeface="Arial Black" panose="020B0A04020102020204" pitchFamily="34" charset="0"/>
              </a:rPr>
              <a:t>Q2) What was the type of data? </a:t>
            </a:r>
            <a:endParaRPr lang="en-IN" sz="1400" dirty="0" smtClean="0">
              <a:latin typeface="Arial Black" panose="020B0A04020102020204" pitchFamily="34" charset="0"/>
            </a:endParaRPr>
          </a:p>
          <a:p>
            <a:pPr marL="0" indent="0">
              <a:buNone/>
            </a:pPr>
            <a:r>
              <a:rPr lang="en-IN" sz="1400" dirty="0" smtClean="0">
                <a:latin typeface="Arial" panose="020B0604020202020204" pitchFamily="34" charset="0"/>
                <a:cs typeface="Arial" panose="020B0604020202020204" pitchFamily="34" charset="0"/>
              </a:rPr>
              <a:t>Ans</a:t>
            </a:r>
            <a:r>
              <a:rPr lang="en-IN" sz="1400" dirty="0">
                <a:latin typeface="Arial" panose="020B0604020202020204" pitchFamily="34" charset="0"/>
                <a:cs typeface="Arial" panose="020B0604020202020204" pitchFamily="34" charset="0"/>
              </a:rPr>
              <a:t>) The data was the combination of numerical and Categorical values</a:t>
            </a:r>
            <a:r>
              <a:rPr lang="en-IN" sz="1400" dirty="0" smtClean="0">
                <a:latin typeface="Arial" panose="020B0604020202020204" pitchFamily="34" charset="0"/>
                <a:cs typeface="Arial" panose="020B0604020202020204" pitchFamily="34" charset="0"/>
              </a:rPr>
              <a:t>.</a:t>
            </a:r>
          </a:p>
          <a:p>
            <a:pPr marL="0" indent="0">
              <a:buNone/>
            </a:pPr>
            <a:r>
              <a:rPr lang="en-IN" sz="1400" dirty="0">
                <a:latin typeface="Arial Black" panose="020B0A04020102020204" pitchFamily="34" charset="0"/>
              </a:rPr>
              <a:t>Q 3) What’s the complete flow you followed in this Project? </a:t>
            </a:r>
            <a:endParaRPr lang="en-IN" sz="1400" dirty="0" smtClean="0">
              <a:latin typeface="Arial Black" panose="020B0A04020102020204" pitchFamily="34" charset="0"/>
            </a:endParaRPr>
          </a:p>
          <a:p>
            <a:pPr marL="0" indent="0">
              <a:buNone/>
            </a:pPr>
            <a:r>
              <a:rPr lang="en-IN" sz="1400" dirty="0" smtClean="0">
                <a:latin typeface="Arial" panose="020B0604020202020204" pitchFamily="34" charset="0"/>
                <a:cs typeface="Arial" panose="020B0604020202020204" pitchFamily="34" charset="0"/>
              </a:rPr>
              <a:t>Ans</a:t>
            </a:r>
            <a:r>
              <a:rPr lang="en-IN" sz="1400" dirty="0">
                <a:latin typeface="Arial" panose="020B0604020202020204" pitchFamily="34" charset="0"/>
                <a:cs typeface="Arial" panose="020B0604020202020204" pitchFamily="34" charset="0"/>
              </a:rPr>
              <a:t>) Refer </a:t>
            </a:r>
            <a:r>
              <a:rPr lang="en-IN" sz="1400" dirty="0" smtClean="0">
                <a:latin typeface="Arial" panose="020B0604020202020204" pitchFamily="34" charset="0"/>
                <a:cs typeface="Arial" panose="020B0604020202020204" pitchFamily="34" charset="0"/>
              </a:rPr>
              <a:t>slide </a:t>
            </a:r>
            <a:r>
              <a:rPr lang="en-IN" sz="1400" dirty="0">
                <a:latin typeface="Arial" panose="020B0604020202020204" pitchFamily="34" charset="0"/>
                <a:cs typeface="Arial" panose="020B0604020202020204" pitchFamily="34" charset="0"/>
              </a:rPr>
              <a:t>5th for better </a:t>
            </a:r>
            <a:r>
              <a:rPr lang="en-IN" sz="1400" dirty="0" smtClean="0">
                <a:latin typeface="Arial" panose="020B0604020202020204" pitchFamily="34" charset="0"/>
                <a:cs typeface="Arial" panose="020B0604020202020204" pitchFamily="34" charset="0"/>
              </a:rPr>
              <a:t>Understanding</a:t>
            </a:r>
          </a:p>
          <a:p>
            <a:pPr marL="0" indent="0">
              <a:buNone/>
            </a:pPr>
            <a:r>
              <a:rPr lang="en-IN" sz="1400" dirty="0">
                <a:latin typeface="Arial Black" panose="020B0A04020102020204" pitchFamily="34" charset="0"/>
              </a:rPr>
              <a:t>Q4) What techniques were you using for data? </a:t>
            </a:r>
            <a:endParaRPr lang="en-IN" sz="1400" dirty="0" smtClean="0">
              <a:latin typeface="Arial Black" panose="020B0A04020102020204" pitchFamily="34" charset="0"/>
            </a:endParaRPr>
          </a:p>
          <a:p>
            <a:pPr marL="0" indent="0">
              <a:buNone/>
            </a:pPr>
            <a:r>
              <a:rPr lang="en-IN" sz="1400" dirty="0" smtClean="0">
                <a:latin typeface="Arial" panose="020B0604020202020204" pitchFamily="34" charset="0"/>
                <a:cs typeface="Arial" panose="020B0604020202020204" pitchFamily="34" charset="0"/>
              </a:rPr>
              <a:t>Ans</a:t>
            </a:r>
            <a:r>
              <a:rPr lang="en-IN" sz="1400" dirty="0">
                <a:latin typeface="Arial" panose="020B0604020202020204" pitchFamily="34" charset="0"/>
                <a:cs typeface="Arial" panose="020B0604020202020204" pitchFamily="34" charset="0"/>
              </a:rPr>
              <a:t>)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Removing unwanted attributes </a:t>
            </a:r>
            <a:endParaRPr lang="en-IN" sz="1400" dirty="0" smtClean="0">
              <a:latin typeface="Arial" panose="020B0604020202020204" pitchFamily="34" charset="0"/>
              <a:cs typeface="Arial" panose="020B0604020202020204" pitchFamily="34" charset="0"/>
            </a:endParaRPr>
          </a:p>
          <a:p>
            <a:pPr marL="0" indent="0">
              <a:buNone/>
            </a:pP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Visualizing relation of independent variables with each other and output variables </a:t>
            </a:r>
            <a:endParaRPr lang="en-IN" sz="1400" dirty="0" smtClean="0">
              <a:latin typeface="Arial" panose="020B0604020202020204" pitchFamily="34" charset="0"/>
              <a:cs typeface="Arial" panose="020B0604020202020204" pitchFamily="34" charset="0"/>
            </a:endParaRPr>
          </a:p>
          <a:p>
            <a:pPr marL="0" indent="0">
              <a:buNone/>
            </a:pP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Removing outliers </a:t>
            </a:r>
            <a:endParaRPr lang="en-IN" sz="1400" dirty="0" smtClean="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Cleaning data and imputing if null values are present. </a:t>
            </a:r>
            <a:endParaRPr lang="en-IN" sz="1400" dirty="0" smtClean="0">
              <a:latin typeface="Arial" panose="020B0604020202020204" pitchFamily="34" charset="0"/>
              <a:cs typeface="Arial" panose="020B0604020202020204" pitchFamily="34" charset="0"/>
            </a:endParaRPr>
          </a:p>
          <a:p>
            <a:pPr marL="0" indent="0">
              <a:buNone/>
            </a:pPr>
            <a:r>
              <a:rPr lang="en-IN" sz="1400" dirty="0" smtClean="0">
                <a:latin typeface="Arial" panose="020B0604020202020204" pitchFamily="34" charset="0"/>
                <a:cs typeface="Arial" panose="020B0604020202020204" pitchFamily="34" charset="0"/>
              </a:rPr>
              <a:t>        -Converting </a:t>
            </a:r>
            <a:r>
              <a:rPr lang="en-IN" sz="1400" dirty="0">
                <a:latin typeface="Arial" panose="020B0604020202020204" pitchFamily="34" charset="0"/>
                <a:cs typeface="Arial" panose="020B0604020202020204" pitchFamily="34" charset="0"/>
              </a:rPr>
              <a:t>Numerical data into Categorical values. </a:t>
            </a:r>
            <a:endParaRPr lang="en-IN" sz="1400" dirty="0" smtClean="0">
              <a:latin typeface="Arial" panose="020B0604020202020204" pitchFamily="34" charset="0"/>
              <a:cs typeface="Arial" panose="020B0604020202020204" pitchFamily="34" charset="0"/>
            </a:endParaRPr>
          </a:p>
          <a:p>
            <a:pPr marL="0" indent="0">
              <a:buNone/>
            </a:pPr>
            <a:r>
              <a:rPr lang="en-IN" sz="1400" dirty="0">
                <a:latin typeface="Arial Black" panose="020B0A04020102020204" pitchFamily="34" charset="0"/>
              </a:rPr>
              <a:t>Q 5</a:t>
            </a:r>
            <a:r>
              <a:rPr lang="en-IN" sz="1400" dirty="0" smtClean="0">
                <a:latin typeface="Arial Black" panose="020B0A04020102020204" pitchFamily="34" charset="0"/>
              </a:rPr>
              <a:t>) </a:t>
            </a:r>
            <a:r>
              <a:rPr lang="en-IN" sz="1400" dirty="0">
                <a:latin typeface="Arial Black" panose="020B0A04020102020204" pitchFamily="34" charset="0"/>
              </a:rPr>
              <a:t>What were the libraries that you used in Python? </a:t>
            </a:r>
            <a:endParaRPr lang="en-IN" sz="1400" dirty="0" smtClean="0">
              <a:latin typeface="Arial Black" panose="020B0A04020102020204" pitchFamily="34" charset="0"/>
            </a:endParaRPr>
          </a:p>
          <a:p>
            <a:pPr marL="0" indent="0">
              <a:buNone/>
            </a:pPr>
            <a:r>
              <a:rPr lang="en-IN" sz="1400" dirty="0" smtClean="0">
                <a:latin typeface="Arial" panose="020B0604020202020204" pitchFamily="34" charset="0"/>
                <a:cs typeface="Arial" panose="020B0604020202020204" pitchFamily="34" charset="0"/>
              </a:rPr>
              <a:t>Ans</a:t>
            </a:r>
            <a:r>
              <a:rPr lang="en-IN" sz="1400" dirty="0">
                <a:latin typeface="Arial" panose="020B0604020202020204" pitchFamily="34" charset="0"/>
                <a:cs typeface="Arial" panose="020B0604020202020204" pitchFamily="34" charset="0"/>
              </a:rPr>
              <a:t>) I used Pandas, NumPy and Matplotlib and Seaborn libraries in Pandas.</a:t>
            </a:r>
          </a:p>
        </p:txBody>
      </p:sp>
    </p:spTree>
    <p:extLst>
      <p:ext uri="{BB962C8B-B14F-4D97-AF65-F5344CB8AC3E}">
        <p14:creationId xmlns:p14="http://schemas.microsoft.com/office/powerpoint/2010/main" val="187574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736" y="2162388"/>
            <a:ext cx="11823192" cy="4695612"/>
          </a:xfrm>
        </p:spPr>
        <p:txBody>
          <a:bodyPr/>
          <a:lstStyle/>
          <a:p>
            <a:pPr algn="ctr"/>
            <a:r>
              <a:rPr lang="en-IN" sz="8000" dirty="0">
                <a:solidFill>
                  <a:schemeClr val="tx1"/>
                </a:solidFill>
                <a:latin typeface="Arial Black" panose="020B0A04020102020204" pitchFamily="34" charset="0"/>
              </a:rPr>
              <a:t>THANK YOU</a:t>
            </a:r>
          </a:p>
        </p:txBody>
      </p:sp>
    </p:spTree>
    <p:extLst>
      <p:ext uri="{BB962C8B-B14F-4D97-AF65-F5344CB8AC3E}">
        <p14:creationId xmlns:p14="http://schemas.microsoft.com/office/powerpoint/2010/main" val="33989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DETAIL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2935611"/>
              </p:ext>
            </p:extLst>
          </p:nvPr>
        </p:nvGraphicFramePr>
        <p:xfrm>
          <a:off x="1051560" y="2995795"/>
          <a:ext cx="10341864" cy="3294132"/>
        </p:xfrm>
        <a:graphic>
          <a:graphicData uri="http://schemas.openxmlformats.org/drawingml/2006/table">
            <a:tbl>
              <a:tblPr firstRow="1" bandRow="1">
                <a:tableStyleId>{5940675A-B579-460E-94D1-54222C63F5DA}</a:tableStyleId>
              </a:tblPr>
              <a:tblGrid>
                <a:gridCol w="3900585">
                  <a:extLst>
                    <a:ext uri="{9D8B030D-6E8A-4147-A177-3AD203B41FA5}">
                      <a16:colId xmlns:a16="http://schemas.microsoft.com/office/drawing/2014/main" val="1186352305"/>
                    </a:ext>
                  </a:extLst>
                </a:gridCol>
                <a:gridCol w="6441279">
                  <a:extLst>
                    <a:ext uri="{9D8B030D-6E8A-4147-A177-3AD203B41FA5}">
                      <a16:colId xmlns:a16="http://schemas.microsoft.com/office/drawing/2014/main" val="4056214842"/>
                    </a:ext>
                  </a:extLst>
                </a:gridCol>
              </a:tblGrid>
              <a:tr h="481215">
                <a:tc>
                  <a:txBody>
                    <a:bodyPr/>
                    <a:lstStyle/>
                    <a:p>
                      <a:pPr algn="r"/>
                      <a:r>
                        <a:rPr lang="en-IN" sz="2400" dirty="0" smtClean="0"/>
                        <a:t>Project Title</a:t>
                      </a:r>
                      <a:endParaRPr lang="en-IN" sz="2400" dirty="0">
                        <a:solidFill>
                          <a:schemeClr val="tx1"/>
                        </a:solidFill>
                        <a:latin typeface="Arial Black" panose="020B0A04020102020204" pitchFamily="34" charset="0"/>
                      </a:endParaRPr>
                    </a:p>
                  </a:txBody>
                  <a:tcPr/>
                </a:tc>
                <a:tc>
                  <a:txBody>
                    <a:bodyPr/>
                    <a:lstStyle/>
                    <a:p>
                      <a:r>
                        <a:rPr lang="en-IN" sz="2400" dirty="0" smtClean="0"/>
                        <a:t>ANALYZING AMAZON SALES DATA</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2159970391"/>
                  </a:ext>
                </a:extLst>
              </a:tr>
              <a:tr h="510919">
                <a:tc>
                  <a:txBody>
                    <a:bodyPr/>
                    <a:lstStyle/>
                    <a:p>
                      <a:pPr algn="r"/>
                      <a:r>
                        <a:rPr lang="en-IN" sz="2400" dirty="0" smtClean="0"/>
                        <a:t>Technology </a:t>
                      </a:r>
                      <a:endParaRPr lang="en-IN" sz="2400" dirty="0">
                        <a:solidFill>
                          <a:schemeClr val="tx1"/>
                        </a:solidFill>
                        <a:latin typeface="Arial Black" panose="020B0A04020102020204" pitchFamily="34" charset="0"/>
                      </a:endParaRPr>
                    </a:p>
                  </a:txBody>
                  <a:tcPr/>
                </a:tc>
                <a:tc>
                  <a:txBody>
                    <a:bodyPr/>
                    <a:lstStyle/>
                    <a:p>
                      <a:r>
                        <a:rPr lang="en-IN" sz="2400" dirty="0" smtClean="0"/>
                        <a:t>Business Intelligence </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2274157109"/>
                  </a:ext>
                </a:extLst>
              </a:tr>
              <a:tr h="510919">
                <a:tc>
                  <a:txBody>
                    <a:bodyPr/>
                    <a:lstStyle/>
                    <a:p>
                      <a:pPr algn="r"/>
                      <a:r>
                        <a:rPr lang="en-IN" sz="2400" dirty="0" smtClean="0"/>
                        <a:t>Domain</a:t>
                      </a:r>
                      <a:endParaRPr lang="en-IN" sz="2400" dirty="0">
                        <a:solidFill>
                          <a:schemeClr val="tx1"/>
                        </a:solidFill>
                        <a:latin typeface="Arial Black" panose="020B0A04020102020204" pitchFamily="34" charset="0"/>
                      </a:endParaRPr>
                    </a:p>
                  </a:txBody>
                  <a:tcPr/>
                </a:tc>
                <a:tc>
                  <a:txBody>
                    <a:bodyPr/>
                    <a:lstStyle/>
                    <a:p>
                      <a:r>
                        <a:rPr lang="en-IN" sz="2400" dirty="0" smtClean="0"/>
                        <a:t>E-commerce</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3844240601"/>
                  </a:ext>
                </a:extLst>
              </a:tr>
              <a:tr h="510919">
                <a:tc>
                  <a:txBody>
                    <a:bodyPr/>
                    <a:lstStyle/>
                    <a:p>
                      <a:pPr algn="r"/>
                      <a:r>
                        <a:rPr lang="en-IN" sz="2400" dirty="0" smtClean="0"/>
                        <a:t>Project Difficulty level</a:t>
                      </a:r>
                      <a:endParaRPr lang="en-IN" sz="2400" dirty="0">
                        <a:solidFill>
                          <a:schemeClr val="tx1"/>
                        </a:solidFill>
                        <a:latin typeface="Arial Black" panose="020B0A04020102020204" pitchFamily="34" charset="0"/>
                      </a:endParaRPr>
                    </a:p>
                  </a:txBody>
                  <a:tcPr/>
                </a:tc>
                <a:tc>
                  <a:txBody>
                    <a:bodyPr/>
                    <a:lstStyle/>
                    <a:p>
                      <a:r>
                        <a:rPr lang="en-IN" sz="2400" dirty="0" smtClean="0"/>
                        <a:t>Advanced </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3869932407"/>
                  </a:ext>
                </a:extLst>
              </a:tr>
              <a:tr h="510919">
                <a:tc>
                  <a:txBody>
                    <a:bodyPr/>
                    <a:lstStyle/>
                    <a:p>
                      <a:pPr algn="r"/>
                      <a:r>
                        <a:rPr lang="en-IN" sz="2400" dirty="0" smtClean="0"/>
                        <a:t>Programming Language Used </a:t>
                      </a:r>
                      <a:endParaRPr lang="en-IN" sz="2400" dirty="0">
                        <a:solidFill>
                          <a:schemeClr val="tx1"/>
                        </a:solidFill>
                        <a:latin typeface="Arial Black" panose="020B0A04020102020204" pitchFamily="34" charset="0"/>
                      </a:endParaRPr>
                    </a:p>
                  </a:txBody>
                  <a:tcPr/>
                </a:tc>
                <a:tc>
                  <a:txBody>
                    <a:bodyPr/>
                    <a:lstStyle/>
                    <a:p>
                      <a:r>
                        <a:rPr lang="en-IN" sz="2400" dirty="0" smtClean="0"/>
                        <a:t>Python </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482574145"/>
                  </a:ext>
                </a:extLst>
              </a:tr>
              <a:tr h="124581">
                <a:tc>
                  <a:txBody>
                    <a:bodyPr/>
                    <a:lstStyle/>
                    <a:p>
                      <a:pPr algn="r"/>
                      <a:r>
                        <a:rPr lang="en-IN" sz="2400" dirty="0" smtClean="0"/>
                        <a:t>Tools Used</a:t>
                      </a:r>
                      <a:endParaRPr lang="en-IN" sz="2400" dirty="0">
                        <a:solidFill>
                          <a:schemeClr val="tx1"/>
                        </a:solidFill>
                        <a:latin typeface="Arial Black" panose="020B0A04020102020204" pitchFamily="34" charset="0"/>
                      </a:endParaRPr>
                    </a:p>
                  </a:txBody>
                  <a:tcPr/>
                </a:tc>
                <a:tc>
                  <a:txBody>
                    <a:bodyPr/>
                    <a:lstStyle/>
                    <a:p>
                      <a:r>
                        <a:rPr lang="en-IN" sz="2400" dirty="0" smtClean="0"/>
                        <a:t>Jupyter Notebook, MS-Excel, MS-Power BI</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4254090895"/>
                  </a:ext>
                </a:extLst>
              </a:tr>
            </a:tbl>
          </a:graphicData>
        </a:graphic>
      </p:graphicFrame>
    </p:spTree>
    <p:extLst>
      <p:ext uri="{BB962C8B-B14F-4D97-AF65-F5344CB8AC3E}">
        <p14:creationId xmlns:p14="http://schemas.microsoft.com/office/powerpoint/2010/main" val="2231596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 </a:t>
            </a:r>
          </a:p>
        </p:txBody>
      </p:sp>
      <p:sp>
        <p:nvSpPr>
          <p:cNvPr id="3" name="Content Placeholder 2"/>
          <p:cNvSpPr>
            <a:spLocks noGrp="1"/>
          </p:cNvSpPr>
          <p:nvPr>
            <p:ph idx="1"/>
          </p:nvPr>
        </p:nvSpPr>
        <p:spPr>
          <a:xfrm>
            <a:off x="987552" y="3456432"/>
            <a:ext cx="10652760" cy="1755648"/>
          </a:xfrm>
        </p:spPr>
        <p:txBody>
          <a:bodyPr>
            <a:noAutofit/>
          </a:bodyPr>
          <a:lstStyle/>
          <a:p>
            <a:r>
              <a:rPr lang="en-IN" sz="3200" dirty="0"/>
              <a:t>Finding Sales &amp; Profit Trend month wise , year wise , yearly month wise</a:t>
            </a:r>
            <a:endParaRPr lang="en-IN" sz="3200" dirty="0"/>
          </a:p>
        </p:txBody>
      </p:sp>
    </p:spTree>
    <p:extLst>
      <p:ext uri="{BB962C8B-B14F-4D97-AF65-F5344CB8AC3E}">
        <p14:creationId xmlns:p14="http://schemas.microsoft.com/office/powerpoint/2010/main" val="157490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024128" y="2603500"/>
            <a:ext cx="10415016" cy="3705860"/>
          </a:xfrm>
        </p:spPr>
        <p:txBody>
          <a:bodyPr>
            <a:noAutofit/>
          </a:bodyPr>
          <a:lstStyle/>
          <a:p>
            <a:r>
              <a:rPr lang="en-IN" sz="2400" dirty="0"/>
              <a:t>• Sales management has gained importance to meet increasing competition and the need for improved methods of distribution to reduce cost and to increase profits. Sales management today is the most important function in a commercial and business enterprise. </a:t>
            </a:r>
            <a:endParaRPr lang="en-IN" sz="2400" dirty="0" smtClean="0"/>
          </a:p>
          <a:p>
            <a:r>
              <a:rPr lang="en-IN" sz="2400" dirty="0" smtClean="0"/>
              <a:t>• </a:t>
            </a:r>
            <a:r>
              <a:rPr lang="en-IN" sz="2400" dirty="0"/>
              <a:t>Do ETL : Extract-Transform-Load some Amazon dataset and find for me Sales-trend -&gt; month wise , year wise , yearly-month wise </a:t>
            </a:r>
            <a:endParaRPr lang="en-IN" sz="2400" dirty="0" smtClean="0"/>
          </a:p>
          <a:p>
            <a:r>
              <a:rPr lang="en-IN" sz="2400" dirty="0" smtClean="0"/>
              <a:t>• </a:t>
            </a:r>
            <a:r>
              <a:rPr lang="en-IN" sz="2400" dirty="0"/>
              <a:t>Find key metrics and factors and show the meaningful relationships between attributes. </a:t>
            </a:r>
            <a:endParaRPr lang="en-IN" sz="2400" dirty="0"/>
          </a:p>
        </p:txBody>
      </p:sp>
    </p:spTree>
    <p:extLst>
      <p:ext uri="{BB962C8B-B14F-4D97-AF65-F5344CB8AC3E}">
        <p14:creationId xmlns:p14="http://schemas.microsoft.com/office/powerpoint/2010/main" val="1083185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a:t>
            </a:r>
          </a:p>
        </p:txBody>
      </p:sp>
      <p:pic>
        <p:nvPicPr>
          <p:cNvPr id="8" name="Content Placeholder 7" descr="Earth PNG Images &amp; PSDs for Download | PixelSquid - S11198286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397" y="2519369"/>
            <a:ext cx="1410335" cy="1410335"/>
          </a:xfrm>
        </p:spPr>
      </p:pic>
      <p:sp>
        <p:nvSpPr>
          <p:cNvPr id="9" name="Rectangle 8"/>
          <p:cNvSpPr/>
          <p:nvPr/>
        </p:nvSpPr>
        <p:spPr>
          <a:xfrm>
            <a:off x="1778165" y="2828986"/>
            <a:ext cx="1187707" cy="90525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Arial Black" panose="020B0A04020102020204" pitchFamily="34" charset="0"/>
              </a:rPr>
              <a:t>Raw Data Collection</a:t>
            </a:r>
          </a:p>
        </p:txBody>
      </p:sp>
      <p:sp>
        <p:nvSpPr>
          <p:cNvPr id="10" name="Rectangle 9"/>
          <p:cNvSpPr/>
          <p:nvPr/>
        </p:nvSpPr>
        <p:spPr>
          <a:xfrm>
            <a:off x="3428100" y="2828986"/>
            <a:ext cx="2162982" cy="90525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Black" panose="020B0A04020102020204" pitchFamily="34" charset="0"/>
              </a:rPr>
              <a:t>Importing </a:t>
            </a:r>
            <a:r>
              <a:rPr lang="en-IN" sz="1400" dirty="0">
                <a:latin typeface="Arial Black" panose="020B0A04020102020204" pitchFamily="34" charset="0"/>
              </a:rPr>
              <a:t>Libraries in Jupyter Notebook</a:t>
            </a:r>
          </a:p>
        </p:txBody>
      </p:sp>
      <p:sp>
        <p:nvSpPr>
          <p:cNvPr id="11" name="Rectangle 10"/>
          <p:cNvSpPr/>
          <p:nvPr/>
        </p:nvSpPr>
        <p:spPr>
          <a:xfrm>
            <a:off x="6027586" y="2828986"/>
            <a:ext cx="1229053" cy="9052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Arial Black" panose="020B0A04020102020204" pitchFamily="34" charset="0"/>
              </a:rPr>
              <a:t>Load Dataset</a:t>
            </a:r>
          </a:p>
        </p:txBody>
      </p:sp>
      <p:sp>
        <p:nvSpPr>
          <p:cNvPr id="12" name="Rectangle 11"/>
          <p:cNvSpPr/>
          <p:nvPr/>
        </p:nvSpPr>
        <p:spPr>
          <a:xfrm>
            <a:off x="7638434" y="2831937"/>
            <a:ext cx="1285798" cy="9023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Arial Black" panose="020B0A04020102020204" pitchFamily="34" charset="0"/>
              </a:rPr>
              <a:t>Missing Value Imputations</a:t>
            </a:r>
          </a:p>
        </p:txBody>
      </p:sp>
      <p:sp>
        <p:nvSpPr>
          <p:cNvPr id="13" name="Rectangle 12"/>
          <p:cNvSpPr/>
          <p:nvPr/>
        </p:nvSpPr>
        <p:spPr>
          <a:xfrm>
            <a:off x="9329098" y="2828986"/>
            <a:ext cx="1115315" cy="90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Arial Black" panose="020B0A04020102020204" pitchFamily="34" charset="0"/>
              </a:rPr>
              <a:t>Handling Outliers</a:t>
            </a:r>
          </a:p>
        </p:txBody>
      </p:sp>
      <p:sp>
        <p:nvSpPr>
          <p:cNvPr id="14" name="Rectangle 13"/>
          <p:cNvSpPr/>
          <p:nvPr/>
        </p:nvSpPr>
        <p:spPr>
          <a:xfrm>
            <a:off x="10772745" y="2828986"/>
            <a:ext cx="1067773" cy="90793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latin typeface="Arial Black" panose="020B0A04020102020204" pitchFamily="34" charset="0"/>
              </a:rPr>
              <a:t>Data Cleaning</a:t>
            </a:r>
          </a:p>
        </p:txBody>
      </p:sp>
      <p:sp>
        <p:nvSpPr>
          <p:cNvPr id="15" name="Right Arrow 14"/>
          <p:cNvSpPr/>
          <p:nvPr/>
        </p:nvSpPr>
        <p:spPr>
          <a:xfrm>
            <a:off x="1419730" y="3217904"/>
            <a:ext cx="271956"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3068809" y="3224369"/>
            <a:ext cx="255719"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5669151" y="3224369"/>
            <a:ext cx="255719"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7317815" y="3232431"/>
            <a:ext cx="273796"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10478753" y="3258377"/>
            <a:ext cx="246693" cy="150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8986556" y="3240790"/>
            <a:ext cx="280218" cy="15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Left Brace 21"/>
          <p:cNvSpPr/>
          <p:nvPr/>
        </p:nvSpPr>
        <p:spPr>
          <a:xfrm rot="5400000">
            <a:off x="9763927" y="1054448"/>
            <a:ext cx="291944" cy="3257132"/>
          </a:xfrm>
          <a:prstGeom prst="leftBrace">
            <a:avLst>
              <a:gd name="adj1" fmla="val 8333"/>
              <a:gd name="adj2" fmla="val 5060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Rectangle 24"/>
          <p:cNvSpPr/>
          <p:nvPr/>
        </p:nvSpPr>
        <p:spPr>
          <a:xfrm>
            <a:off x="8751419" y="2232516"/>
            <a:ext cx="2555212" cy="369332"/>
          </a:xfrm>
          <a:prstGeom prst="rect">
            <a:avLst/>
          </a:prstGeom>
        </p:spPr>
        <p:txBody>
          <a:bodyPr wrap="square">
            <a:spAutoFit/>
          </a:bodyPr>
          <a:lstStyle/>
          <a:p>
            <a:r>
              <a:rPr lang="en-IN" dirty="0"/>
              <a:t>Data Pre-Processing</a:t>
            </a:r>
          </a:p>
        </p:txBody>
      </p:sp>
      <p:sp>
        <p:nvSpPr>
          <p:cNvPr id="26" name="Rectangle 25"/>
          <p:cNvSpPr/>
          <p:nvPr/>
        </p:nvSpPr>
        <p:spPr>
          <a:xfrm>
            <a:off x="255580" y="3779766"/>
            <a:ext cx="1378129" cy="338554"/>
          </a:xfrm>
          <a:prstGeom prst="rect">
            <a:avLst/>
          </a:prstGeom>
        </p:spPr>
        <p:txBody>
          <a:bodyPr wrap="square">
            <a:spAutoFit/>
          </a:bodyPr>
          <a:lstStyle/>
          <a:p>
            <a:r>
              <a:rPr lang="en-IN" sz="1600" dirty="0"/>
              <a:t>Real World </a:t>
            </a:r>
          </a:p>
        </p:txBody>
      </p:sp>
      <p:sp>
        <p:nvSpPr>
          <p:cNvPr id="27" name="Rectangle 26"/>
          <p:cNvSpPr/>
          <p:nvPr/>
        </p:nvSpPr>
        <p:spPr>
          <a:xfrm>
            <a:off x="2670299" y="4055622"/>
            <a:ext cx="1615811" cy="77977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Black" panose="020B0A04020102020204" pitchFamily="34" charset="0"/>
              </a:rPr>
              <a:t>Deployment</a:t>
            </a:r>
          </a:p>
        </p:txBody>
      </p:sp>
      <p:sp>
        <p:nvSpPr>
          <p:cNvPr id="28" name="Rectangle 27"/>
          <p:cNvSpPr/>
          <p:nvPr/>
        </p:nvSpPr>
        <p:spPr>
          <a:xfrm>
            <a:off x="4732381" y="4052316"/>
            <a:ext cx="1593169" cy="8022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Black" panose="020B0A04020102020204" pitchFamily="34" charset="0"/>
              </a:rPr>
              <a:t>Insights</a:t>
            </a:r>
          </a:p>
        </p:txBody>
      </p:sp>
      <p:sp>
        <p:nvSpPr>
          <p:cNvPr id="29" name="Rectangle 28"/>
          <p:cNvSpPr/>
          <p:nvPr/>
        </p:nvSpPr>
        <p:spPr>
          <a:xfrm>
            <a:off x="6771821" y="4055623"/>
            <a:ext cx="1343890" cy="788424"/>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Black" panose="020B0A04020102020204" pitchFamily="34" charset="0"/>
              </a:rPr>
              <a:t>Power BI Desktop </a:t>
            </a:r>
          </a:p>
        </p:txBody>
      </p:sp>
      <p:sp>
        <p:nvSpPr>
          <p:cNvPr id="30" name="Rectangle 29"/>
          <p:cNvSpPr/>
          <p:nvPr/>
        </p:nvSpPr>
        <p:spPr>
          <a:xfrm>
            <a:off x="8519414" y="4068670"/>
            <a:ext cx="1423312" cy="78638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Black" panose="020B0A04020102020204" pitchFamily="34" charset="0"/>
              </a:rPr>
              <a:t>Modelling</a:t>
            </a:r>
            <a:r>
              <a:rPr lang="en-IN" sz="1600" dirty="0"/>
              <a:t> </a:t>
            </a:r>
          </a:p>
        </p:txBody>
      </p:sp>
      <p:sp>
        <p:nvSpPr>
          <p:cNvPr id="31" name="Rectangle 30"/>
          <p:cNvSpPr/>
          <p:nvPr/>
        </p:nvSpPr>
        <p:spPr>
          <a:xfrm>
            <a:off x="10339843" y="4054982"/>
            <a:ext cx="1500675" cy="79962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Arial Black" panose="020B0A04020102020204" pitchFamily="34" charset="0"/>
              </a:rPr>
              <a:t>Exploratory Data Analysis (EDA)</a:t>
            </a:r>
          </a:p>
        </p:txBody>
      </p:sp>
      <p:sp>
        <p:nvSpPr>
          <p:cNvPr id="32" name="Left Arrow 31"/>
          <p:cNvSpPr/>
          <p:nvPr/>
        </p:nvSpPr>
        <p:spPr>
          <a:xfrm>
            <a:off x="4391776" y="4402510"/>
            <a:ext cx="257627" cy="164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Left Arrow 32"/>
          <p:cNvSpPr/>
          <p:nvPr/>
        </p:nvSpPr>
        <p:spPr>
          <a:xfrm>
            <a:off x="6428385" y="4402510"/>
            <a:ext cx="257627" cy="164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Left Arrow 33"/>
          <p:cNvSpPr/>
          <p:nvPr/>
        </p:nvSpPr>
        <p:spPr>
          <a:xfrm>
            <a:off x="8181329" y="4402510"/>
            <a:ext cx="257627" cy="164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Left Arrow 34"/>
          <p:cNvSpPr/>
          <p:nvPr/>
        </p:nvSpPr>
        <p:spPr>
          <a:xfrm>
            <a:off x="10006139" y="4402510"/>
            <a:ext cx="257627" cy="164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Down Arrow 35"/>
          <p:cNvSpPr/>
          <p:nvPr/>
        </p:nvSpPr>
        <p:spPr>
          <a:xfrm>
            <a:off x="11198083" y="3841000"/>
            <a:ext cx="213629" cy="171183"/>
          </a:xfrm>
          <a:prstGeom prst="downArrow">
            <a:avLst>
              <a:gd name="adj1" fmla="val 1226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Down Arrow 36"/>
          <p:cNvSpPr/>
          <p:nvPr/>
        </p:nvSpPr>
        <p:spPr>
          <a:xfrm>
            <a:off x="3348716" y="4983480"/>
            <a:ext cx="272308" cy="413814"/>
          </a:xfrm>
          <a:prstGeom prst="downArrow">
            <a:avLst>
              <a:gd name="adj1" fmla="val 1226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2670298" y="5457449"/>
            <a:ext cx="1615811" cy="476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2861003" y="5481120"/>
            <a:ext cx="1284310" cy="369332"/>
          </a:xfrm>
          <a:prstGeom prst="rect">
            <a:avLst/>
          </a:prstGeom>
        </p:spPr>
        <p:txBody>
          <a:bodyPr wrap="square">
            <a:spAutoFit/>
          </a:bodyPr>
          <a:lstStyle/>
          <a:p>
            <a:r>
              <a:rPr lang="en-IN" sz="1600" dirty="0">
                <a:latin typeface="Arial Black" panose="020B0A04020102020204" pitchFamily="34" charset="0"/>
              </a:rPr>
              <a:t>Reporting</a:t>
            </a:r>
            <a:r>
              <a:rPr lang="en-IN" dirty="0"/>
              <a:t> </a:t>
            </a:r>
          </a:p>
        </p:txBody>
      </p:sp>
      <p:sp>
        <p:nvSpPr>
          <p:cNvPr id="40" name="Bent Arrow 39"/>
          <p:cNvSpPr/>
          <p:nvPr/>
        </p:nvSpPr>
        <p:spPr>
          <a:xfrm rot="16200000">
            <a:off x="1304847" y="3553899"/>
            <a:ext cx="420624" cy="1594139"/>
          </a:xfrm>
          <a:prstGeom prst="bentArrow">
            <a:avLst>
              <a:gd name="adj1" fmla="val 25000"/>
              <a:gd name="adj2" fmla="val 25000"/>
              <a:gd name="adj3" fmla="val 25000"/>
              <a:gd name="adj4" fmla="val 50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Left Brace 41"/>
          <p:cNvSpPr/>
          <p:nvPr/>
        </p:nvSpPr>
        <p:spPr>
          <a:xfrm rot="10800000">
            <a:off x="4520589" y="5457449"/>
            <a:ext cx="479699" cy="476829"/>
          </a:xfrm>
          <a:prstGeom prst="leftBrace">
            <a:avLst>
              <a:gd name="adj1" fmla="val 35801"/>
              <a:gd name="adj2" fmla="val 4830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3" name="Rectangle 42"/>
          <p:cNvSpPr/>
          <p:nvPr/>
        </p:nvSpPr>
        <p:spPr>
          <a:xfrm>
            <a:off x="5070417" y="5201499"/>
            <a:ext cx="3045294" cy="1015663"/>
          </a:xfrm>
          <a:prstGeom prst="rect">
            <a:avLst/>
          </a:prstGeom>
        </p:spPr>
        <p:txBody>
          <a:bodyPr wrap="square">
            <a:spAutoFit/>
          </a:bodyPr>
          <a:lstStyle/>
          <a:p>
            <a:r>
              <a:rPr lang="en-IN" sz="1200" dirty="0">
                <a:latin typeface="Arial Black" panose="020B0A04020102020204" pitchFamily="34" charset="0"/>
              </a:rPr>
              <a:t>✓ Low Level Design Document </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a:latin typeface="Arial Black" panose="020B0A04020102020204" pitchFamily="34" charset="0"/>
              </a:rPr>
              <a:t>High Level Design Document </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a:latin typeface="Arial Black" panose="020B0A04020102020204" pitchFamily="34" charset="0"/>
              </a:rPr>
              <a:t>Architecture </a:t>
            </a:r>
            <a:r>
              <a:rPr lang="en-IN" sz="1200" dirty="0" smtClean="0">
                <a:latin typeface="Arial Black" panose="020B0A04020102020204" pitchFamily="34" charset="0"/>
              </a:rPr>
              <a:t>Document</a:t>
            </a:r>
          </a:p>
          <a:p>
            <a:r>
              <a:rPr lang="en-IN" sz="1200" dirty="0" smtClean="0">
                <a:latin typeface="Arial Black" panose="020B0A04020102020204" pitchFamily="34" charset="0"/>
              </a:rPr>
              <a:t>✓ </a:t>
            </a:r>
            <a:r>
              <a:rPr lang="en-IN" sz="1200" dirty="0">
                <a:latin typeface="Arial Black" panose="020B0A04020102020204" pitchFamily="34" charset="0"/>
              </a:rPr>
              <a:t>Wireframe Document </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a:latin typeface="Arial Black" panose="020B0A04020102020204" pitchFamily="34" charset="0"/>
              </a:rPr>
              <a:t>Detailed Project Report</a:t>
            </a:r>
          </a:p>
        </p:txBody>
      </p:sp>
    </p:spTree>
    <p:extLst>
      <p:ext uri="{BB962C8B-B14F-4D97-AF65-F5344CB8AC3E}">
        <p14:creationId xmlns:p14="http://schemas.microsoft.com/office/powerpoint/2010/main" val="2316290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INFORMATION</a:t>
            </a:r>
          </a:p>
        </p:txBody>
      </p:sp>
      <p:sp>
        <p:nvSpPr>
          <p:cNvPr id="3" name="Content Placeholder 2"/>
          <p:cNvSpPr>
            <a:spLocks noGrp="1"/>
          </p:cNvSpPr>
          <p:nvPr>
            <p:ph idx="1"/>
          </p:nvPr>
        </p:nvSpPr>
        <p:spPr>
          <a:xfrm>
            <a:off x="1819656" y="3785616"/>
            <a:ext cx="8577072" cy="1216152"/>
          </a:xfrm>
        </p:spPr>
        <p:txBody>
          <a:bodyPr>
            <a:noAutofit/>
          </a:bodyPr>
          <a:lstStyle/>
          <a:p>
            <a:pPr marL="0" indent="0">
              <a:buNone/>
            </a:pPr>
            <a:r>
              <a:rPr lang="en-IN" sz="2800" dirty="0">
                <a:latin typeface="Bahnschrift" panose="020B0502040204020203" pitchFamily="34" charset="0"/>
              </a:rPr>
              <a:t>This is a Sales related dataset that contains Information like Sales Amt., Cost Amt., Sales Prices, List Prices, Sales Margins, Sales Quantities, etc.</a:t>
            </a:r>
            <a:endParaRPr lang="en-IN" sz="2800" dirty="0" smtClean="0">
              <a:latin typeface="Bahnschrift" panose="020B0502040204020203" pitchFamily="34" charset="0"/>
            </a:endParaRPr>
          </a:p>
        </p:txBody>
      </p:sp>
    </p:spTree>
    <p:extLst>
      <p:ext uri="{BB962C8B-B14F-4D97-AF65-F5344CB8AC3E}">
        <p14:creationId xmlns:p14="http://schemas.microsoft.com/office/powerpoint/2010/main" val="3912498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303520"/>
          </a:xfrm>
          <a:prstGeom prst="rect">
            <a:avLst/>
          </a:prstGeom>
        </p:spPr>
      </p:pic>
      <p:sp>
        <p:nvSpPr>
          <p:cNvPr id="3" name="Rectangle 2"/>
          <p:cNvSpPr/>
          <p:nvPr/>
        </p:nvSpPr>
        <p:spPr>
          <a:xfrm>
            <a:off x="-32004" y="5413248"/>
            <a:ext cx="12256008" cy="1077218"/>
          </a:xfrm>
          <a:prstGeom prst="rect">
            <a:avLst/>
          </a:prstGeom>
        </p:spPr>
        <p:txBody>
          <a:bodyPr wrap="square">
            <a:spAutoFit/>
          </a:bodyPr>
          <a:lstStyle/>
          <a:p>
            <a:r>
              <a:rPr lang="en-IN" sz="1600" dirty="0"/>
              <a:t>At $15,454,172.47, Better Large Canned Shrimp had the highest Sales and was 7,549,200.21% higher than Kiwi Lox, which had the lowest Sales at $204.71. Better Large Canned Shrimp accounted for 8.51% of Sales. Profits trended down, resulting in a 16.16% decrease between 2017 and 2019. It trended down, resulting in a 21.15% decrease and dropped from $9,598,696.65 to $7,568,565.85 during its steepest decline between January 2017 and October 2019.</a:t>
            </a:r>
          </a:p>
        </p:txBody>
      </p:sp>
    </p:spTree>
    <p:extLst>
      <p:ext uri="{BB962C8B-B14F-4D97-AF65-F5344CB8AC3E}">
        <p14:creationId xmlns:p14="http://schemas.microsoft.com/office/powerpoint/2010/main" val="1115270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8" name="Rectangle 7"/>
          <p:cNvSpPr/>
          <p:nvPr/>
        </p:nvSpPr>
        <p:spPr>
          <a:xfrm>
            <a:off x="3035808" y="2462136"/>
            <a:ext cx="7351775" cy="461665"/>
          </a:xfrm>
          <a:prstGeom prst="rect">
            <a:avLst/>
          </a:prstGeom>
        </p:spPr>
        <p:txBody>
          <a:bodyPr wrap="square">
            <a:spAutoFit/>
          </a:bodyPr>
          <a:lstStyle/>
          <a:p>
            <a:r>
              <a:rPr lang="en-IN" sz="2400" dirty="0">
                <a:latin typeface="Arial Black" panose="020B0A04020102020204" pitchFamily="34" charset="0"/>
              </a:rPr>
              <a:t>What Kind of Population do we have?</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5340096"/>
          </a:xfrm>
        </p:spPr>
      </p:pic>
      <p:sp>
        <p:nvSpPr>
          <p:cNvPr id="10" name="Rectangle 9"/>
          <p:cNvSpPr/>
          <p:nvPr/>
        </p:nvSpPr>
        <p:spPr>
          <a:xfrm>
            <a:off x="0" y="5408951"/>
            <a:ext cx="12192000" cy="1323439"/>
          </a:xfrm>
          <a:prstGeom prst="rect">
            <a:avLst/>
          </a:prstGeom>
        </p:spPr>
        <p:txBody>
          <a:bodyPr wrap="square">
            <a:spAutoFit/>
          </a:bodyPr>
          <a:lstStyle/>
          <a:p>
            <a:r>
              <a:rPr lang="en-IN" sz="1600" dirty="0"/>
              <a:t>In this Decomposition Tree visual, we can Analyse how much Sales &amp; Profits were made from 2017 to 2019. Comparing 3 Years, 2017 was the year in which highest Sales &amp; Profits were made, which was $8,49,99,775.12, $3,61,34,835.97 and it was most made on Sunday, which was $2,60,58,258.91, $1,10,79,431.64. Sales &amp; Profits were very balanced in all 4 Quarters but it was highest in Q3($79,18,281.76, $33,82,668.73). August was the month in which highest Sales &amp; Profits were recorded, which was $30,55,208.79, $13,00,021.88. In that Month Sales &amp; Profits were generated on the 6th, 13th,20th, 27th </a:t>
            </a:r>
          </a:p>
        </p:txBody>
      </p:sp>
    </p:spTree>
    <p:extLst>
      <p:ext uri="{BB962C8B-B14F-4D97-AF65-F5344CB8AC3E}">
        <p14:creationId xmlns:p14="http://schemas.microsoft.com/office/powerpoint/2010/main" val="859016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4731662"/>
          </a:xfrm>
          <a:prstGeom prst="rect">
            <a:avLst/>
          </a:prstGeom>
        </p:spPr>
      </p:pic>
      <p:sp>
        <p:nvSpPr>
          <p:cNvPr id="3" name="Rectangle 2"/>
          <p:cNvSpPr/>
          <p:nvPr/>
        </p:nvSpPr>
        <p:spPr>
          <a:xfrm>
            <a:off x="0" y="4731663"/>
            <a:ext cx="12192000" cy="2062103"/>
          </a:xfrm>
          <a:prstGeom prst="rect">
            <a:avLst/>
          </a:prstGeom>
        </p:spPr>
        <p:txBody>
          <a:bodyPr wrap="square">
            <a:spAutoFit/>
          </a:bodyPr>
          <a:lstStyle/>
          <a:p>
            <a:r>
              <a:rPr lang="en-IN" sz="1600" dirty="0"/>
              <a:t>• In 2017 Revenue was $8,49,99,775.12 and Profit was $3,61,34,835.97 which was 72.68% of Cost Amt. and it was 47.95% of Grand Total Profit. In 2018 Revenue was $20,360,324.63 and Profit was $8,914,149.95 which was 77.88% of Cost Amt. and it was 11.82% of Grand Total Profit. In 2019 Revenue was $76,115,603.9 and Profit was $30,322,184.85 which was 66.22% of Cost Amt. and it was 40.21% of Grand Total Profit. </a:t>
            </a:r>
            <a:endParaRPr lang="en-IN" sz="1600" dirty="0" smtClean="0"/>
          </a:p>
          <a:p>
            <a:r>
              <a:rPr lang="en-IN" sz="1600" dirty="0" smtClean="0"/>
              <a:t>• </a:t>
            </a:r>
            <a:r>
              <a:rPr lang="en-IN" sz="1600" dirty="0"/>
              <a:t>If we Compare Sales for 2017 and Sales for 2018 we found that on 24, 26 and 29 there was largest decline among Days. The relative contributions made by 24, 19, 6 changed the most. </a:t>
            </a:r>
            <a:endParaRPr lang="en-IN" sz="1600" dirty="0" smtClean="0"/>
          </a:p>
          <a:p>
            <a:r>
              <a:rPr lang="en-IN" sz="1600" dirty="0" smtClean="0"/>
              <a:t>• </a:t>
            </a:r>
            <a:r>
              <a:rPr lang="en-IN" sz="1600" dirty="0"/>
              <a:t>If we Compare Sales for 2018 and Sales for 2019 we found that on September, June and December there was largest increase among the months. The relative contributions made by Jan, Feb, Mar changed the most.</a:t>
            </a:r>
          </a:p>
        </p:txBody>
      </p:sp>
    </p:spTree>
    <p:extLst>
      <p:ext uri="{BB962C8B-B14F-4D97-AF65-F5344CB8AC3E}">
        <p14:creationId xmlns:p14="http://schemas.microsoft.com/office/powerpoint/2010/main" val="42740738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330</TotalTime>
  <Words>2086</Words>
  <Application>Microsoft Office PowerPoint</Application>
  <PresentationFormat>Widescreen</PresentationFormat>
  <Paragraphs>93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Bahnschrift</vt:lpstr>
      <vt:lpstr>Calibri</vt:lpstr>
      <vt:lpstr>Century Gothic</vt:lpstr>
      <vt:lpstr>Wingdings 3</vt:lpstr>
      <vt:lpstr>Ion Boardroom</vt:lpstr>
      <vt:lpstr>ANALYZING AMAZON SALES DATA</vt:lpstr>
      <vt:lpstr>PROJECT DETAIL</vt:lpstr>
      <vt:lpstr>OBJECTIVE </vt:lpstr>
      <vt:lpstr>PROBLEM STATEMENT</vt:lpstr>
      <vt:lpstr>ARCHITECTURE </vt:lpstr>
      <vt:lpstr>DATASET INFORMATION</vt:lpstr>
      <vt:lpstr>PowerPoint Presentation</vt:lpstr>
      <vt:lpstr>PowerPoint Presentation</vt:lpstr>
      <vt:lpstr>PowerPoint Presentation</vt:lpstr>
      <vt:lpstr>PowerPoint Presentation</vt:lpstr>
      <vt:lpstr>PowerPoint Presentation</vt:lpstr>
      <vt:lpstr>Sales &amp; Profit:</vt:lpstr>
      <vt:lpstr>PowerPoint Presentation</vt:lpstr>
      <vt:lpstr>PowerPoint Presentation</vt:lpstr>
      <vt:lpstr>PowerPoint Presentation</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Project Report Heart Disease Analysis</dc:title>
  <dc:creator>sourav</dc:creator>
  <cp:lastModifiedBy>sourav</cp:lastModifiedBy>
  <cp:revision>28</cp:revision>
  <dcterms:created xsi:type="dcterms:W3CDTF">2022-10-16T13:56:08Z</dcterms:created>
  <dcterms:modified xsi:type="dcterms:W3CDTF">2022-11-19T20:00:42Z</dcterms:modified>
</cp:coreProperties>
</file>