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70" d="100"/>
          <a:sy n="70" d="100"/>
        </p:scale>
        <p:origin x="536"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64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3B96-3603-41E9-84F0-A2BD28C67CEA}" type="datetimeFigureOut">
              <a:rPr lang="en-IN" smtClean="0"/>
              <a:t>17-10-2022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CFAC5-59B0-40CA-8EA8-2F65CE623C5D}" type="slidenum">
              <a:rPr lang="en-IN" smtClean="0"/>
              <a:t>‹#›</a:t>
            </a:fld>
            <a:endParaRPr lang="en-IN"/>
          </a:p>
        </p:txBody>
      </p:sp>
    </p:spTree>
    <p:extLst>
      <p:ext uri="{BB962C8B-B14F-4D97-AF65-F5344CB8AC3E}">
        <p14:creationId xmlns:p14="http://schemas.microsoft.com/office/powerpoint/2010/main" val="128060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62CFAC5-59B0-40CA-8EA8-2F65CE623C5D}" type="slidenum">
              <a:rPr lang="en-IN" smtClean="0"/>
              <a:t>6</a:t>
            </a:fld>
            <a:endParaRPr lang="en-IN"/>
          </a:p>
        </p:txBody>
      </p:sp>
    </p:spTree>
    <p:extLst>
      <p:ext uri="{BB962C8B-B14F-4D97-AF65-F5344CB8AC3E}">
        <p14:creationId xmlns:p14="http://schemas.microsoft.com/office/powerpoint/2010/main" val="659550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9698973" cy="789771"/>
          </a:xfrm>
        </p:spPr>
        <p:txBody>
          <a:bodyPr/>
          <a:lstStyle/>
          <a:p>
            <a:pPr algn="ctr"/>
            <a:r>
              <a:rPr lang="en-IN" sz="4000" dirty="0"/>
              <a:t>HEART DISEASE DIAGNOSTIC-ANALYSIS</a:t>
            </a:r>
          </a:p>
        </p:txBody>
      </p:sp>
      <p:sp>
        <p:nvSpPr>
          <p:cNvPr id="3" name="Subtitle 2"/>
          <p:cNvSpPr>
            <a:spLocks noGrp="1"/>
          </p:cNvSpPr>
          <p:nvPr>
            <p:ph type="subTitle" idx="1"/>
          </p:nvPr>
        </p:nvSpPr>
        <p:spPr>
          <a:xfrm>
            <a:off x="3066051" y="3680100"/>
            <a:ext cx="5511021" cy="974196"/>
          </a:xfrm>
        </p:spPr>
        <p:txBody>
          <a:bodyPr>
            <a:noAutofit/>
          </a:bodyPr>
          <a:lstStyle/>
          <a:p>
            <a:pPr algn="ctr"/>
            <a:r>
              <a:rPr lang="en-IN" sz="2400" dirty="0"/>
              <a:t>DETAILED PROJECT </a:t>
            </a:r>
            <a:r>
              <a:rPr lang="en-IN" sz="2400" dirty="0" smtClean="0"/>
              <a:t>REPORT</a:t>
            </a:r>
          </a:p>
          <a:p>
            <a:pPr algn="ctr"/>
            <a:endParaRPr lang="en-IN" sz="2400" dirty="0" smtClean="0"/>
          </a:p>
          <a:p>
            <a:pPr algn="ctr"/>
            <a:endParaRPr lang="en-US" sz="2400" dirty="0" smtClean="0"/>
          </a:p>
          <a:p>
            <a:pPr algn="ctr"/>
            <a:endParaRPr lang="en-IN" sz="2400" dirty="0" smtClean="0"/>
          </a:p>
          <a:p>
            <a:pPr algn="ctr"/>
            <a:r>
              <a:rPr lang="en-US" sz="2400" dirty="0" smtClean="0"/>
              <a:t>Sourav DEY</a:t>
            </a:r>
            <a:endParaRPr lang="en-US" sz="2400" dirty="0"/>
          </a:p>
        </p:txBody>
      </p:sp>
    </p:spTree>
    <p:extLst>
      <p:ext uri="{BB962C8B-B14F-4D97-AF65-F5344CB8AC3E}">
        <p14:creationId xmlns:p14="http://schemas.microsoft.com/office/powerpoint/2010/main" val="2989112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1176" y="117086"/>
            <a:ext cx="7781544" cy="523220"/>
          </a:xfrm>
          <a:prstGeom prst="rect">
            <a:avLst/>
          </a:prstGeom>
        </p:spPr>
        <p:txBody>
          <a:bodyPr wrap="square">
            <a:spAutoFit/>
          </a:bodyPr>
          <a:lstStyle/>
          <a:p>
            <a:r>
              <a:rPr lang="en-IN" sz="2800" dirty="0">
                <a:latin typeface="Arial Black" panose="020B0A04020102020204" pitchFamily="34" charset="0"/>
              </a:rPr>
              <a:t>Chest Pain Experienced By Patients</a:t>
            </a:r>
          </a:p>
        </p:txBody>
      </p:sp>
      <p:sp>
        <p:nvSpPr>
          <p:cNvPr id="3" name="Rectangle 2"/>
          <p:cNvSpPr/>
          <p:nvPr/>
        </p:nvSpPr>
        <p:spPr>
          <a:xfrm>
            <a:off x="0" y="5934670"/>
            <a:ext cx="4114800" cy="861774"/>
          </a:xfrm>
          <a:prstGeom prst="rect">
            <a:avLst/>
          </a:prstGeom>
        </p:spPr>
        <p:txBody>
          <a:bodyPr wrap="square">
            <a:spAutoFit/>
          </a:bodyPr>
          <a:lstStyle/>
          <a:p>
            <a:r>
              <a:rPr lang="en-IN" dirty="0"/>
              <a:t>➢ </a:t>
            </a:r>
            <a:r>
              <a:rPr lang="en-IN" sz="1600" dirty="0">
                <a:latin typeface="Arial Black" panose="020B0A04020102020204" pitchFamily="34" charset="0"/>
              </a:rPr>
              <a:t>It seems people having asymptomatic chest pain have a higher chance of heart </a:t>
            </a:r>
            <a:r>
              <a:rPr lang="en-IN" sz="1600" dirty="0" smtClean="0">
                <a:latin typeface="Arial Black" panose="020B0A04020102020204" pitchFamily="34" charset="0"/>
              </a:rPr>
              <a:t>disease</a:t>
            </a:r>
            <a:endParaRPr lang="en-IN" sz="1600" dirty="0">
              <a:latin typeface="Arial Black" panose="020B0A04020102020204" pitchFamily="34" charset="0"/>
            </a:endParaRPr>
          </a:p>
        </p:txBody>
      </p:sp>
      <p:sp>
        <p:nvSpPr>
          <p:cNvPr id="4" name="Rectangle 3"/>
          <p:cNvSpPr/>
          <p:nvPr/>
        </p:nvSpPr>
        <p:spPr>
          <a:xfrm>
            <a:off x="3880104" y="5934670"/>
            <a:ext cx="4271907" cy="861774"/>
          </a:xfrm>
          <a:prstGeom prst="rect">
            <a:avLst/>
          </a:prstGeom>
        </p:spPr>
        <p:txBody>
          <a:bodyPr wrap="square">
            <a:spAutoFit/>
          </a:bodyPr>
          <a:lstStyle/>
          <a:p>
            <a:r>
              <a:rPr lang="en-IN" dirty="0"/>
              <a:t>➢ </a:t>
            </a:r>
            <a:r>
              <a:rPr lang="en-IN" sz="1600" dirty="0">
                <a:latin typeface="Arial Black" panose="020B0A04020102020204" pitchFamily="34" charset="0"/>
              </a:rPr>
              <a:t>We can see that a higher number of men are suffering from Asymptomatic type of Chest Pain </a:t>
            </a:r>
          </a:p>
        </p:txBody>
      </p:sp>
      <p:sp>
        <p:nvSpPr>
          <p:cNvPr id="5" name="Rectangle 4"/>
          <p:cNvSpPr/>
          <p:nvPr/>
        </p:nvSpPr>
        <p:spPr>
          <a:xfrm>
            <a:off x="8217408" y="5934670"/>
            <a:ext cx="4099560" cy="861774"/>
          </a:xfrm>
          <a:prstGeom prst="rect">
            <a:avLst/>
          </a:prstGeom>
        </p:spPr>
        <p:txBody>
          <a:bodyPr wrap="square">
            <a:spAutoFit/>
          </a:bodyPr>
          <a:lstStyle/>
          <a:p>
            <a:r>
              <a:rPr lang="en-IN" dirty="0"/>
              <a:t>➢ </a:t>
            </a:r>
            <a:r>
              <a:rPr lang="en-IN" sz="1600" dirty="0">
                <a:latin typeface="Arial Black" panose="020B0A04020102020204" pitchFamily="34" charset="0"/>
              </a:rPr>
              <a:t>There is very high number of Asymptomatic Pain in Elderly age Category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5770"/>
            <a:ext cx="3626036" cy="377844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011" y="1475770"/>
            <a:ext cx="3645087" cy="377844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613" y="1475770"/>
            <a:ext cx="4292821" cy="3829247"/>
          </a:xfrm>
          <a:prstGeom prst="rect">
            <a:avLst/>
          </a:prstGeom>
        </p:spPr>
      </p:pic>
    </p:spTree>
    <p:extLst>
      <p:ext uri="{BB962C8B-B14F-4D97-AF65-F5344CB8AC3E}">
        <p14:creationId xmlns:p14="http://schemas.microsoft.com/office/powerpoint/2010/main" val="2605898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984" y="256032"/>
            <a:ext cx="6455664" cy="6208776"/>
          </a:xfrm>
          <a:prstGeom prst="rect">
            <a:avLst/>
          </a:prstGeom>
        </p:spPr>
      </p:pic>
      <p:sp>
        <p:nvSpPr>
          <p:cNvPr id="3" name="Rectangle 2"/>
          <p:cNvSpPr/>
          <p:nvPr/>
        </p:nvSpPr>
        <p:spPr>
          <a:xfrm>
            <a:off x="128016" y="256032"/>
            <a:ext cx="4672584" cy="646331"/>
          </a:xfrm>
          <a:prstGeom prst="rect">
            <a:avLst/>
          </a:prstGeom>
        </p:spPr>
        <p:txBody>
          <a:bodyPr wrap="square">
            <a:spAutoFit/>
          </a:bodyPr>
          <a:lstStyle/>
          <a:p>
            <a:pPr algn="ctr"/>
            <a:r>
              <a:rPr lang="en-IN" dirty="0">
                <a:latin typeface="Arial Black" panose="020B0A04020102020204" pitchFamily="34" charset="0"/>
              </a:rPr>
              <a:t>Other symptoms people experience in heart disease</a:t>
            </a:r>
          </a:p>
        </p:txBody>
      </p:sp>
      <p:sp>
        <p:nvSpPr>
          <p:cNvPr id="4" name="Rectangle 3"/>
          <p:cNvSpPr/>
          <p:nvPr/>
        </p:nvSpPr>
        <p:spPr>
          <a:xfrm>
            <a:off x="128016" y="1147679"/>
            <a:ext cx="4773168" cy="1077218"/>
          </a:xfrm>
          <a:prstGeom prst="rect">
            <a:avLst/>
          </a:prstGeom>
        </p:spPr>
        <p:txBody>
          <a:bodyPr wrap="square">
            <a:spAutoFit/>
          </a:bodyPr>
          <a:lstStyle/>
          <a:p>
            <a:r>
              <a:rPr lang="en-IN" sz="1600" dirty="0">
                <a:latin typeface="Arial Black" panose="020B0A04020102020204" pitchFamily="34" charset="0"/>
              </a:rPr>
              <a:t>➢ Here we can observe that Blood Pressure increases between age of 50 to 60 and somehow continue the pattern till 70. </a:t>
            </a:r>
          </a:p>
        </p:txBody>
      </p:sp>
      <p:sp>
        <p:nvSpPr>
          <p:cNvPr id="5" name="Rectangle 4"/>
          <p:cNvSpPr/>
          <p:nvPr/>
        </p:nvSpPr>
        <p:spPr>
          <a:xfrm>
            <a:off x="128016" y="2470213"/>
            <a:ext cx="4184904" cy="861774"/>
          </a:xfrm>
          <a:prstGeom prst="rect">
            <a:avLst/>
          </a:prstGeom>
        </p:spPr>
        <p:txBody>
          <a:bodyPr wrap="square">
            <a:spAutoFit/>
          </a:bodyPr>
          <a:lstStyle/>
          <a:p>
            <a:r>
              <a:rPr lang="en-IN" dirty="0"/>
              <a:t>➢ </a:t>
            </a:r>
            <a:r>
              <a:rPr lang="en-IN" sz="1600" dirty="0">
                <a:latin typeface="Arial Black" panose="020B0A04020102020204" pitchFamily="34" charset="0"/>
              </a:rPr>
              <a:t>Similarly, Cholesterol and maximum heart rate Increasing in the age group of 50-60.</a:t>
            </a:r>
          </a:p>
        </p:txBody>
      </p:sp>
      <p:sp>
        <p:nvSpPr>
          <p:cNvPr id="6" name="Rectangle 5"/>
          <p:cNvSpPr/>
          <p:nvPr/>
        </p:nvSpPr>
        <p:spPr>
          <a:xfrm>
            <a:off x="128016" y="3681907"/>
            <a:ext cx="4672584" cy="830997"/>
          </a:xfrm>
          <a:prstGeom prst="rect">
            <a:avLst/>
          </a:prstGeom>
        </p:spPr>
        <p:txBody>
          <a:bodyPr wrap="square">
            <a:spAutoFit/>
          </a:bodyPr>
          <a:lstStyle/>
          <a:p>
            <a:r>
              <a:rPr lang="en-IN" sz="1600" dirty="0">
                <a:latin typeface="Arial Black" panose="020B0A04020102020204" pitchFamily="34" charset="0"/>
              </a:rPr>
              <a:t>➢ we can observe from here that ST depression mostly increases between the age group of 30-40.</a:t>
            </a:r>
          </a:p>
        </p:txBody>
      </p:sp>
      <p:sp>
        <p:nvSpPr>
          <p:cNvPr id="7" name="Rectangle 6"/>
          <p:cNvSpPr/>
          <p:nvPr/>
        </p:nvSpPr>
        <p:spPr>
          <a:xfrm>
            <a:off x="1158240" y="6445396"/>
            <a:ext cx="11679936" cy="369332"/>
          </a:xfrm>
          <a:prstGeom prst="rect">
            <a:avLst/>
          </a:prstGeom>
        </p:spPr>
        <p:txBody>
          <a:bodyPr wrap="square">
            <a:spAutoFit/>
          </a:bodyPr>
          <a:lstStyle/>
          <a:p>
            <a:r>
              <a:rPr lang="en-IN" dirty="0" smtClean="0"/>
              <a:t>* </a:t>
            </a:r>
            <a:r>
              <a:rPr lang="en-IN" sz="1200" dirty="0" smtClean="0">
                <a:latin typeface="Arial" panose="020B0604020202020204" pitchFamily="34" charset="0"/>
                <a:cs typeface="Arial" panose="020B0604020202020204" pitchFamily="34" charset="0"/>
              </a:rPr>
              <a:t>ST </a:t>
            </a:r>
            <a:r>
              <a:rPr lang="en-IN" sz="1200" dirty="0">
                <a:latin typeface="Arial" panose="020B0604020202020204" pitchFamily="34" charset="0"/>
                <a:cs typeface="Arial" panose="020B0604020202020204" pitchFamily="34" charset="0"/>
              </a:rPr>
              <a:t>depression refers to a finding on an electrocardiogram, wherein the trace in the ST segment is abnormally low below the baseline.</a:t>
            </a:r>
          </a:p>
        </p:txBody>
      </p:sp>
    </p:spTree>
    <p:extLst>
      <p:ext uri="{BB962C8B-B14F-4D97-AF65-F5344CB8AC3E}">
        <p14:creationId xmlns:p14="http://schemas.microsoft.com/office/powerpoint/2010/main" val="41139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PERFORMANCE INDICATOR (KPI)</a:t>
            </a:r>
          </a:p>
        </p:txBody>
      </p:sp>
      <p:sp>
        <p:nvSpPr>
          <p:cNvPr id="3" name="Content Placeholder 2"/>
          <p:cNvSpPr>
            <a:spLocks noGrp="1"/>
          </p:cNvSpPr>
          <p:nvPr>
            <p:ph idx="1"/>
          </p:nvPr>
        </p:nvSpPr>
        <p:spPr>
          <a:xfrm>
            <a:off x="493776" y="2603500"/>
            <a:ext cx="11210544" cy="3989324"/>
          </a:xfrm>
        </p:spPr>
        <p:txBody>
          <a:bodyPr/>
          <a:lstStyle/>
          <a:p>
            <a:pPr>
              <a:buFont typeface="+mj-lt"/>
              <a:buAutoNum type="arabicPeriod"/>
            </a:pPr>
            <a:r>
              <a:rPr lang="en-IN" dirty="0" smtClean="0">
                <a:latin typeface="Arial Black" panose="020B0A04020102020204" pitchFamily="34" charset="0"/>
              </a:rPr>
              <a:t> </a:t>
            </a:r>
            <a:r>
              <a:rPr lang="en-IN" dirty="0">
                <a:latin typeface="Arial Black" panose="020B0A04020102020204" pitchFamily="34" charset="0"/>
              </a:rPr>
              <a:t>Percentage of People Having Heart Disease </a:t>
            </a:r>
          </a:p>
          <a:p>
            <a:pPr>
              <a:buFont typeface="+mj-lt"/>
              <a:buAutoNum type="arabicPeriod"/>
            </a:pPr>
            <a:r>
              <a:rPr lang="en-IN" dirty="0" smtClean="0">
                <a:latin typeface="Arial Black" panose="020B0A04020102020204" pitchFamily="34" charset="0"/>
              </a:rPr>
              <a:t>Age </a:t>
            </a:r>
            <a:r>
              <a:rPr lang="en-IN" dirty="0">
                <a:latin typeface="Arial Black" panose="020B0A04020102020204" pitchFamily="34" charset="0"/>
              </a:rPr>
              <a:t>Distribution including Gender </a:t>
            </a:r>
          </a:p>
          <a:p>
            <a:pPr>
              <a:buFont typeface="+mj-lt"/>
              <a:buAutoNum type="arabicPeriod"/>
            </a:pPr>
            <a:r>
              <a:rPr lang="en-IN" dirty="0" smtClean="0">
                <a:latin typeface="Arial Black" panose="020B0A04020102020204" pitchFamily="34" charset="0"/>
              </a:rPr>
              <a:t>Gender </a:t>
            </a:r>
            <a:r>
              <a:rPr lang="en-IN" dirty="0">
                <a:latin typeface="Arial Black" panose="020B0A04020102020204" pitchFamily="34" charset="0"/>
              </a:rPr>
              <a:t>Distribution Based on Heart Disease </a:t>
            </a:r>
          </a:p>
          <a:p>
            <a:pPr>
              <a:buFont typeface="+mj-lt"/>
              <a:buAutoNum type="arabicPeriod"/>
            </a:pPr>
            <a:r>
              <a:rPr lang="en-IN" dirty="0" smtClean="0">
                <a:latin typeface="Arial Black" panose="020B0A04020102020204" pitchFamily="34" charset="0"/>
              </a:rPr>
              <a:t>Chest </a:t>
            </a:r>
            <a:r>
              <a:rPr lang="en-IN" dirty="0">
                <a:latin typeface="Arial Black" panose="020B0A04020102020204" pitchFamily="34" charset="0"/>
              </a:rPr>
              <a:t>Pain Experienced by People Suffering from Heart Disease </a:t>
            </a:r>
          </a:p>
          <a:p>
            <a:pPr>
              <a:buFont typeface="+mj-lt"/>
              <a:buAutoNum type="arabicPeriod"/>
            </a:pPr>
            <a:r>
              <a:rPr lang="en-IN" dirty="0" smtClean="0">
                <a:latin typeface="Arial Black" panose="020B0A04020102020204" pitchFamily="34" charset="0"/>
              </a:rPr>
              <a:t>Blood </a:t>
            </a:r>
            <a:r>
              <a:rPr lang="en-IN" dirty="0">
                <a:latin typeface="Arial Black" panose="020B0A04020102020204" pitchFamily="34" charset="0"/>
              </a:rPr>
              <a:t>Pressure, Cholesterol Level and Maximum Heart Rate of People According to their Age and Heart Disease </a:t>
            </a:r>
            <a:r>
              <a:rPr lang="en-IN" dirty="0" smtClean="0">
                <a:latin typeface="Arial Black" panose="020B0A04020102020204" pitchFamily="34" charset="0"/>
              </a:rPr>
              <a:t>Patients</a:t>
            </a:r>
            <a:endParaRPr lang="en-IN" dirty="0">
              <a:latin typeface="Arial Black" panose="020B0A04020102020204" pitchFamily="34" charset="0"/>
            </a:endParaRPr>
          </a:p>
          <a:p>
            <a:pPr>
              <a:buFont typeface="+mj-lt"/>
              <a:buAutoNum type="arabicPeriod"/>
            </a:pPr>
            <a:r>
              <a:rPr lang="en-IN" dirty="0" smtClean="0">
                <a:latin typeface="Arial Black" panose="020B0A04020102020204" pitchFamily="34" charset="0"/>
              </a:rPr>
              <a:t>ST </a:t>
            </a:r>
            <a:r>
              <a:rPr lang="en-IN" dirty="0">
                <a:latin typeface="Arial Black" panose="020B0A04020102020204" pitchFamily="34" charset="0"/>
              </a:rPr>
              <a:t>Depression Experienced by People According to their age and heart </a:t>
            </a:r>
            <a:r>
              <a:rPr lang="en-IN" dirty="0" smtClean="0">
                <a:latin typeface="Arial Black" panose="020B0A04020102020204" pitchFamily="34" charset="0"/>
              </a:rPr>
              <a:t>disease</a:t>
            </a:r>
            <a:endParaRPr lang="en-IN" dirty="0">
              <a:latin typeface="Arial Black" panose="020B0A04020102020204" pitchFamily="34" charset="0"/>
            </a:endParaRPr>
          </a:p>
        </p:txBody>
      </p:sp>
    </p:spTree>
    <p:extLst>
      <p:ext uri="{BB962C8B-B14F-4D97-AF65-F5344CB8AC3E}">
        <p14:creationId xmlns:p14="http://schemas.microsoft.com/office/powerpoint/2010/main" val="191177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2603500"/>
            <a:ext cx="11274552" cy="4089908"/>
          </a:xfrm>
        </p:spPr>
        <p:txBody>
          <a:bodyPr>
            <a:normAutofit/>
          </a:bodyPr>
          <a:lstStyle/>
          <a:p>
            <a:r>
              <a:rPr lang="en-IN" dirty="0">
                <a:latin typeface="Arial Black" panose="020B0A04020102020204" pitchFamily="34" charset="0"/>
              </a:rPr>
              <a:t>➢ 45.87% People suffering from heart disease. </a:t>
            </a:r>
          </a:p>
          <a:p>
            <a:r>
              <a:rPr lang="en-IN" dirty="0" smtClean="0">
                <a:latin typeface="Arial Black" panose="020B0A04020102020204" pitchFamily="34" charset="0"/>
              </a:rPr>
              <a:t>Elderly </a:t>
            </a:r>
            <a:r>
              <a:rPr lang="en-IN" dirty="0">
                <a:latin typeface="Arial Black" panose="020B0A04020102020204" pitchFamily="34" charset="0"/>
              </a:rPr>
              <a:t>Aged Men are more (50 to 60 Years) and Females are more in 55 to 65 Years </a:t>
            </a:r>
            <a:r>
              <a:rPr lang="en-IN" dirty="0" smtClean="0">
                <a:latin typeface="Arial Black" panose="020B0A04020102020204" pitchFamily="34" charset="0"/>
              </a:rPr>
              <a:t>Category.</a:t>
            </a:r>
            <a:endParaRPr lang="en-IN" dirty="0">
              <a:latin typeface="Arial Black" panose="020B0A04020102020204" pitchFamily="34" charset="0"/>
            </a:endParaRPr>
          </a:p>
          <a:p>
            <a:r>
              <a:rPr lang="en-IN" dirty="0" smtClean="0">
                <a:latin typeface="Arial Black" panose="020B0A04020102020204" pitchFamily="34" charset="0"/>
              </a:rPr>
              <a:t>Males </a:t>
            </a:r>
            <a:r>
              <a:rPr lang="en-IN" dirty="0">
                <a:latin typeface="Arial Black" panose="020B0A04020102020204" pitchFamily="34" charset="0"/>
              </a:rPr>
              <a:t>are more prone to heart disease. </a:t>
            </a:r>
          </a:p>
          <a:p>
            <a:r>
              <a:rPr lang="en-IN" dirty="0" smtClean="0">
                <a:latin typeface="Arial Black" panose="020B0A04020102020204" pitchFamily="34" charset="0"/>
              </a:rPr>
              <a:t>Elderly </a:t>
            </a:r>
            <a:r>
              <a:rPr lang="en-IN" dirty="0">
                <a:latin typeface="Arial Black" panose="020B0A04020102020204" pitchFamily="34" charset="0"/>
              </a:rPr>
              <a:t>Aged People are more prone to heart disease. </a:t>
            </a:r>
          </a:p>
          <a:p>
            <a:r>
              <a:rPr lang="en-IN" dirty="0" smtClean="0">
                <a:latin typeface="Arial Black" panose="020B0A04020102020204" pitchFamily="34" charset="0"/>
              </a:rPr>
              <a:t>People </a:t>
            </a:r>
            <a:r>
              <a:rPr lang="en-IN" dirty="0">
                <a:latin typeface="Arial Black" panose="020B0A04020102020204" pitchFamily="34" charset="0"/>
              </a:rPr>
              <a:t>having asymptomatic chest pain have a higher chance of heart disease. </a:t>
            </a:r>
          </a:p>
          <a:p>
            <a:r>
              <a:rPr lang="en-IN" dirty="0" smtClean="0">
                <a:latin typeface="Arial Black" panose="020B0A04020102020204" pitchFamily="34" charset="0"/>
              </a:rPr>
              <a:t>High </a:t>
            </a:r>
            <a:r>
              <a:rPr lang="en-IN" dirty="0">
                <a:latin typeface="Arial Black" panose="020B0A04020102020204" pitchFamily="34" charset="0"/>
              </a:rPr>
              <a:t>number of cholesterol level in people having heart disease. </a:t>
            </a:r>
          </a:p>
          <a:p>
            <a:r>
              <a:rPr lang="en-IN" dirty="0" smtClean="0">
                <a:latin typeface="Arial Black" panose="020B0A04020102020204" pitchFamily="34" charset="0"/>
              </a:rPr>
              <a:t>Blood </a:t>
            </a:r>
            <a:r>
              <a:rPr lang="en-IN" dirty="0">
                <a:latin typeface="Arial Black" panose="020B0A04020102020204" pitchFamily="34" charset="0"/>
              </a:rPr>
              <a:t>Pressure increases between age of 50 to 60 and somehow continue till 70. </a:t>
            </a:r>
          </a:p>
          <a:p>
            <a:r>
              <a:rPr lang="en-IN" dirty="0" smtClean="0">
                <a:latin typeface="Arial Black" panose="020B0A04020102020204" pitchFamily="34" charset="0"/>
              </a:rPr>
              <a:t>Cholesterol </a:t>
            </a:r>
            <a:r>
              <a:rPr lang="en-IN" dirty="0">
                <a:latin typeface="Arial Black" panose="020B0A04020102020204" pitchFamily="34" charset="0"/>
              </a:rPr>
              <a:t>and maximum heart rate Increasing in the age group of 50-60. </a:t>
            </a:r>
          </a:p>
          <a:p>
            <a:r>
              <a:rPr lang="en-IN" dirty="0" smtClean="0">
                <a:latin typeface="Arial Black" panose="020B0A04020102020204" pitchFamily="34" charset="0"/>
              </a:rPr>
              <a:t>ST </a:t>
            </a:r>
            <a:r>
              <a:rPr lang="en-IN" dirty="0">
                <a:latin typeface="Arial Black" panose="020B0A04020102020204" pitchFamily="34" charset="0"/>
              </a:rPr>
              <a:t>depression mostly increases between the age group of 30-40.</a:t>
            </a:r>
          </a:p>
        </p:txBody>
      </p:sp>
    </p:spTree>
    <p:extLst>
      <p:ext uri="{BB962C8B-B14F-4D97-AF65-F5344CB8AC3E}">
        <p14:creationId xmlns:p14="http://schemas.microsoft.com/office/powerpoint/2010/main" val="171629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 &amp; A</a:t>
            </a:r>
          </a:p>
        </p:txBody>
      </p:sp>
      <p:sp>
        <p:nvSpPr>
          <p:cNvPr id="3" name="Content Placeholder 2"/>
          <p:cNvSpPr>
            <a:spLocks noGrp="1"/>
          </p:cNvSpPr>
          <p:nvPr>
            <p:ph idx="1"/>
          </p:nvPr>
        </p:nvSpPr>
        <p:spPr>
          <a:xfrm>
            <a:off x="502920" y="2395728"/>
            <a:ext cx="11237976" cy="4361688"/>
          </a:xfrm>
        </p:spPr>
        <p:txBody>
          <a:bodyPr>
            <a:normAutofit fontScale="92500" lnSpcReduction="10000"/>
          </a:bodyPr>
          <a:lstStyle/>
          <a:p>
            <a:pPr marL="0" indent="0">
              <a:buNone/>
            </a:pPr>
            <a:r>
              <a:rPr lang="en-IN" sz="1400" dirty="0">
                <a:latin typeface="Arial Black" panose="020B0A04020102020204" pitchFamily="34" charset="0"/>
              </a:rPr>
              <a:t>Q1) What’s the source of data? </a:t>
            </a:r>
            <a:endParaRPr lang="en-IN" sz="1400" dirty="0" smtClean="0">
              <a:latin typeface="Arial Black" panose="020B0A04020102020204" pitchFamily="34" charset="0"/>
            </a:endParaRPr>
          </a:p>
          <a:p>
            <a:pPr marL="0" indent="0">
              <a:buNone/>
            </a:pPr>
            <a:r>
              <a:rPr lang="en-IN" sz="1400" dirty="0" smtClean="0">
                <a:latin typeface="Arial" panose="020B0604020202020204" pitchFamily="34" charset="0"/>
                <a:cs typeface="Arial" panose="020B0604020202020204" pitchFamily="34" charset="0"/>
              </a:rPr>
              <a:t>Ans</a:t>
            </a:r>
            <a:r>
              <a:rPr lang="en-IN" sz="1400" dirty="0">
                <a:latin typeface="Arial" panose="020B0604020202020204" pitchFamily="34" charset="0"/>
                <a:cs typeface="Arial" panose="020B0604020202020204" pitchFamily="34" charset="0"/>
              </a:rPr>
              <a:t>) The Dataset was </a:t>
            </a:r>
            <a:r>
              <a:rPr lang="en-IN" sz="1400" dirty="0" smtClean="0">
                <a:latin typeface="Arial" panose="020B0604020202020204" pitchFamily="34" charset="0"/>
                <a:cs typeface="Arial" panose="020B0604020202020204" pitchFamily="34" charset="0"/>
              </a:rPr>
              <a:t>taken </a:t>
            </a:r>
            <a:r>
              <a:rPr lang="en-IN" sz="1400" dirty="0">
                <a:latin typeface="Arial" panose="020B0604020202020204" pitchFamily="34" charset="0"/>
                <a:cs typeface="Arial" panose="020B0604020202020204" pitchFamily="34" charset="0"/>
              </a:rPr>
              <a:t>from </a:t>
            </a:r>
            <a:r>
              <a:rPr lang="en-IN" sz="1400" dirty="0" smtClean="0">
                <a:latin typeface="Arial" panose="020B0604020202020204" pitchFamily="34" charset="0"/>
                <a:cs typeface="Arial" panose="020B0604020202020204" pitchFamily="34" charset="0"/>
              </a:rPr>
              <a:t>iNeuron’s </a:t>
            </a:r>
            <a:r>
              <a:rPr lang="en-IN" sz="1400" dirty="0">
                <a:latin typeface="Arial" panose="020B0604020202020204" pitchFamily="34" charset="0"/>
                <a:cs typeface="Arial" panose="020B0604020202020204" pitchFamily="34" charset="0"/>
              </a:rPr>
              <a:t>Provided Project Description Document. </a:t>
            </a:r>
            <a:endParaRPr lang="en-IN" sz="1400" dirty="0" smtClean="0">
              <a:latin typeface="Arial" panose="020B0604020202020204" pitchFamily="34" charset="0"/>
              <a:cs typeface="Arial" panose="020B0604020202020204" pitchFamily="34" charset="0"/>
            </a:endParaRPr>
          </a:p>
          <a:p>
            <a:pPr marL="0" indent="0">
              <a:buNone/>
            </a:pPr>
            <a:r>
              <a:rPr lang="en-IN" sz="1400" dirty="0">
                <a:latin typeface="Arial Black" panose="020B0A04020102020204" pitchFamily="34" charset="0"/>
              </a:rPr>
              <a:t>Q2) What was the type of data? </a:t>
            </a:r>
            <a:endParaRPr lang="en-IN" sz="1400" dirty="0" smtClean="0">
              <a:latin typeface="Arial Black" panose="020B0A04020102020204" pitchFamily="34" charset="0"/>
            </a:endParaRPr>
          </a:p>
          <a:p>
            <a:pPr marL="0" indent="0">
              <a:buNone/>
            </a:pPr>
            <a:r>
              <a:rPr lang="en-IN" sz="1400" dirty="0" smtClean="0">
                <a:latin typeface="Arial" panose="020B0604020202020204" pitchFamily="34" charset="0"/>
                <a:cs typeface="Arial" panose="020B0604020202020204" pitchFamily="34" charset="0"/>
              </a:rPr>
              <a:t>Ans</a:t>
            </a:r>
            <a:r>
              <a:rPr lang="en-IN" sz="1400" dirty="0">
                <a:latin typeface="Arial" panose="020B0604020202020204" pitchFamily="34" charset="0"/>
                <a:cs typeface="Arial" panose="020B0604020202020204" pitchFamily="34" charset="0"/>
              </a:rPr>
              <a:t>) The data was the combination of numerical and Categorical values</a:t>
            </a:r>
            <a:r>
              <a:rPr lang="en-IN" sz="1400" dirty="0" smtClean="0">
                <a:latin typeface="Arial" panose="020B0604020202020204" pitchFamily="34" charset="0"/>
                <a:cs typeface="Arial" panose="020B0604020202020204" pitchFamily="34" charset="0"/>
              </a:rPr>
              <a:t>.</a:t>
            </a:r>
          </a:p>
          <a:p>
            <a:pPr marL="0" indent="0">
              <a:buNone/>
            </a:pPr>
            <a:r>
              <a:rPr lang="en-IN" sz="1400" dirty="0">
                <a:latin typeface="Arial Black" panose="020B0A04020102020204" pitchFamily="34" charset="0"/>
              </a:rPr>
              <a:t>Q 3) What’s the complete flow you followed in this Project? </a:t>
            </a:r>
            <a:endParaRPr lang="en-IN" sz="1400" dirty="0" smtClean="0">
              <a:latin typeface="Arial Black" panose="020B0A04020102020204" pitchFamily="34" charset="0"/>
            </a:endParaRPr>
          </a:p>
          <a:p>
            <a:pPr marL="0" indent="0">
              <a:buNone/>
            </a:pPr>
            <a:r>
              <a:rPr lang="en-IN" sz="1400" dirty="0" smtClean="0">
                <a:latin typeface="Arial" panose="020B0604020202020204" pitchFamily="34" charset="0"/>
                <a:cs typeface="Arial" panose="020B0604020202020204" pitchFamily="34" charset="0"/>
              </a:rPr>
              <a:t>Ans</a:t>
            </a:r>
            <a:r>
              <a:rPr lang="en-IN" sz="1400" dirty="0">
                <a:latin typeface="Arial" panose="020B0604020202020204" pitchFamily="34" charset="0"/>
                <a:cs typeface="Arial" panose="020B0604020202020204" pitchFamily="34" charset="0"/>
              </a:rPr>
              <a:t>) Refer </a:t>
            </a:r>
            <a:r>
              <a:rPr lang="en-IN" sz="1400" dirty="0" smtClean="0">
                <a:latin typeface="Arial" panose="020B0604020202020204" pitchFamily="34" charset="0"/>
                <a:cs typeface="Arial" panose="020B0604020202020204" pitchFamily="34" charset="0"/>
              </a:rPr>
              <a:t>slide </a:t>
            </a:r>
            <a:r>
              <a:rPr lang="en-IN" sz="1400" dirty="0">
                <a:latin typeface="Arial" panose="020B0604020202020204" pitchFamily="34" charset="0"/>
                <a:cs typeface="Arial" panose="020B0604020202020204" pitchFamily="34" charset="0"/>
              </a:rPr>
              <a:t>5th for better </a:t>
            </a:r>
            <a:r>
              <a:rPr lang="en-IN" sz="1400" dirty="0" smtClean="0">
                <a:latin typeface="Arial" panose="020B0604020202020204" pitchFamily="34" charset="0"/>
                <a:cs typeface="Arial" panose="020B0604020202020204" pitchFamily="34" charset="0"/>
              </a:rPr>
              <a:t>Understanding</a:t>
            </a:r>
          </a:p>
          <a:p>
            <a:pPr marL="0" indent="0">
              <a:buNone/>
            </a:pPr>
            <a:r>
              <a:rPr lang="en-IN" sz="1400" dirty="0">
                <a:latin typeface="Arial Black" panose="020B0A04020102020204" pitchFamily="34" charset="0"/>
              </a:rPr>
              <a:t>Q4) What techniques were you using for data? </a:t>
            </a:r>
            <a:endParaRPr lang="en-IN" sz="1400" dirty="0" smtClean="0">
              <a:latin typeface="Arial Black" panose="020B0A04020102020204" pitchFamily="34" charset="0"/>
            </a:endParaRPr>
          </a:p>
          <a:p>
            <a:pPr marL="0" indent="0">
              <a:buNone/>
            </a:pPr>
            <a:r>
              <a:rPr lang="en-IN" sz="1400" dirty="0" smtClean="0">
                <a:latin typeface="Arial" panose="020B0604020202020204" pitchFamily="34" charset="0"/>
                <a:cs typeface="Arial" panose="020B0604020202020204" pitchFamily="34" charset="0"/>
              </a:rPr>
              <a:t>Ans</a:t>
            </a:r>
            <a:r>
              <a:rPr lang="en-IN" sz="1400" dirty="0">
                <a:latin typeface="Arial" panose="020B0604020202020204" pitchFamily="34" charset="0"/>
                <a:cs typeface="Arial" panose="020B0604020202020204" pitchFamily="34" charset="0"/>
              </a:rPr>
              <a:t>)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Removing unwanted attributes </a:t>
            </a:r>
            <a:endParaRPr lang="en-IN" sz="1400" dirty="0" smtClean="0">
              <a:latin typeface="Arial" panose="020B0604020202020204" pitchFamily="34" charset="0"/>
              <a:cs typeface="Arial" panose="020B0604020202020204" pitchFamily="34" charset="0"/>
            </a:endParaRPr>
          </a:p>
          <a:p>
            <a:pPr marL="0" indent="0">
              <a:buNone/>
            </a:pP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Visualizing relation of independent variables with each other and output variables </a:t>
            </a:r>
            <a:endParaRPr lang="en-IN" sz="1400" dirty="0" smtClean="0">
              <a:latin typeface="Arial" panose="020B0604020202020204" pitchFamily="34" charset="0"/>
              <a:cs typeface="Arial" panose="020B0604020202020204" pitchFamily="34" charset="0"/>
            </a:endParaRPr>
          </a:p>
          <a:p>
            <a:pPr marL="0" indent="0">
              <a:buNone/>
            </a:pP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Removing outliers </a:t>
            </a:r>
            <a:endParaRPr lang="en-IN" sz="1400" dirty="0" smtClean="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Cleaning data and imputing if null values are present. </a:t>
            </a:r>
            <a:endParaRPr lang="en-IN" sz="1400" dirty="0" smtClean="0">
              <a:latin typeface="Arial" panose="020B0604020202020204" pitchFamily="34" charset="0"/>
              <a:cs typeface="Arial" panose="020B0604020202020204" pitchFamily="34" charset="0"/>
            </a:endParaRPr>
          </a:p>
          <a:p>
            <a:pPr marL="0" indent="0">
              <a:buNone/>
            </a:pPr>
            <a:r>
              <a:rPr lang="en-IN" sz="1400" dirty="0" smtClean="0">
                <a:latin typeface="Arial" panose="020B0604020202020204" pitchFamily="34" charset="0"/>
                <a:cs typeface="Arial" panose="020B0604020202020204" pitchFamily="34" charset="0"/>
              </a:rPr>
              <a:t>        -Converting </a:t>
            </a:r>
            <a:r>
              <a:rPr lang="en-IN" sz="1400" dirty="0">
                <a:latin typeface="Arial" panose="020B0604020202020204" pitchFamily="34" charset="0"/>
                <a:cs typeface="Arial" panose="020B0604020202020204" pitchFamily="34" charset="0"/>
              </a:rPr>
              <a:t>Numerical data into Categorical values. </a:t>
            </a:r>
            <a:endParaRPr lang="en-IN" sz="1400" dirty="0" smtClean="0">
              <a:latin typeface="Arial" panose="020B0604020202020204" pitchFamily="34" charset="0"/>
              <a:cs typeface="Arial" panose="020B0604020202020204" pitchFamily="34" charset="0"/>
            </a:endParaRPr>
          </a:p>
          <a:p>
            <a:pPr marL="0" indent="0">
              <a:buNone/>
            </a:pPr>
            <a:r>
              <a:rPr lang="en-IN" sz="1400" dirty="0">
                <a:latin typeface="Arial Black" panose="020B0A04020102020204" pitchFamily="34" charset="0"/>
              </a:rPr>
              <a:t>Q 5</a:t>
            </a:r>
            <a:r>
              <a:rPr lang="en-IN" sz="1400" dirty="0" smtClean="0">
                <a:latin typeface="Arial Black" panose="020B0A04020102020204" pitchFamily="34" charset="0"/>
              </a:rPr>
              <a:t>) </a:t>
            </a:r>
            <a:r>
              <a:rPr lang="en-IN" sz="1400" dirty="0">
                <a:latin typeface="Arial Black" panose="020B0A04020102020204" pitchFamily="34" charset="0"/>
              </a:rPr>
              <a:t>What were the libraries that you used in Python? </a:t>
            </a:r>
            <a:endParaRPr lang="en-IN" sz="1400" dirty="0" smtClean="0">
              <a:latin typeface="Arial Black" panose="020B0A04020102020204" pitchFamily="34" charset="0"/>
            </a:endParaRPr>
          </a:p>
          <a:p>
            <a:pPr marL="0" indent="0">
              <a:buNone/>
            </a:pPr>
            <a:r>
              <a:rPr lang="en-IN" sz="1400" dirty="0" smtClean="0">
                <a:latin typeface="Arial" panose="020B0604020202020204" pitchFamily="34" charset="0"/>
                <a:cs typeface="Arial" panose="020B0604020202020204" pitchFamily="34" charset="0"/>
              </a:rPr>
              <a:t>Ans</a:t>
            </a:r>
            <a:r>
              <a:rPr lang="en-IN" sz="1400" dirty="0">
                <a:latin typeface="Arial" panose="020B0604020202020204" pitchFamily="34" charset="0"/>
                <a:cs typeface="Arial" panose="020B0604020202020204" pitchFamily="34" charset="0"/>
              </a:rPr>
              <a:t>) I used Pandas, NumPy and Matplotlib and Seaborn libraries in Pandas.</a:t>
            </a:r>
          </a:p>
        </p:txBody>
      </p:sp>
    </p:spTree>
    <p:extLst>
      <p:ext uri="{BB962C8B-B14F-4D97-AF65-F5344CB8AC3E}">
        <p14:creationId xmlns:p14="http://schemas.microsoft.com/office/powerpoint/2010/main" val="187574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736" y="2162388"/>
            <a:ext cx="11823192" cy="4695612"/>
          </a:xfrm>
        </p:spPr>
        <p:txBody>
          <a:bodyPr/>
          <a:lstStyle/>
          <a:p>
            <a:pPr algn="ctr"/>
            <a:r>
              <a:rPr lang="en-IN" sz="8000" dirty="0">
                <a:solidFill>
                  <a:schemeClr val="tx1"/>
                </a:solidFill>
                <a:latin typeface="Arial Black" panose="020B0A04020102020204" pitchFamily="34" charset="0"/>
              </a:rPr>
              <a:t>THANK YOU</a:t>
            </a:r>
          </a:p>
        </p:txBody>
      </p:sp>
    </p:spTree>
    <p:extLst>
      <p:ext uri="{BB962C8B-B14F-4D97-AF65-F5344CB8AC3E}">
        <p14:creationId xmlns:p14="http://schemas.microsoft.com/office/powerpoint/2010/main" val="33989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DETAIL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0205830"/>
              </p:ext>
            </p:extLst>
          </p:nvPr>
        </p:nvGraphicFramePr>
        <p:xfrm>
          <a:off x="1051560" y="2995795"/>
          <a:ext cx="10341864" cy="3294132"/>
        </p:xfrm>
        <a:graphic>
          <a:graphicData uri="http://schemas.openxmlformats.org/drawingml/2006/table">
            <a:tbl>
              <a:tblPr firstRow="1" bandRow="1">
                <a:tableStyleId>{5940675A-B579-460E-94D1-54222C63F5DA}</a:tableStyleId>
              </a:tblPr>
              <a:tblGrid>
                <a:gridCol w="3900585">
                  <a:extLst>
                    <a:ext uri="{9D8B030D-6E8A-4147-A177-3AD203B41FA5}">
                      <a16:colId xmlns:a16="http://schemas.microsoft.com/office/drawing/2014/main" val="1186352305"/>
                    </a:ext>
                  </a:extLst>
                </a:gridCol>
                <a:gridCol w="6441279">
                  <a:extLst>
                    <a:ext uri="{9D8B030D-6E8A-4147-A177-3AD203B41FA5}">
                      <a16:colId xmlns:a16="http://schemas.microsoft.com/office/drawing/2014/main" val="4056214842"/>
                    </a:ext>
                  </a:extLst>
                </a:gridCol>
              </a:tblGrid>
              <a:tr h="481215">
                <a:tc>
                  <a:txBody>
                    <a:bodyPr/>
                    <a:lstStyle/>
                    <a:p>
                      <a:pPr algn="r"/>
                      <a:r>
                        <a:rPr lang="en-IN" sz="2400" dirty="0" smtClean="0"/>
                        <a:t>Project Title</a:t>
                      </a:r>
                      <a:endParaRPr lang="en-IN" sz="2400" dirty="0">
                        <a:solidFill>
                          <a:schemeClr val="tx1"/>
                        </a:solidFill>
                        <a:latin typeface="Arial Black" panose="020B0A04020102020204" pitchFamily="34" charset="0"/>
                      </a:endParaRPr>
                    </a:p>
                  </a:txBody>
                  <a:tcPr/>
                </a:tc>
                <a:tc>
                  <a:txBody>
                    <a:bodyPr/>
                    <a:lstStyle/>
                    <a:p>
                      <a:r>
                        <a:rPr lang="en-IN" sz="2400" dirty="0" smtClean="0"/>
                        <a:t>Heart Disease Diagnostic – Analysis </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2159970391"/>
                  </a:ext>
                </a:extLst>
              </a:tr>
              <a:tr h="510919">
                <a:tc>
                  <a:txBody>
                    <a:bodyPr/>
                    <a:lstStyle/>
                    <a:p>
                      <a:pPr algn="r"/>
                      <a:r>
                        <a:rPr lang="en-IN" sz="2400" dirty="0" smtClean="0"/>
                        <a:t>Technology </a:t>
                      </a:r>
                      <a:endParaRPr lang="en-IN" sz="2400" dirty="0">
                        <a:solidFill>
                          <a:schemeClr val="tx1"/>
                        </a:solidFill>
                        <a:latin typeface="Arial Black" panose="020B0A04020102020204" pitchFamily="34" charset="0"/>
                      </a:endParaRPr>
                    </a:p>
                  </a:txBody>
                  <a:tcPr/>
                </a:tc>
                <a:tc>
                  <a:txBody>
                    <a:bodyPr/>
                    <a:lstStyle/>
                    <a:p>
                      <a:r>
                        <a:rPr lang="en-IN" sz="2400" dirty="0" smtClean="0"/>
                        <a:t>Business Intelligence </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2274157109"/>
                  </a:ext>
                </a:extLst>
              </a:tr>
              <a:tr h="510919">
                <a:tc>
                  <a:txBody>
                    <a:bodyPr/>
                    <a:lstStyle/>
                    <a:p>
                      <a:pPr algn="r"/>
                      <a:r>
                        <a:rPr lang="en-IN" sz="2400" dirty="0" smtClean="0"/>
                        <a:t>Domain</a:t>
                      </a:r>
                      <a:endParaRPr lang="en-IN" sz="2400" dirty="0">
                        <a:solidFill>
                          <a:schemeClr val="tx1"/>
                        </a:solidFill>
                        <a:latin typeface="Arial Black" panose="020B0A04020102020204" pitchFamily="34" charset="0"/>
                      </a:endParaRPr>
                    </a:p>
                  </a:txBody>
                  <a:tcPr/>
                </a:tc>
                <a:tc>
                  <a:txBody>
                    <a:bodyPr/>
                    <a:lstStyle/>
                    <a:p>
                      <a:r>
                        <a:rPr lang="en-IN" sz="2400" dirty="0" smtClean="0"/>
                        <a:t>Healthcare </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3844240601"/>
                  </a:ext>
                </a:extLst>
              </a:tr>
              <a:tr h="510919">
                <a:tc>
                  <a:txBody>
                    <a:bodyPr/>
                    <a:lstStyle/>
                    <a:p>
                      <a:pPr algn="r"/>
                      <a:r>
                        <a:rPr lang="en-IN" sz="2400" dirty="0" smtClean="0"/>
                        <a:t>Project Difficulty level</a:t>
                      </a:r>
                      <a:endParaRPr lang="en-IN" sz="2400" dirty="0">
                        <a:solidFill>
                          <a:schemeClr val="tx1"/>
                        </a:solidFill>
                        <a:latin typeface="Arial Black" panose="020B0A04020102020204" pitchFamily="34" charset="0"/>
                      </a:endParaRPr>
                    </a:p>
                  </a:txBody>
                  <a:tcPr/>
                </a:tc>
                <a:tc>
                  <a:txBody>
                    <a:bodyPr/>
                    <a:lstStyle/>
                    <a:p>
                      <a:r>
                        <a:rPr lang="en-IN" sz="2400" dirty="0" smtClean="0"/>
                        <a:t>Advanced </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3869932407"/>
                  </a:ext>
                </a:extLst>
              </a:tr>
              <a:tr h="510919">
                <a:tc>
                  <a:txBody>
                    <a:bodyPr/>
                    <a:lstStyle/>
                    <a:p>
                      <a:pPr algn="r"/>
                      <a:r>
                        <a:rPr lang="en-IN" sz="2400" dirty="0" smtClean="0"/>
                        <a:t>Programming Language Used </a:t>
                      </a:r>
                      <a:endParaRPr lang="en-IN" sz="2400" dirty="0">
                        <a:solidFill>
                          <a:schemeClr val="tx1"/>
                        </a:solidFill>
                        <a:latin typeface="Arial Black" panose="020B0A04020102020204" pitchFamily="34" charset="0"/>
                      </a:endParaRPr>
                    </a:p>
                  </a:txBody>
                  <a:tcPr/>
                </a:tc>
                <a:tc>
                  <a:txBody>
                    <a:bodyPr/>
                    <a:lstStyle/>
                    <a:p>
                      <a:r>
                        <a:rPr lang="en-IN" sz="2400" dirty="0" smtClean="0"/>
                        <a:t>Python </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482574145"/>
                  </a:ext>
                </a:extLst>
              </a:tr>
              <a:tr h="124581">
                <a:tc>
                  <a:txBody>
                    <a:bodyPr/>
                    <a:lstStyle/>
                    <a:p>
                      <a:pPr algn="r"/>
                      <a:r>
                        <a:rPr lang="en-IN" sz="2400" dirty="0" smtClean="0"/>
                        <a:t>Tools Used</a:t>
                      </a:r>
                      <a:endParaRPr lang="en-IN" sz="2400" dirty="0">
                        <a:solidFill>
                          <a:schemeClr val="tx1"/>
                        </a:solidFill>
                        <a:latin typeface="Arial Black" panose="020B0A04020102020204" pitchFamily="34" charset="0"/>
                      </a:endParaRPr>
                    </a:p>
                  </a:txBody>
                  <a:tcPr/>
                </a:tc>
                <a:tc>
                  <a:txBody>
                    <a:bodyPr/>
                    <a:lstStyle/>
                    <a:p>
                      <a:r>
                        <a:rPr lang="en-IN" sz="2400" dirty="0" smtClean="0"/>
                        <a:t>Jupyter Notebook, MS-Excel, MS-Power BI</a:t>
                      </a:r>
                      <a:endParaRPr lang="en-IN" sz="2400" dirty="0">
                        <a:solidFill>
                          <a:schemeClr val="tx1"/>
                        </a:solidFill>
                        <a:latin typeface="Arial Black" panose="020B0A04020102020204" pitchFamily="34" charset="0"/>
                      </a:endParaRPr>
                    </a:p>
                  </a:txBody>
                  <a:tcPr/>
                </a:tc>
                <a:extLst>
                  <a:ext uri="{0D108BD9-81ED-4DB2-BD59-A6C34878D82A}">
                    <a16:rowId xmlns:a16="http://schemas.microsoft.com/office/drawing/2014/main" val="4254090895"/>
                  </a:ext>
                </a:extLst>
              </a:tr>
            </a:tbl>
          </a:graphicData>
        </a:graphic>
      </p:graphicFrame>
    </p:spTree>
    <p:extLst>
      <p:ext uri="{BB962C8B-B14F-4D97-AF65-F5344CB8AC3E}">
        <p14:creationId xmlns:p14="http://schemas.microsoft.com/office/powerpoint/2010/main" val="2231596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 </a:t>
            </a:r>
          </a:p>
        </p:txBody>
      </p:sp>
      <p:sp>
        <p:nvSpPr>
          <p:cNvPr id="3" name="Content Placeholder 2"/>
          <p:cNvSpPr>
            <a:spLocks noGrp="1"/>
          </p:cNvSpPr>
          <p:nvPr>
            <p:ph idx="1"/>
          </p:nvPr>
        </p:nvSpPr>
        <p:spPr>
          <a:xfrm>
            <a:off x="987552" y="3456432"/>
            <a:ext cx="10652760" cy="1755648"/>
          </a:xfrm>
        </p:spPr>
        <p:txBody>
          <a:bodyPr>
            <a:noAutofit/>
          </a:bodyPr>
          <a:lstStyle/>
          <a:p>
            <a:r>
              <a:rPr lang="en-IN" sz="3200" dirty="0" smtClean="0"/>
              <a:t> </a:t>
            </a:r>
            <a:r>
              <a:rPr lang="en-IN" sz="3200" dirty="0"/>
              <a:t>The goal of this project is to analyse the heart disease occurrence, based on a combination of features that describes the heart disease. </a:t>
            </a:r>
          </a:p>
        </p:txBody>
      </p:sp>
    </p:spTree>
    <p:extLst>
      <p:ext uri="{BB962C8B-B14F-4D97-AF65-F5344CB8AC3E}">
        <p14:creationId xmlns:p14="http://schemas.microsoft.com/office/powerpoint/2010/main" val="157490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1024128" y="2603500"/>
            <a:ext cx="10415016" cy="3705860"/>
          </a:xfrm>
        </p:spPr>
        <p:txBody>
          <a:bodyPr>
            <a:noAutofit/>
          </a:bodyPr>
          <a:lstStyle/>
          <a:p>
            <a:r>
              <a:rPr lang="en-IN" sz="2400" dirty="0" smtClean="0"/>
              <a:t> </a:t>
            </a:r>
            <a:r>
              <a:rPr lang="en-IN" sz="2400" dirty="0"/>
              <a:t>Health is real wealth in the pandemic time we all realized the brute effects of covid-19 on all irrespective of any status. You are required to analyse this health and medical data for better future preparation. </a:t>
            </a:r>
            <a:endParaRPr lang="en-IN" sz="2400" dirty="0" smtClean="0"/>
          </a:p>
          <a:p>
            <a:endParaRPr lang="en-IN" sz="2400" dirty="0" smtClean="0"/>
          </a:p>
          <a:p>
            <a:r>
              <a:rPr lang="en-IN" sz="2400" dirty="0" smtClean="0"/>
              <a:t> </a:t>
            </a:r>
            <a:r>
              <a:rPr lang="en-IN" sz="2400" dirty="0"/>
              <a:t>A dataset is formed by taking into consideration some of the information of 303 individuals.</a:t>
            </a:r>
          </a:p>
        </p:txBody>
      </p:sp>
    </p:spTree>
    <p:extLst>
      <p:ext uri="{BB962C8B-B14F-4D97-AF65-F5344CB8AC3E}">
        <p14:creationId xmlns:p14="http://schemas.microsoft.com/office/powerpoint/2010/main" val="1083185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a:t>
            </a:r>
          </a:p>
        </p:txBody>
      </p:sp>
      <p:pic>
        <p:nvPicPr>
          <p:cNvPr id="8" name="Content Placeholder 7" descr="Earth PNG Images &amp; PSDs for Download | PixelSquid - S11198286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397" y="2519369"/>
            <a:ext cx="1410335" cy="1410335"/>
          </a:xfrm>
        </p:spPr>
      </p:pic>
      <p:sp>
        <p:nvSpPr>
          <p:cNvPr id="9" name="Rectangle 8"/>
          <p:cNvSpPr/>
          <p:nvPr/>
        </p:nvSpPr>
        <p:spPr>
          <a:xfrm>
            <a:off x="1778165" y="2828986"/>
            <a:ext cx="1187707" cy="90525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Arial Black" panose="020B0A04020102020204" pitchFamily="34" charset="0"/>
              </a:rPr>
              <a:t>Raw Data Collection</a:t>
            </a:r>
          </a:p>
        </p:txBody>
      </p:sp>
      <p:sp>
        <p:nvSpPr>
          <p:cNvPr id="10" name="Rectangle 9"/>
          <p:cNvSpPr/>
          <p:nvPr/>
        </p:nvSpPr>
        <p:spPr>
          <a:xfrm>
            <a:off x="3428100" y="2828986"/>
            <a:ext cx="2162982" cy="90525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latin typeface="Arial Black" panose="020B0A04020102020204" pitchFamily="34" charset="0"/>
              </a:rPr>
              <a:t>Importing </a:t>
            </a:r>
            <a:r>
              <a:rPr lang="en-IN" sz="1400" dirty="0">
                <a:latin typeface="Arial Black" panose="020B0A04020102020204" pitchFamily="34" charset="0"/>
              </a:rPr>
              <a:t>Libraries in Jupyter Notebook</a:t>
            </a:r>
          </a:p>
        </p:txBody>
      </p:sp>
      <p:sp>
        <p:nvSpPr>
          <p:cNvPr id="11" name="Rectangle 10"/>
          <p:cNvSpPr/>
          <p:nvPr/>
        </p:nvSpPr>
        <p:spPr>
          <a:xfrm>
            <a:off x="6027586" y="2828986"/>
            <a:ext cx="1229053" cy="9052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Arial Black" panose="020B0A04020102020204" pitchFamily="34" charset="0"/>
              </a:rPr>
              <a:t>Load Dataset</a:t>
            </a:r>
          </a:p>
        </p:txBody>
      </p:sp>
      <p:sp>
        <p:nvSpPr>
          <p:cNvPr id="12" name="Rectangle 11"/>
          <p:cNvSpPr/>
          <p:nvPr/>
        </p:nvSpPr>
        <p:spPr>
          <a:xfrm>
            <a:off x="7638434" y="2831937"/>
            <a:ext cx="1285798" cy="9023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Arial Black" panose="020B0A04020102020204" pitchFamily="34" charset="0"/>
              </a:rPr>
              <a:t>Missing Value Imputations</a:t>
            </a:r>
          </a:p>
        </p:txBody>
      </p:sp>
      <p:sp>
        <p:nvSpPr>
          <p:cNvPr id="13" name="Rectangle 12"/>
          <p:cNvSpPr/>
          <p:nvPr/>
        </p:nvSpPr>
        <p:spPr>
          <a:xfrm>
            <a:off x="9329098" y="2828986"/>
            <a:ext cx="1115315" cy="90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atin typeface="Arial Black" panose="020B0A04020102020204" pitchFamily="34" charset="0"/>
              </a:rPr>
              <a:t>Handling Outliers</a:t>
            </a:r>
          </a:p>
        </p:txBody>
      </p:sp>
      <p:sp>
        <p:nvSpPr>
          <p:cNvPr id="14" name="Rectangle 13"/>
          <p:cNvSpPr/>
          <p:nvPr/>
        </p:nvSpPr>
        <p:spPr>
          <a:xfrm>
            <a:off x="10772745" y="2828986"/>
            <a:ext cx="1067773" cy="90793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latin typeface="Arial Black" panose="020B0A04020102020204" pitchFamily="34" charset="0"/>
              </a:rPr>
              <a:t>Data Cleaning</a:t>
            </a:r>
          </a:p>
        </p:txBody>
      </p:sp>
      <p:sp>
        <p:nvSpPr>
          <p:cNvPr id="15" name="Right Arrow 14"/>
          <p:cNvSpPr/>
          <p:nvPr/>
        </p:nvSpPr>
        <p:spPr>
          <a:xfrm>
            <a:off x="1419730" y="3217904"/>
            <a:ext cx="271956"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3068809" y="3224369"/>
            <a:ext cx="255719"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5669151" y="3224369"/>
            <a:ext cx="255719"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7317815" y="3232431"/>
            <a:ext cx="273796"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10478753" y="3258377"/>
            <a:ext cx="246693" cy="150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8986556" y="3240790"/>
            <a:ext cx="280218" cy="15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Left Brace 21"/>
          <p:cNvSpPr/>
          <p:nvPr/>
        </p:nvSpPr>
        <p:spPr>
          <a:xfrm rot="5400000">
            <a:off x="9763927" y="1054448"/>
            <a:ext cx="291944" cy="3257132"/>
          </a:xfrm>
          <a:prstGeom prst="leftBrace">
            <a:avLst>
              <a:gd name="adj1" fmla="val 8333"/>
              <a:gd name="adj2" fmla="val 5060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Rectangle 24"/>
          <p:cNvSpPr/>
          <p:nvPr/>
        </p:nvSpPr>
        <p:spPr>
          <a:xfrm>
            <a:off x="8751419" y="2232516"/>
            <a:ext cx="2555212" cy="369332"/>
          </a:xfrm>
          <a:prstGeom prst="rect">
            <a:avLst/>
          </a:prstGeom>
        </p:spPr>
        <p:txBody>
          <a:bodyPr wrap="square">
            <a:spAutoFit/>
          </a:bodyPr>
          <a:lstStyle/>
          <a:p>
            <a:r>
              <a:rPr lang="en-IN" dirty="0"/>
              <a:t>Data Pre-Processing</a:t>
            </a:r>
          </a:p>
        </p:txBody>
      </p:sp>
      <p:sp>
        <p:nvSpPr>
          <p:cNvPr id="26" name="Rectangle 25"/>
          <p:cNvSpPr/>
          <p:nvPr/>
        </p:nvSpPr>
        <p:spPr>
          <a:xfrm>
            <a:off x="255580" y="3779766"/>
            <a:ext cx="1378129" cy="338554"/>
          </a:xfrm>
          <a:prstGeom prst="rect">
            <a:avLst/>
          </a:prstGeom>
        </p:spPr>
        <p:txBody>
          <a:bodyPr wrap="square">
            <a:spAutoFit/>
          </a:bodyPr>
          <a:lstStyle/>
          <a:p>
            <a:r>
              <a:rPr lang="en-IN" sz="1600" dirty="0"/>
              <a:t>Real World </a:t>
            </a:r>
          </a:p>
        </p:txBody>
      </p:sp>
      <p:sp>
        <p:nvSpPr>
          <p:cNvPr id="27" name="Rectangle 26"/>
          <p:cNvSpPr/>
          <p:nvPr/>
        </p:nvSpPr>
        <p:spPr>
          <a:xfrm>
            <a:off x="2670299" y="4055622"/>
            <a:ext cx="1615811" cy="77977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Black" panose="020B0A04020102020204" pitchFamily="34" charset="0"/>
              </a:rPr>
              <a:t>Deployment</a:t>
            </a:r>
          </a:p>
        </p:txBody>
      </p:sp>
      <p:sp>
        <p:nvSpPr>
          <p:cNvPr id="28" name="Rectangle 27"/>
          <p:cNvSpPr/>
          <p:nvPr/>
        </p:nvSpPr>
        <p:spPr>
          <a:xfrm>
            <a:off x="4732381" y="4052316"/>
            <a:ext cx="1593169" cy="8022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Black" panose="020B0A04020102020204" pitchFamily="34" charset="0"/>
              </a:rPr>
              <a:t>Insights</a:t>
            </a:r>
          </a:p>
        </p:txBody>
      </p:sp>
      <p:sp>
        <p:nvSpPr>
          <p:cNvPr id="29" name="Rectangle 28"/>
          <p:cNvSpPr/>
          <p:nvPr/>
        </p:nvSpPr>
        <p:spPr>
          <a:xfrm>
            <a:off x="6771821" y="4055623"/>
            <a:ext cx="1343890" cy="788424"/>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Black" panose="020B0A04020102020204" pitchFamily="34" charset="0"/>
              </a:rPr>
              <a:t>Power BI Desktop </a:t>
            </a:r>
          </a:p>
        </p:txBody>
      </p:sp>
      <p:sp>
        <p:nvSpPr>
          <p:cNvPr id="30" name="Rectangle 29"/>
          <p:cNvSpPr/>
          <p:nvPr/>
        </p:nvSpPr>
        <p:spPr>
          <a:xfrm>
            <a:off x="8519414" y="4068670"/>
            <a:ext cx="1423312" cy="786384"/>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Arial Black" panose="020B0A04020102020204" pitchFamily="34" charset="0"/>
              </a:rPr>
              <a:t>Modelling</a:t>
            </a:r>
            <a:r>
              <a:rPr lang="en-IN" sz="1600" dirty="0"/>
              <a:t> </a:t>
            </a:r>
          </a:p>
        </p:txBody>
      </p:sp>
      <p:sp>
        <p:nvSpPr>
          <p:cNvPr id="31" name="Rectangle 30"/>
          <p:cNvSpPr/>
          <p:nvPr/>
        </p:nvSpPr>
        <p:spPr>
          <a:xfrm>
            <a:off x="10339843" y="4054982"/>
            <a:ext cx="1500675" cy="79962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Arial Black" panose="020B0A04020102020204" pitchFamily="34" charset="0"/>
              </a:rPr>
              <a:t>Exploratory Data Analysis (EDA)</a:t>
            </a:r>
          </a:p>
        </p:txBody>
      </p:sp>
      <p:sp>
        <p:nvSpPr>
          <p:cNvPr id="32" name="Left Arrow 31"/>
          <p:cNvSpPr/>
          <p:nvPr/>
        </p:nvSpPr>
        <p:spPr>
          <a:xfrm>
            <a:off x="4391776" y="4402510"/>
            <a:ext cx="257627" cy="164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Left Arrow 32"/>
          <p:cNvSpPr/>
          <p:nvPr/>
        </p:nvSpPr>
        <p:spPr>
          <a:xfrm>
            <a:off x="6428385" y="4402510"/>
            <a:ext cx="257627" cy="164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Left Arrow 33"/>
          <p:cNvSpPr/>
          <p:nvPr/>
        </p:nvSpPr>
        <p:spPr>
          <a:xfrm>
            <a:off x="8181329" y="4402510"/>
            <a:ext cx="257627" cy="164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Left Arrow 34"/>
          <p:cNvSpPr/>
          <p:nvPr/>
        </p:nvSpPr>
        <p:spPr>
          <a:xfrm>
            <a:off x="10006139" y="4402510"/>
            <a:ext cx="257627" cy="164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Down Arrow 35"/>
          <p:cNvSpPr/>
          <p:nvPr/>
        </p:nvSpPr>
        <p:spPr>
          <a:xfrm>
            <a:off x="11198083" y="3841000"/>
            <a:ext cx="213629" cy="171183"/>
          </a:xfrm>
          <a:prstGeom prst="downArrow">
            <a:avLst>
              <a:gd name="adj1" fmla="val 1226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Down Arrow 36"/>
          <p:cNvSpPr/>
          <p:nvPr/>
        </p:nvSpPr>
        <p:spPr>
          <a:xfrm>
            <a:off x="3348716" y="4983480"/>
            <a:ext cx="272308" cy="413814"/>
          </a:xfrm>
          <a:prstGeom prst="downArrow">
            <a:avLst>
              <a:gd name="adj1" fmla="val 1226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a:off x="2670298" y="5457449"/>
            <a:ext cx="1615811" cy="476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2861003" y="5481120"/>
            <a:ext cx="1284310" cy="369332"/>
          </a:xfrm>
          <a:prstGeom prst="rect">
            <a:avLst/>
          </a:prstGeom>
        </p:spPr>
        <p:txBody>
          <a:bodyPr wrap="square">
            <a:spAutoFit/>
          </a:bodyPr>
          <a:lstStyle/>
          <a:p>
            <a:r>
              <a:rPr lang="en-IN" sz="1600" dirty="0">
                <a:latin typeface="Arial Black" panose="020B0A04020102020204" pitchFamily="34" charset="0"/>
              </a:rPr>
              <a:t>Reporting</a:t>
            </a:r>
            <a:r>
              <a:rPr lang="en-IN" dirty="0"/>
              <a:t> </a:t>
            </a:r>
          </a:p>
        </p:txBody>
      </p:sp>
      <p:sp>
        <p:nvSpPr>
          <p:cNvPr id="40" name="Bent Arrow 39"/>
          <p:cNvSpPr/>
          <p:nvPr/>
        </p:nvSpPr>
        <p:spPr>
          <a:xfrm rot="16200000">
            <a:off x="1304847" y="3553899"/>
            <a:ext cx="420624" cy="1594139"/>
          </a:xfrm>
          <a:prstGeom prst="bentArrow">
            <a:avLst>
              <a:gd name="adj1" fmla="val 25000"/>
              <a:gd name="adj2" fmla="val 25000"/>
              <a:gd name="adj3" fmla="val 25000"/>
              <a:gd name="adj4" fmla="val 50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Left Brace 41"/>
          <p:cNvSpPr/>
          <p:nvPr/>
        </p:nvSpPr>
        <p:spPr>
          <a:xfrm rot="10800000">
            <a:off x="4520589" y="5457449"/>
            <a:ext cx="479699" cy="476829"/>
          </a:xfrm>
          <a:prstGeom prst="leftBrace">
            <a:avLst>
              <a:gd name="adj1" fmla="val 35801"/>
              <a:gd name="adj2" fmla="val 4830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3" name="Rectangle 42"/>
          <p:cNvSpPr/>
          <p:nvPr/>
        </p:nvSpPr>
        <p:spPr>
          <a:xfrm>
            <a:off x="5070417" y="5201499"/>
            <a:ext cx="3045294" cy="1015663"/>
          </a:xfrm>
          <a:prstGeom prst="rect">
            <a:avLst/>
          </a:prstGeom>
        </p:spPr>
        <p:txBody>
          <a:bodyPr wrap="square">
            <a:spAutoFit/>
          </a:bodyPr>
          <a:lstStyle/>
          <a:p>
            <a:r>
              <a:rPr lang="en-IN" sz="1200" dirty="0">
                <a:latin typeface="Arial Black" panose="020B0A04020102020204" pitchFamily="34" charset="0"/>
              </a:rPr>
              <a:t>✓ Low Level Design Document </a:t>
            </a:r>
            <a:endParaRPr lang="en-IN" sz="1200" dirty="0" smtClean="0">
              <a:latin typeface="Arial Black" panose="020B0A04020102020204" pitchFamily="34" charset="0"/>
            </a:endParaRPr>
          </a:p>
          <a:p>
            <a:r>
              <a:rPr lang="en-IN" sz="1200" dirty="0" smtClean="0">
                <a:latin typeface="Arial Black" panose="020B0A04020102020204" pitchFamily="34" charset="0"/>
              </a:rPr>
              <a:t>✓ </a:t>
            </a:r>
            <a:r>
              <a:rPr lang="en-IN" sz="1200" dirty="0">
                <a:latin typeface="Arial Black" panose="020B0A04020102020204" pitchFamily="34" charset="0"/>
              </a:rPr>
              <a:t>High Level Design Document </a:t>
            </a:r>
            <a:endParaRPr lang="en-IN" sz="1200" dirty="0" smtClean="0">
              <a:latin typeface="Arial Black" panose="020B0A04020102020204" pitchFamily="34" charset="0"/>
            </a:endParaRPr>
          </a:p>
          <a:p>
            <a:r>
              <a:rPr lang="en-IN" sz="1200" dirty="0" smtClean="0">
                <a:latin typeface="Arial Black" panose="020B0A04020102020204" pitchFamily="34" charset="0"/>
              </a:rPr>
              <a:t>✓ </a:t>
            </a:r>
            <a:r>
              <a:rPr lang="en-IN" sz="1200" dirty="0">
                <a:latin typeface="Arial Black" panose="020B0A04020102020204" pitchFamily="34" charset="0"/>
              </a:rPr>
              <a:t>Architecture </a:t>
            </a:r>
            <a:r>
              <a:rPr lang="en-IN" sz="1200" dirty="0" smtClean="0">
                <a:latin typeface="Arial Black" panose="020B0A04020102020204" pitchFamily="34" charset="0"/>
              </a:rPr>
              <a:t>Document</a:t>
            </a:r>
          </a:p>
          <a:p>
            <a:r>
              <a:rPr lang="en-IN" sz="1200" dirty="0" smtClean="0">
                <a:latin typeface="Arial Black" panose="020B0A04020102020204" pitchFamily="34" charset="0"/>
              </a:rPr>
              <a:t>✓ </a:t>
            </a:r>
            <a:r>
              <a:rPr lang="en-IN" sz="1200" dirty="0">
                <a:latin typeface="Arial Black" panose="020B0A04020102020204" pitchFamily="34" charset="0"/>
              </a:rPr>
              <a:t>Wireframe Document </a:t>
            </a:r>
            <a:endParaRPr lang="en-IN" sz="1200" dirty="0" smtClean="0">
              <a:latin typeface="Arial Black" panose="020B0A04020102020204" pitchFamily="34" charset="0"/>
            </a:endParaRPr>
          </a:p>
          <a:p>
            <a:r>
              <a:rPr lang="en-IN" sz="1200" dirty="0" smtClean="0">
                <a:latin typeface="Arial Black" panose="020B0A04020102020204" pitchFamily="34" charset="0"/>
              </a:rPr>
              <a:t>✓ </a:t>
            </a:r>
            <a:r>
              <a:rPr lang="en-IN" sz="1200" dirty="0">
                <a:latin typeface="Arial Black" panose="020B0A04020102020204" pitchFamily="34" charset="0"/>
              </a:rPr>
              <a:t>Detailed Project Report</a:t>
            </a:r>
          </a:p>
        </p:txBody>
      </p:sp>
    </p:spTree>
    <p:extLst>
      <p:ext uri="{BB962C8B-B14F-4D97-AF65-F5344CB8AC3E}">
        <p14:creationId xmlns:p14="http://schemas.microsoft.com/office/powerpoint/2010/main" val="2316290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INFORMATION</a:t>
            </a:r>
          </a:p>
        </p:txBody>
      </p:sp>
      <p:sp>
        <p:nvSpPr>
          <p:cNvPr id="3" name="Content Placeholder 2"/>
          <p:cNvSpPr>
            <a:spLocks noGrp="1"/>
          </p:cNvSpPr>
          <p:nvPr>
            <p:ph idx="1"/>
          </p:nvPr>
        </p:nvSpPr>
        <p:spPr>
          <a:xfrm>
            <a:off x="411480" y="2423160"/>
            <a:ext cx="11603736" cy="4434840"/>
          </a:xfrm>
        </p:spPr>
        <p:txBody>
          <a:bodyPr>
            <a:normAutofit lnSpcReduction="10000"/>
          </a:bodyPr>
          <a:lstStyle/>
          <a:p>
            <a:r>
              <a:rPr lang="en-IN" sz="1200" dirty="0">
                <a:latin typeface="Arial Black" panose="020B0A04020102020204" pitchFamily="34" charset="0"/>
              </a:rPr>
              <a:t>age: The person's age in </a:t>
            </a:r>
            <a:r>
              <a:rPr lang="en-IN" sz="1200" dirty="0" smtClean="0">
                <a:latin typeface="Arial Black" panose="020B0A04020102020204" pitchFamily="34" charset="0"/>
              </a:rPr>
              <a:t>years</a:t>
            </a:r>
          </a:p>
          <a:p>
            <a:r>
              <a:rPr lang="en-IN" sz="1200" dirty="0">
                <a:latin typeface="Arial Black" panose="020B0A04020102020204" pitchFamily="34" charset="0"/>
              </a:rPr>
              <a:t>sex: The person's sex (1 = male, 0 = female</a:t>
            </a:r>
            <a:r>
              <a:rPr lang="en-IN" sz="1200" dirty="0" smtClean="0">
                <a:latin typeface="Arial Black" panose="020B0A04020102020204" pitchFamily="34" charset="0"/>
              </a:rPr>
              <a:t>)</a:t>
            </a:r>
          </a:p>
          <a:p>
            <a:r>
              <a:rPr lang="en-IN" sz="1200" dirty="0">
                <a:latin typeface="Arial Black" panose="020B0A04020102020204" pitchFamily="34" charset="0"/>
              </a:rPr>
              <a:t>cp: The chest pain experienced (Value 1: typical angina, Value 2: atypical angina, Value 3: non-anginal pain, Value 4: asymptomatic</a:t>
            </a:r>
            <a:r>
              <a:rPr lang="en-IN" sz="1200" dirty="0" smtClean="0">
                <a:latin typeface="Arial Black" panose="020B0A04020102020204" pitchFamily="34" charset="0"/>
              </a:rPr>
              <a:t>)</a:t>
            </a:r>
          </a:p>
          <a:p>
            <a:r>
              <a:rPr lang="en-IN" sz="1200" dirty="0">
                <a:latin typeface="Arial Black" panose="020B0A04020102020204" pitchFamily="34" charset="0"/>
              </a:rPr>
              <a:t>trestbps: The person's resting blood pressure (mm Hg on admission to the hospital) </a:t>
            </a:r>
            <a:endParaRPr lang="en-IN" sz="1200" dirty="0" smtClean="0">
              <a:latin typeface="Arial Black" panose="020B0A04020102020204" pitchFamily="34" charset="0"/>
            </a:endParaRPr>
          </a:p>
          <a:p>
            <a:r>
              <a:rPr lang="en-IN" sz="1200" dirty="0">
                <a:latin typeface="Arial Black" panose="020B0A04020102020204" pitchFamily="34" charset="0"/>
              </a:rPr>
              <a:t>chol: The person's cholesterol measurement in </a:t>
            </a:r>
            <a:r>
              <a:rPr lang="en-IN" sz="1200" dirty="0" smtClean="0">
                <a:latin typeface="Arial Black" panose="020B0A04020102020204" pitchFamily="34" charset="0"/>
              </a:rPr>
              <a:t>mg/dl</a:t>
            </a:r>
          </a:p>
          <a:p>
            <a:r>
              <a:rPr lang="en-IN" sz="1200" dirty="0">
                <a:latin typeface="Arial Black" panose="020B0A04020102020204" pitchFamily="34" charset="0"/>
              </a:rPr>
              <a:t>fbs: The person's fasting blood sugar (&gt; 120 mg/dl, 1 = true; 0 = false) </a:t>
            </a:r>
            <a:endParaRPr lang="en-IN" sz="1200" dirty="0" smtClean="0">
              <a:latin typeface="Arial Black" panose="020B0A04020102020204" pitchFamily="34" charset="0"/>
            </a:endParaRPr>
          </a:p>
          <a:p>
            <a:r>
              <a:rPr lang="en-IN" sz="1200" dirty="0">
                <a:latin typeface="Arial Black" panose="020B0A04020102020204" pitchFamily="34" charset="0"/>
              </a:rPr>
              <a:t>restecg: Resting electrocardiographic measurement (0 = normal, 1 = having ST-T wave </a:t>
            </a:r>
            <a:r>
              <a:rPr lang="en-IN" sz="1200" dirty="0" smtClean="0">
                <a:latin typeface="Arial Black" panose="020B0A04020102020204" pitchFamily="34" charset="0"/>
              </a:rPr>
              <a:t>abnormality, 2 = showing </a:t>
            </a:r>
            <a:r>
              <a:rPr lang="en-IN" sz="1200" dirty="0">
                <a:latin typeface="Arial Black" panose="020B0A04020102020204" pitchFamily="34" charset="0"/>
              </a:rPr>
              <a:t>probable or definite left ventricular hypertrophy by Estes' criteria) </a:t>
            </a:r>
            <a:endParaRPr lang="en-IN" sz="1200" dirty="0" smtClean="0">
              <a:latin typeface="Arial Black" panose="020B0A04020102020204" pitchFamily="34" charset="0"/>
            </a:endParaRPr>
          </a:p>
          <a:p>
            <a:r>
              <a:rPr lang="en-IN" sz="1200" dirty="0">
                <a:latin typeface="Arial Black" panose="020B0A04020102020204" pitchFamily="34" charset="0"/>
              </a:rPr>
              <a:t>thalach: The person's maximum heart rate achieved </a:t>
            </a:r>
            <a:endParaRPr lang="en-IN" sz="1200" dirty="0" smtClean="0">
              <a:latin typeface="Arial Black" panose="020B0A04020102020204" pitchFamily="34" charset="0"/>
            </a:endParaRPr>
          </a:p>
          <a:p>
            <a:r>
              <a:rPr lang="en-IN" sz="1200" dirty="0">
                <a:latin typeface="Arial Black" panose="020B0A04020102020204" pitchFamily="34" charset="0"/>
              </a:rPr>
              <a:t>exang: Exercise induced angina (1 = yes; 0 = no) </a:t>
            </a:r>
            <a:endParaRPr lang="en-IN" sz="1200" dirty="0" smtClean="0">
              <a:latin typeface="Arial Black" panose="020B0A04020102020204" pitchFamily="34" charset="0"/>
            </a:endParaRPr>
          </a:p>
          <a:p>
            <a:r>
              <a:rPr lang="en-IN" sz="1200" dirty="0">
                <a:latin typeface="Arial Black" panose="020B0A04020102020204" pitchFamily="34" charset="0"/>
              </a:rPr>
              <a:t>oldpeak: ST depression induced by exercise relative to rest </a:t>
            </a:r>
            <a:endParaRPr lang="en-IN" sz="1200" dirty="0" smtClean="0">
              <a:latin typeface="Arial Black" panose="020B0A04020102020204" pitchFamily="34" charset="0"/>
            </a:endParaRPr>
          </a:p>
          <a:p>
            <a:r>
              <a:rPr lang="en-IN" sz="1200" dirty="0" smtClean="0">
                <a:latin typeface="Arial Black" panose="020B0A04020102020204" pitchFamily="34" charset="0"/>
              </a:rPr>
              <a:t>Slope : </a:t>
            </a:r>
            <a:r>
              <a:rPr lang="en-IN" sz="1200" dirty="0">
                <a:latin typeface="Arial Black" panose="020B0A04020102020204" pitchFamily="34" charset="0"/>
              </a:rPr>
              <a:t>the slope of the peak exercise ST segment (Value 1: upsloping, Value 2: flat, Value 3: down sloping</a:t>
            </a:r>
            <a:r>
              <a:rPr lang="en-IN" sz="1200" dirty="0" smtClean="0">
                <a:latin typeface="Arial Black" panose="020B0A04020102020204" pitchFamily="34" charset="0"/>
              </a:rPr>
              <a:t>)</a:t>
            </a:r>
          </a:p>
          <a:p>
            <a:r>
              <a:rPr lang="en-IN" sz="1200" dirty="0">
                <a:latin typeface="Arial Black" panose="020B0A04020102020204" pitchFamily="34" charset="0"/>
              </a:rPr>
              <a:t>ca: The number of major vessels (0-3) </a:t>
            </a:r>
            <a:endParaRPr lang="en-IN" sz="1200" dirty="0" smtClean="0">
              <a:latin typeface="Arial Black" panose="020B0A04020102020204" pitchFamily="34" charset="0"/>
            </a:endParaRPr>
          </a:p>
          <a:p>
            <a:r>
              <a:rPr lang="en-IN" sz="1200" dirty="0">
                <a:latin typeface="Arial Black" panose="020B0A04020102020204" pitchFamily="34" charset="0"/>
              </a:rPr>
              <a:t>thal: A blood disorder called thalassemia (3 = normal; 6 = fixed defect; 7 = reversable defect) </a:t>
            </a:r>
            <a:endParaRPr lang="en-IN" sz="1200" dirty="0" smtClean="0">
              <a:latin typeface="Arial Black" panose="020B0A04020102020204" pitchFamily="34" charset="0"/>
            </a:endParaRPr>
          </a:p>
          <a:p>
            <a:r>
              <a:rPr lang="en-IN" sz="1200" dirty="0">
                <a:latin typeface="Arial Black" panose="020B0A04020102020204" pitchFamily="34" charset="0"/>
              </a:rPr>
              <a:t>num: Heart disease (0 = no, 1 = yes)</a:t>
            </a:r>
            <a:endParaRPr lang="en-IN" sz="1200" dirty="0" smtClean="0">
              <a:latin typeface="Arial Black" panose="020B0A04020102020204" pitchFamily="34" charset="0"/>
            </a:endParaRPr>
          </a:p>
        </p:txBody>
      </p:sp>
    </p:spTree>
    <p:extLst>
      <p:ext uri="{BB962C8B-B14F-4D97-AF65-F5344CB8AC3E}">
        <p14:creationId xmlns:p14="http://schemas.microsoft.com/office/powerpoint/2010/main" val="3912498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070848" y="2594474"/>
            <a:ext cx="2852928" cy="771431"/>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Arial Black" panose="020B0A04020102020204" pitchFamily="34" charset="0"/>
              </a:rPr>
              <a:t>Why These Parameters are Important?</a:t>
            </a:r>
          </a:p>
        </p:txBody>
      </p:sp>
      <p:sp>
        <p:nvSpPr>
          <p:cNvPr id="5" name="Rectangle 4"/>
          <p:cNvSpPr/>
          <p:nvPr/>
        </p:nvSpPr>
        <p:spPr>
          <a:xfrm>
            <a:off x="0" y="89422"/>
            <a:ext cx="10387584" cy="1077218"/>
          </a:xfrm>
          <a:prstGeom prst="rect">
            <a:avLst/>
          </a:prstGeom>
        </p:spPr>
        <p:txBody>
          <a:bodyPr wrap="square">
            <a:spAutoFit/>
          </a:bodyPr>
          <a:lstStyle/>
          <a:p>
            <a:r>
              <a:rPr lang="en-IN" sz="1600" dirty="0">
                <a:latin typeface="Arial Black" panose="020B0A04020102020204" pitchFamily="34" charset="0"/>
              </a:rPr>
              <a:t>Age</a:t>
            </a:r>
            <a:r>
              <a:rPr lang="en-IN" sz="1600" dirty="0"/>
              <a:t>: 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 </a:t>
            </a:r>
          </a:p>
        </p:txBody>
      </p:sp>
      <p:sp>
        <p:nvSpPr>
          <p:cNvPr id="6" name="Rectangle 5"/>
          <p:cNvSpPr/>
          <p:nvPr/>
        </p:nvSpPr>
        <p:spPr>
          <a:xfrm>
            <a:off x="-27432" y="1124606"/>
            <a:ext cx="12192000" cy="830997"/>
          </a:xfrm>
          <a:prstGeom prst="rect">
            <a:avLst/>
          </a:prstGeom>
        </p:spPr>
        <p:txBody>
          <a:bodyPr wrap="square">
            <a:spAutoFit/>
          </a:bodyPr>
          <a:lstStyle/>
          <a:p>
            <a:r>
              <a:rPr lang="en-IN" sz="1600" dirty="0">
                <a:latin typeface="Arial Black" panose="020B0A04020102020204" pitchFamily="34" charset="0"/>
              </a:rPr>
              <a:t>Sex</a:t>
            </a:r>
            <a:r>
              <a:rPr lang="en-IN" sz="1600" dirty="0"/>
              <a:t>: 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 </a:t>
            </a:r>
          </a:p>
        </p:txBody>
      </p:sp>
      <p:sp>
        <p:nvSpPr>
          <p:cNvPr id="7" name="Rectangle 6"/>
          <p:cNvSpPr/>
          <p:nvPr/>
        </p:nvSpPr>
        <p:spPr>
          <a:xfrm>
            <a:off x="0" y="1909436"/>
            <a:ext cx="12060936" cy="584775"/>
          </a:xfrm>
          <a:prstGeom prst="rect">
            <a:avLst/>
          </a:prstGeom>
        </p:spPr>
        <p:txBody>
          <a:bodyPr wrap="square">
            <a:spAutoFit/>
          </a:bodyPr>
          <a:lstStyle/>
          <a:p>
            <a:r>
              <a:rPr lang="en-IN" sz="1600" dirty="0">
                <a:latin typeface="Arial Black" panose="020B0A04020102020204" pitchFamily="34" charset="0"/>
              </a:rPr>
              <a:t>Resting Blood Pressure</a:t>
            </a:r>
            <a:r>
              <a:rPr lang="en-IN" sz="1600" dirty="0"/>
              <a:t>: Over time, high blood pressure can damage arteries that feed your heart. High blood pressure that occurs with other conditions, such as obesity, high cholesterol or diabetes, increases your risk even more.</a:t>
            </a:r>
          </a:p>
        </p:txBody>
      </p:sp>
      <p:sp>
        <p:nvSpPr>
          <p:cNvPr id="8" name="Rectangle 7"/>
          <p:cNvSpPr/>
          <p:nvPr/>
        </p:nvSpPr>
        <p:spPr>
          <a:xfrm>
            <a:off x="-27432" y="2519342"/>
            <a:ext cx="9098280" cy="830997"/>
          </a:xfrm>
          <a:prstGeom prst="rect">
            <a:avLst/>
          </a:prstGeom>
        </p:spPr>
        <p:txBody>
          <a:bodyPr wrap="square">
            <a:spAutoFit/>
          </a:bodyPr>
          <a:lstStyle/>
          <a:p>
            <a:r>
              <a:rPr lang="en-IN" sz="1600" dirty="0">
                <a:latin typeface="Arial Black" panose="020B0A04020102020204" pitchFamily="34" charset="0"/>
              </a:rPr>
              <a:t>Fasting Blood Sugar</a:t>
            </a:r>
            <a:r>
              <a:rPr lang="en-IN" sz="1600" dirty="0"/>
              <a:t>: Not producing enough of a hormone secreted by your pancreas (insulin) or not responding to insulin properly causes your body's blood sugar levels to rise, increasing your risk of heart attack. </a:t>
            </a:r>
          </a:p>
        </p:txBody>
      </p:sp>
      <p:sp>
        <p:nvSpPr>
          <p:cNvPr id="9" name="Rectangle 8"/>
          <p:cNvSpPr/>
          <p:nvPr/>
        </p:nvSpPr>
        <p:spPr>
          <a:xfrm>
            <a:off x="-18288" y="3375470"/>
            <a:ext cx="12042648" cy="830997"/>
          </a:xfrm>
          <a:prstGeom prst="rect">
            <a:avLst/>
          </a:prstGeom>
        </p:spPr>
        <p:txBody>
          <a:bodyPr wrap="square">
            <a:spAutoFit/>
          </a:bodyPr>
          <a:lstStyle/>
          <a:p>
            <a:r>
              <a:rPr lang="en-IN" sz="1600" dirty="0">
                <a:latin typeface="Arial Black" panose="020B0A04020102020204" pitchFamily="34" charset="0"/>
              </a:rPr>
              <a:t>Cholesterol</a:t>
            </a:r>
            <a:r>
              <a:rPr lang="en-IN" sz="1600" dirty="0"/>
              <a:t>: 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 </a:t>
            </a:r>
            <a:endParaRPr lang="en-IN" sz="1600" dirty="0" smtClean="0"/>
          </a:p>
        </p:txBody>
      </p:sp>
      <p:sp>
        <p:nvSpPr>
          <p:cNvPr id="10" name="Rectangle 9"/>
          <p:cNvSpPr/>
          <p:nvPr/>
        </p:nvSpPr>
        <p:spPr>
          <a:xfrm>
            <a:off x="-27432" y="4148127"/>
            <a:ext cx="12192000" cy="832104"/>
          </a:xfrm>
          <a:prstGeom prst="rect">
            <a:avLst/>
          </a:prstGeom>
        </p:spPr>
        <p:txBody>
          <a:bodyPr wrap="square">
            <a:spAutoFit/>
          </a:bodyPr>
          <a:lstStyle/>
          <a:p>
            <a:r>
              <a:rPr lang="en-IN" sz="1600" dirty="0">
                <a:latin typeface="Arial Black" panose="020B0A04020102020204" pitchFamily="34" charset="0"/>
              </a:rPr>
              <a:t>Resting ECG</a:t>
            </a:r>
            <a:r>
              <a:rPr lang="en-IN" sz="1600" dirty="0"/>
              <a:t>: 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 </a:t>
            </a:r>
          </a:p>
        </p:txBody>
      </p:sp>
      <p:sp>
        <p:nvSpPr>
          <p:cNvPr id="12" name="Rectangle 11"/>
          <p:cNvSpPr/>
          <p:nvPr/>
        </p:nvSpPr>
        <p:spPr>
          <a:xfrm>
            <a:off x="0" y="4980231"/>
            <a:ext cx="12164568" cy="1077218"/>
          </a:xfrm>
          <a:prstGeom prst="rect">
            <a:avLst/>
          </a:prstGeom>
        </p:spPr>
        <p:txBody>
          <a:bodyPr wrap="square">
            <a:spAutoFit/>
          </a:bodyPr>
          <a:lstStyle/>
          <a:p>
            <a:r>
              <a:rPr lang="en-IN" sz="1600" dirty="0">
                <a:latin typeface="Arial Black" panose="020B0A04020102020204" pitchFamily="34" charset="0"/>
              </a:rPr>
              <a:t>Max heart rate achieved</a:t>
            </a:r>
            <a:r>
              <a:rPr lang="en-IN" sz="1600" dirty="0"/>
              <a:t>: The increase in the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a:t>
            </a:r>
          </a:p>
        </p:txBody>
      </p:sp>
      <p:sp>
        <p:nvSpPr>
          <p:cNvPr id="13" name="Rectangle 12"/>
          <p:cNvSpPr/>
          <p:nvPr/>
        </p:nvSpPr>
        <p:spPr>
          <a:xfrm>
            <a:off x="0" y="6057449"/>
            <a:ext cx="12164568" cy="830997"/>
          </a:xfrm>
          <a:prstGeom prst="rect">
            <a:avLst/>
          </a:prstGeom>
        </p:spPr>
        <p:txBody>
          <a:bodyPr wrap="square">
            <a:spAutoFit/>
          </a:bodyPr>
          <a:lstStyle/>
          <a:p>
            <a:r>
              <a:rPr lang="en-IN" sz="1600" dirty="0">
                <a:latin typeface="Arial Black" panose="020B0A04020102020204" pitchFamily="34" charset="0"/>
              </a:rPr>
              <a:t>ST Depression</a:t>
            </a:r>
            <a:r>
              <a:rPr lang="en-IN" sz="1600" dirty="0"/>
              <a:t>: 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p>
        </p:txBody>
      </p:sp>
    </p:spTree>
    <p:extLst>
      <p:ext uri="{BB962C8B-B14F-4D97-AF65-F5344CB8AC3E}">
        <p14:creationId xmlns:p14="http://schemas.microsoft.com/office/powerpoint/2010/main" val="1115270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423" y="3040738"/>
            <a:ext cx="5744143" cy="28317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212" y="3040738"/>
            <a:ext cx="5408364" cy="2836770"/>
          </a:xfrm>
          <a:prstGeom prst="rect">
            <a:avLst/>
          </a:prstGeom>
        </p:spPr>
      </p:pic>
      <p:sp>
        <p:nvSpPr>
          <p:cNvPr id="6" name="Rectangle 5"/>
          <p:cNvSpPr/>
          <p:nvPr/>
        </p:nvSpPr>
        <p:spPr>
          <a:xfrm>
            <a:off x="409423" y="6106406"/>
            <a:ext cx="5390562" cy="369332"/>
          </a:xfrm>
          <a:prstGeom prst="rect">
            <a:avLst/>
          </a:prstGeom>
        </p:spPr>
        <p:txBody>
          <a:bodyPr wrap="square">
            <a:spAutoFit/>
          </a:bodyPr>
          <a:lstStyle/>
          <a:p>
            <a:r>
              <a:rPr lang="en-IN" dirty="0"/>
              <a:t>➢ 45.87% People suffering from heart disease.</a:t>
            </a:r>
          </a:p>
        </p:txBody>
      </p:sp>
      <p:sp>
        <p:nvSpPr>
          <p:cNvPr id="7" name="Rectangle 6"/>
          <p:cNvSpPr/>
          <p:nvPr/>
        </p:nvSpPr>
        <p:spPr>
          <a:xfrm>
            <a:off x="6374212" y="6106406"/>
            <a:ext cx="5894832" cy="646331"/>
          </a:xfrm>
          <a:prstGeom prst="rect">
            <a:avLst/>
          </a:prstGeom>
        </p:spPr>
        <p:txBody>
          <a:bodyPr wrap="square">
            <a:spAutoFit/>
          </a:bodyPr>
          <a:lstStyle/>
          <a:p>
            <a:r>
              <a:rPr lang="en-IN" dirty="0"/>
              <a:t>➢ More men are from age category &gt;50 and females are from category &gt;55</a:t>
            </a:r>
          </a:p>
        </p:txBody>
      </p:sp>
      <p:sp>
        <p:nvSpPr>
          <p:cNvPr id="8" name="Rectangle 7"/>
          <p:cNvSpPr/>
          <p:nvPr/>
        </p:nvSpPr>
        <p:spPr>
          <a:xfrm>
            <a:off x="3035808" y="2462136"/>
            <a:ext cx="7351775" cy="461665"/>
          </a:xfrm>
          <a:prstGeom prst="rect">
            <a:avLst/>
          </a:prstGeom>
        </p:spPr>
        <p:txBody>
          <a:bodyPr wrap="square">
            <a:spAutoFit/>
          </a:bodyPr>
          <a:lstStyle/>
          <a:p>
            <a:r>
              <a:rPr lang="en-IN" sz="2400" dirty="0">
                <a:latin typeface="Arial Black" panose="020B0A04020102020204" pitchFamily="34" charset="0"/>
              </a:rPr>
              <a:t>What Kind of Population do we have?</a:t>
            </a:r>
          </a:p>
        </p:txBody>
      </p:sp>
    </p:spTree>
    <p:extLst>
      <p:ext uri="{BB962C8B-B14F-4D97-AF65-F5344CB8AC3E}">
        <p14:creationId xmlns:p14="http://schemas.microsoft.com/office/powerpoint/2010/main" val="859016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0" y="1748482"/>
            <a:ext cx="12007787" cy="4025598"/>
          </a:xfrm>
          <a:prstGeom prst="rect">
            <a:avLst/>
          </a:prstGeom>
        </p:spPr>
      </p:pic>
      <p:sp>
        <p:nvSpPr>
          <p:cNvPr id="5" name="Rectangle 4"/>
          <p:cNvSpPr/>
          <p:nvPr/>
        </p:nvSpPr>
        <p:spPr>
          <a:xfrm>
            <a:off x="1736691" y="769557"/>
            <a:ext cx="8772144" cy="646331"/>
          </a:xfrm>
          <a:prstGeom prst="rect">
            <a:avLst/>
          </a:prstGeom>
        </p:spPr>
        <p:txBody>
          <a:bodyPr wrap="square">
            <a:spAutoFit/>
          </a:bodyPr>
          <a:lstStyle/>
          <a:p>
            <a:r>
              <a:rPr lang="en-IN" sz="3600" dirty="0">
                <a:latin typeface="Arial Black" panose="020B0A04020102020204" pitchFamily="34" charset="0"/>
              </a:rPr>
              <a:t>Who Suffers from Heart Disease?</a:t>
            </a:r>
          </a:p>
        </p:txBody>
      </p:sp>
      <p:sp>
        <p:nvSpPr>
          <p:cNvPr id="6" name="Rectangle 5"/>
          <p:cNvSpPr/>
          <p:nvPr/>
        </p:nvSpPr>
        <p:spPr>
          <a:xfrm>
            <a:off x="64672" y="5978718"/>
            <a:ext cx="4452464" cy="584775"/>
          </a:xfrm>
          <a:prstGeom prst="rect">
            <a:avLst/>
          </a:prstGeom>
        </p:spPr>
        <p:txBody>
          <a:bodyPr wrap="square">
            <a:spAutoFit/>
          </a:bodyPr>
          <a:lstStyle/>
          <a:p>
            <a:r>
              <a:rPr lang="en-IN" dirty="0"/>
              <a:t>➢ </a:t>
            </a:r>
            <a:r>
              <a:rPr lang="en-IN" sz="1400" dirty="0">
                <a:latin typeface="Arial Black" panose="020B0A04020102020204" pitchFamily="34" charset="0"/>
              </a:rPr>
              <a:t>Elderly Aged People (&gt;55) are more in our population </a:t>
            </a:r>
          </a:p>
        </p:txBody>
      </p:sp>
      <p:sp>
        <p:nvSpPr>
          <p:cNvPr id="7" name="Rectangle 6"/>
          <p:cNvSpPr/>
          <p:nvPr/>
        </p:nvSpPr>
        <p:spPr>
          <a:xfrm>
            <a:off x="4571335" y="5978718"/>
            <a:ext cx="3319937" cy="584775"/>
          </a:xfrm>
          <a:prstGeom prst="rect">
            <a:avLst/>
          </a:prstGeom>
        </p:spPr>
        <p:txBody>
          <a:bodyPr wrap="square">
            <a:spAutoFit/>
          </a:bodyPr>
          <a:lstStyle/>
          <a:p>
            <a:r>
              <a:rPr lang="en-IN" dirty="0"/>
              <a:t>➢ </a:t>
            </a:r>
            <a:r>
              <a:rPr lang="en-IN" sz="1400" dirty="0">
                <a:latin typeface="Arial Black" panose="020B0A04020102020204" pitchFamily="34" charset="0"/>
              </a:rPr>
              <a:t>Males are more prone to heart disease</a:t>
            </a:r>
          </a:p>
        </p:txBody>
      </p:sp>
      <p:sp>
        <p:nvSpPr>
          <p:cNvPr id="8" name="Rectangle 7"/>
          <p:cNvSpPr/>
          <p:nvPr/>
        </p:nvSpPr>
        <p:spPr>
          <a:xfrm>
            <a:off x="7945471" y="5978718"/>
            <a:ext cx="4181186" cy="553998"/>
          </a:xfrm>
          <a:prstGeom prst="rect">
            <a:avLst/>
          </a:prstGeom>
        </p:spPr>
        <p:txBody>
          <a:bodyPr wrap="square">
            <a:spAutoFit/>
          </a:bodyPr>
          <a:lstStyle/>
          <a:p>
            <a:r>
              <a:rPr lang="en-IN" sz="1600" dirty="0">
                <a:latin typeface="Arial Black" panose="020B0A04020102020204" pitchFamily="34" charset="0"/>
              </a:rPr>
              <a:t>➢ </a:t>
            </a:r>
            <a:r>
              <a:rPr lang="en-IN" sz="1400" dirty="0">
                <a:latin typeface="Arial Black" panose="020B0A04020102020204" pitchFamily="34" charset="0"/>
              </a:rPr>
              <a:t>Elderly Aged People (&gt;55) are more prone to heart disease</a:t>
            </a:r>
          </a:p>
        </p:txBody>
      </p:sp>
    </p:spTree>
    <p:extLst>
      <p:ext uri="{BB962C8B-B14F-4D97-AF65-F5344CB8AC3E}">
        <p14:creationId xmlns:p14="http://schemas.microsoft.com/office/powerpoint/2010/main" val="42740738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296</TotalTime>
  <Words>1440</Words>
  <Application>Microsoft Office PowerPoint</Application>
  <PresentationFormat>Widescreen</PresentationFormat>
  <Paragraphs>119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Century Gothic</vt:lpstr>
      <vt:lpstr>Wingdings 3</vt:lpstr>
      <vt:lpstr>Ion Boardroom</vt:lpstr>
      <vt:lpstr>HEART DISEASE DIAGNOSTIC-ANALYSIS</vt:lpstr>
      <vt:lpstr>PROJECT DETAIL</vt:lpstr>
      <vt:lpstr>OBJECTIVE </vt:lpstr>
      <vt:lpstr>PROBLEM STATEMENT</vt:lpstr>
      <vt:lpstr>ARCHITECTURE </vt:lpstr>
      <vt:lpstr>DATASET INFORMATION</vt:lpstr>
      <vt:lpstr>PowerPoint Presentation</vt:lpstr>
      <vt:lpstr>INSIGHTS</vt:lpstr>
      <vt:lpstr>PowerPoint Presentation</vt:lpstr>
      <vt:lpstr>PowerPoint Presentation</vt:lpstr>
      <vt:lpstr>PowerPoint Presentation</vt:lpstr>
      <vt:lpstr>KEY PERFORMANCE INDICATOR (KPI)</vt:lpstr>
      <vt:lpstr>PowerPoint Presentation</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Project Report Heart Disease Analysis </dc:title>
  <dc:creator>sourav</dc:creator>
  <cp:lastModifiedBy>sourav</cp:lastModifiedBy>
  <cp:revision>23</cp:revision>
  <dcterms:created xsi:type="dcterms:W3CDTF">2022-10-16T13:56:08Z</dcterms:created>
  <dcterms:modified xsi:type="dcterms:W3CDTF">2022-10-17T03:21:34Z</dcterms:modified>
</cp:coreProperties>
</file>