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embeddedFontLst>
    <p:embeddedFont>
      <p:font typeface="Century Gothic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3" roundtripDataSignature="AMtx7mjwEM2n+AdrB7Q7pxYebVfVHX4I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44DF6F-ABA1-435E-823D-FD9EF68F9D5A}">
  <a:tblStyle styleId="{4744DF6F-ABA1-435E-823D-FD9EF68F9D5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EAF2"/>
          </a:solidFill>
        </a:fill>
      </a:tcStyle>
    </a:wholeTbl>
    <a:band1H>
      <a:tcTxStyle/>
      <a:tcStyle>
        <a:fill>
          <a:solidFill>
            <a:srgbClr val="D8D2E3"/>
          </a:solidFill>
        </a:fill>
      </a:tcStyle>
    </a:band1H>
    <a:band2H>
      <a:tcTxStyle/>
    </a:band2H>
    <a:band1V>
      <a:tcTxStyle/>
      <a:tcStyle>
        <a:fill>
          <a:solidFill>
            <a:srgbClr val="D8D2E3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Gothic-italic.fntdata"/><Relationship Id="rId50" Type="http://schemas.openxmlformats.org/officeDocument/2006/relationships/font" Target="fonts/CenturyGothic-bold.fntdata"/><Relationship Id="rId53" Type="http://customschemas.google.com/relationships/presentationmetadata" Target="metadata"/><Relationship Id="rId52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5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45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5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4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5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5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5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5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6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7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5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8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8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5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4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4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4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4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5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0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0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5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5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Algebraic_operation" TargetMode="External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hyperlink" Target="https://s3.amazonaws.com/assets.datacamp.com/blog_assets/Numpy_Python_Cheat_Sheet.pdf" TargetMode="External"/><Relationship Id="rId5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Relationship Id="rId4" Type="http://schemas.openxmlformats.org/officeDocument/2006/relationships/hyperlink" Target="https://drive.google.com/file/d/1-W6YLM6NpWns5HAGMxdjCbazkHi2ymg0/view?usp=sharin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Intro to Python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1" y="5280847"/>
            <a:ext cx="10572000" cy="13632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Day 1, Afternoon Session | </a:t>
            </a:r>
            <a:r>
              <a:rPr b="1" lang="en-US"/>
              <a:t>NumPy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Instructor: Ian Chu Te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US"/>
              <a:t>np.array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Element</a:t>
            </a:r>
            <a:endParaRPr/>
          </a:p>
        </p:txBody>
      </p:sp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element is simply a number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Example: age is a number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0" y="3647203"/>
            <a:ext cx="11707367" cy="2572622"/>
          </a:xfrm>
          <a:custGeom>
            <a:rect b="b" l="l" r="r" t="t"/>
            <a:pathLst>
              <a:path extrusionOk="0" h="2572622" w="11707367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type="title"/>
          </p:nvPr>
        </p:nvSpPr>
        <p:spPr>
          <a:xfrm>
            <a:off x="1063691" y="4049486"/>
            <a:ext cx="4825480" cy="18832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Element</a:t>
            </a:r>
            <a:endParaRPr/>
          </a:p>
        </p:txBody>
      </p:sp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6338316" y="4049485"/>
            <a:ext cx="4846151" cy="188322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An element is simply a number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Example: pi is an element</a:t>
            </a:r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219" y="567503"/>
            <a:ext cx="2412312" cy="2709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i" id="193" name="Google Shape;1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1267" y="784131"/>
            <a:ext cx="3042408" cy="228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0" y="3647203"/>
            <a:ext cx="11707367" cy="2572622"/>
          </a:xfrm>
          <a:custGeom>
            <a:rect b="b" l="l" r="r" t="t"/>
            <a:pathLst>
              <a:path extrusionOk="0" h="2572622" w="11707367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 txBox="1"/>
          <p:nvPr>
            <p:ph type="title"/>
          </p:nvPr>
        </p:nvSpPr>
        <p:spPr>
          <a:xfrm>
            <a:off x="1063691" y="4049486"/>
            <a:ext cx="4825480" cy="18832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Vector</a:t>
            </a:r>
            <a:endParaRPr/>
          </a:p>
        </p:txBody>
      </p:sp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91" y="755948"/>
            <a:ext cx="5196897" cy="23328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ist of numbers" id="202" name="Google Shape;2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6977" y="484633"/>
            <a:ext cx="4035734" cy="28754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6338316" y="4049485"/>
            <a:ext cx="4846151" cy="188322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>
                <a:solidFill>
                  <a:srgbClr val="FFFFFF"/>
                </a:solidFill>
              </a:rPr>
              <a:t>A vector is a list of n elements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>
                <a:solidFill>
                  <a:srgbClr val="FFFFFF"/>
                </a:solidFill>
              </a:rPr>
              <a:t>A vector can be though of as a 1-dimensional matrix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>
                <a:solidFill>
                  <a:srgbClr val="FFFFFF"/>
                </a:solidFill>
              </a:rPr>
              <a:t>Example: a list of numbers is a vector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0" y="3647203"/>
            <a:ext cx="11707367" cy="2572622"/>
          </a:xfrm>
          <a:custGeom>
            <a:rect b="b" l="l" r="r" t="t"/>
            <a:pathLst>
              <a:path extrusionOk="0" h="2572622" w="11707367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 txBox="1"/>
          <p:nvPr>
            <p:ph type="title"/>
          </p:nvPr>
        </p:nvSpPr>
        <p:spPr>
          <a:xfrm>
            <a:off x="1063691" y="4049486"/>
            <a:ext cx="4825480" cy="18832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Two-dimensional Matrix</a:t>
            </a:r>
            <a:endParaRPr/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91" y="1021797"/>
            <a:ext cx="5196897" cy="180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ta table" id="212" name="Google Shape;2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799" y="484633"/>
            <a:ext cx="3342091" cy="287546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 txBox="1"/>
          <p:nvPr>
            <p:ph idx="1" type="body"/>
          </p:nvPr>
        </p:nvSpPr>
        <p:spPr>
          <a:xfrm>
            <a:off x="6338316" y="4049485"/>
            <a:ext cx="4846151" cy="188322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234950" lvl="0" marL="3429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700"/>
              <a:buChar char="🞆"/>
            </a:pPr>
            <a:r>
              <a:rPr lang="en-US" sz="1700">
                <a:solidFill>
                  <a:srgbClr val="FFFFFF"/>
                </a:solidFill>
              </a:rPr>
              <a:t>A two-dimensional matrix is a vector of vectors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700"/>
              <a:buChar char="🞆"/>
            </a:pPr>
            <a:r>
              <a:rPr lang="en-US" sz="1700">
                <a:solidFill>
                  <a:srgbClr val="FFFFFF"/>
                </a:solidFill>
              </a:rPr>
              <a:t>Example: a data table is a two-dimensional matrix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0" y="3647203"/>
            <a:ext cx="11707367" cy="2572622"/>
          </a:xfrm>
          <a:custGeom>
            <a:rect b="b" l="l" r="r" t="t"/>
            <a:pathLst>
              <a:path extrusionOk="0" h="2572622" w="11707367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 txBox="1"/>
          <p:nvPr>
            <p:ph type="title"/>
          </p:nvPr>
        </p:nvSpPr>
        <p:spPr>
          <a:xfrm>
            <a:off x="1063691" y="4049486"/>
            <a:ext cx="4825480" cy="18832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Three-dimensional Matrix</a:t>
            </a:r>
            <a:endParaRPr/>
          </a:p>
        </p:txBody>
      </p:sp>
      <p:pic>
        <p:nvPicPr>
          <p:cNvPr descr="Image result for simple picture" id="221" name="Google Shape;2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76" y="553540"/>
            <a:ext cx="4307805" cy="287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691" y="553540"/>
            <a:ext cx="2696571" cy="28754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6338316" y="4049485"/>
            <a:ext cx="4846151" cy="188322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700"/>
              <a:buChar char="🞆"/>
            </a:pPr>
            <a:r>
              <a:rPr lang="en-US" sz="1700">
                <a:solidFill>
                  <a:srgbClr val="FFFFFF"/>
                </a:solidFill>
              </a:rPr>
              <a:t>A three-dimensional matrix is a vector of vectors of vectors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700"/>
              <a:buChar char="🞆"/>
            </a:pPr>
            <a:r>
              <a:rPr lang="en-US" sz="1700">
                <a:solidFill>
                  <a:srgbClr val="FFFFFF"/>
                </a:solidFill>
              </a:rPr>
              <a:t>Example: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700"/>
              <a:buChar char="🞆"/>
            </a:pPr>
            <a:r>
              <a:rPr lang="en-US" sz="1700">
                <a:solidFill>
                  <a:srgbClr val="FFFFFF"/>
                </a:solidFill>
              </a:rPr>
              <a:t>a colored image (length, width, color channel - RGBA)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np.array</a:t>
            </a:r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np.array </a:t>
            </a:r>
            <a:r>
              <a:rPr lang="en-US"/>
              <a:t>is the central data type of NumPy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np.array can represent any n-dimensional matrix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other data types (e.g. sparse matrices) but most of the time np.array is enough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np.array Indexing</a:t>
            </a:r>
            <a:endParaRPr/>
          </a:p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810000" y="2440400"/>
            <a:ext cx="10554574" cy="45308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np.array </a:t>
            </a:r>
            <a:r>
              <a:rPr lang="en-US"/>
              <a:t>can be indexed using the bracket operator []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50"/>
                </a:solidFill>
              </a:rPr>
              <a:t>a[n1,n2,n3,…]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a = np.array([1,2,3,4])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a[0]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a = np.array([[1,2],[3,4]])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a[0,1]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a = np.array([[[1,2],[3,4]],[[5,6],[7,8]]])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a[0,0,0]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np.array Boolean Indexing</a:t>
            </a:r>
            <a:endParaRPr/>
          </a:p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810000" y="2549457"/>
            <a:ext cx="10554574" cy="45308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np.array </a:t>
            </a:r>
            <a:r>
              <a:rPr lang="en-US"/>
              <a:t>can also be indexed using Boolean conditions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50"/>
                </a:solidFill>
              </a:rPr>
              <a:t>a[condition]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a = np.array([1,2,3,4])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greater_than_two = a&gt;2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a[greater_than_two]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a = np.array([1,2,3,4,5,6,7,8])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greater_than_two = a&gt;2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less_than_seven = a&lt;7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F0"/>
                </a:solidFill>
              </a:rPr>
              <a:t>a[greater_than_two </a:t>
            </a:r>
            <a:r>
              <a:rPr b="1" lang="en-US">
                <a:solidFill>
                  <a:srgbClr val="00B0F0"/>
                </a:solidFill>
              </a:rPr>
              <a:t>&amp;</a:t>
            </a:r>
            <a:r>
              <a:rPr lang="en-US">
                <a:solidFill>
                  <a:srgbClr val="00B0F0"/>
                </a:solidFill>
              </a:rPr>
              <a:t> less_than_seven]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NumPy Boolean operators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810000" y="2482345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/>
              <a:t>&amp;</a:t>
            </a:r>
            <a:r>
              <a:rPr lang="en-US" sz="1665"/>
              <a:t> - and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/>
              <a:t>|</a:t>
            </a:r>
            <a:r>
              <a:rPr lang="en-US" sz="1665"/>
              <a:t> - 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/>
              <a:t>~</a:t>
            </a:r>
            <a:r>
              <a:rPr lang="en-US" sz="1665"/>
              <a:t> - not</a:t>
            </a:r>
            <a:endParaRPr/>
          </a:p>
          <a:p>
            <a:pPr indent="0" lvl="0" marL="3429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t/>
            </a:r>
            <a:endParaRPr sz="1665"/>
          </a:p>
          <a:p>
            <a:pPr indent="-342900" lvl="0" marL="3429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/>
              <a:t>IMPORTANT</a:t>
            </a:r>
            <a:r>
              <a:rPr b="1" lang="en-US" sz="1665"/>
              <a:t>: enclose all your comparison conditions in parentheses</a:t>
            </a:r>
            <a:endParaRPr b="1"/>
          </a:p>
          <a:p>
            <a:pPr indent="-342900" lvl="0" marL="3429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 u="sng">
                <a:solidFill>
                  <a:srgbClr val="FF0000"/>
                </a:solidFill>
              </a:rPr>
              <a:t>Wrong: a&gt;1 &amp; a&lt;5 </a:t>
            </a:r>
            <a:endParaRPr b="1" u="sng"/>
          </a:p>
          <a:p>
            <a:pPr indent="-342900" lvl="0" marL="3429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 u="sng">
                <a:solidFill>
                  <a:srgbClr val="00B050"/>
                </a:solidFill>
              </a:rPr>
              <a:t>Correct: (a&gt;1) &amp; (a&lt;5)</a:t>
            </a:r>
            <a:endParaRPr/>
          </a:p>
          <a:p>
            <a:pPr indent="0" lvl="0" marL="74295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t/>
            </a:r>
            <a:endParaRPr sz="1665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"/>
          <p:cNvSpPr txBox="1"/>
          <p:nvPr>
            <p:ph type="title"/>
          </p:nvPr>
        </p:nvSpPr>
        <p:spPr>
          <a:xfrm>
            <a:off x="810002" y="639097"/>
            <a:ext cx="4961534" cy="3781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Mathematics is the music of reason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810001" y="5280847"/>
            <a:ext cx="4961535" cy="78565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/>
              <a:t>James Joseph Sylvester</a:t>
            </a:r>
            <a:endParaRPr/>
          </a:p>
        </p:txBody>
      </p:sp>
      <p:pic>
        <p:nvPicPr>
          <p:cNvPr descr="Related image" id="124" name="Google Shape;124;p2"/>
          <p:cNvPicPr preferRelativeResize="0"/>
          <p:nvPr/>
        </p:nvPicPr>
        <p:blipFill rotWithShape="1">
          <a:blip r:embed="rId4">
            <a:alphaModFix/>
          </a:blip>
          <a:srcRect b="0" l="3091" r="8091" t="0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np.array Slicing</a:t>
            </a:r>
            <a:endParaRPr/>
          </a:p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809989" y="2060367"/>
            <a:ext cx="5506800" cy="502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/>
              <a:t>np.array </a:t>
            </a:r>
            <a:r>
              <a:rPr lang="en-US" sz="1400"/>
              <a:t>can be sliced using the bracket operator [  ]</a:t>
            </a:r>
            <a:endParaRPr/>
          </a:p>
          <a:p>
            <a:pPr indent="0" lvl="0" marL="34290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/>
              <a:t>Slicing with start and stop</a:t>
            </a:r>
            <a:endParaRPr/>
          </a:p>
          <a:p>
            <a:pPr indent="-285750" lvl="1" marL="742950" rtl="0" algn="l">
              <a:spcBef>
                <a:spcPts val="840"/>
              </a:spcBef>
              <a:spcAft>
                <a:spcPts val="0"/>
              </a:spcAft>
              <a:buSzPts val="1200"/>
              <a:buChar char="○"/>
            </a:pPr>
            <a:r>
              <a:rPr lang="en-US" sz="1200">
                <a:solidFill>
                  <a:srgbClr val="00B050"/>
                </a:solidFill>
              </a:rPr>
              <a:t>a[start:stop]</a:t>
            </a:r>
            <a:endParaRPr/>
          </a:p>
          <a:p>
            <a:pPr indent="-285750" lvl="1" marL="742950" rtl="0" algn="l">
              <a:spcBef>
                <a:spcPts val="840"/>
              </a:spcBef>
              <a:spcAft>
                <a:spcPts val="0"/>
              </a:spcAft>
              <a:buSzPts val="1200"/>
              <a:buChar char="○"/>
            </a:pPr>
            <a:r>
              <a:rPr lang="en-US" sz="1200">
                <a:solidFill>
                  <a:srgbClr val="00B0F0"/>
                </a:solidFill>
              </a:rPr>
              <a:t>a = np.array([1,2,3,4,5,6,7,8])</a:t>
            </a:r>
            <a:endParaRPr/>
          </a:p>
          <a:p>
            <a:pPr indent="-285750" lvl="1" marL="742950" rtl="0" algn="l">
              <a:spcBef>
                <a:spcPts val="840"/>
              </a:spcBef>
              <a:spcAft>
                <a:spcPts val="0"/>
              </a:spcAft>
              <a:buSzPts val="1200"/>
              <a:buChar char="○"/>
            </a:pPr>
            <a:r>
              <a:rPr lang="en-US" sz="1200">
                <a:solidFill>
                  <a:srgbClr val="00B0F0"/>
                </a:solidFill>
              </a:rPr>
              <a:t>a[2:4]</a:t>
            </a:r>
            <a:endParaRPr sz="1400"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/>
              <a:t>Slicing with start only</a:t>
            </a:r>
            <a:endParaRPr/>
          </a:p>
          <a:p>
            <a:pPr indent="-285750" lvl="1" marL="742950" rtl="0" algn="l">
              <a:spcBef>
                <a:spcPts val="840"/>
              </a:spcBef>
              <a:spcAft>
                <a:spcPts val="0"/>
              </a:spcAft>
              <a:buSzPts val="1200"/>
              <a:buChar char="○"/>
            </a:pPr>
            <a:r>
              <a:rPr lang="en-US" sz="1200">
                <a:solidFill>
                  <a:srgbClr val="00B050"/>
                </a:solidFill>
              </a:rPr>
              <a:t>a[start:]</a:t>
            </a:r>
            <a:endParaRPr sz="1200">
              <a:solidFill>
                <a:srgbClr val="00B0F0"/>
              </a:solidFill>
            </a:endParaRPr>
          </a:p>
          <a:p>
            <a:pPr indent="-285750" lvl="1" marL="742950" rtl="0" algn="l">
              <a:spcBef>
                <a:spcPts val="840"/>
              </a:spcBef>
              <a:spcAft>
                <a:spcPts val="0"/>
              </a:spcAft>
              <a:buSzPts val="1200"/>
              <a:buChar char="○"/>
            </a:pPr>
            <a:r>
              <a:rPr lang="en-US" sz="1200">
                <a:solidFill>
                  <a:srgbClr val="00B0F0"/>
                </a:solidFill>
              </a:rPr>
              <a:t>a = np.array([1,2,3,4,5,6,7,8])</a:t>
            </a:r>
            <a:endParaRPr/>
          </a:p>
          <a:p>
            <a:pPr indent="-285750" lvl="1" marL="742950" rtl="0" algn="l">
              <a:spcBef>
                <a:spcPts val="840"/>
              </a:spcBef>
              <a:spcAft>
                <a:spcPts val="0"/>
              </a:spcAft>
              <a:buSzPts val="1200"/>
              <a:buChar char="○"/>
            </a:pPr>
            <a:r>
              <a:rPr lang="en-US" sz="1200">
                <a:solidFill>
                  <a:srgbClr val="00B0F0"/>
                </a:solidFill>
              </a:rPr>
              <a:t>a[2:]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/>
              <a:t>Slicing with end only</a:t>
            </a:r>
            <a:endParaRPr/>
          </a:p>
          <a:p>
            <a:pPr indent="-285750" lvl="1" marL="742950" rtl="0" algn="l">
              <a:spcBef>
                <a:spcPts val="840"/>
              </a:spcBef>
              <a:spcAft>
                <a:spcPts val="0"/>
              </a:spcAft>
              <a:buSzPts val="1200"/>
              <a:buChar char="○"/>
            </a:pPr>
            <a:r>
              <a:rPr lang="en-US" sz="1200">
                <a:solidFill>
                  <a:srgbClr val="00B050"/>
                </a:solidFill>
              </a:rPr>
              <a:t>a[:end]</a:t>
            </a:r>
            <a:endParaRPr sz="1200">
              <a:solidFill>
                <a:srgbClr val="00B0F0"/>
              </a:solidFill>
            </a:endParaRPr>
          </a:p>
          <a:p>
            <a:pPr indent="-285750" lvl="1" marL="742950" rtl="0" algn="l">
              <a:spcBef>
                <a:spcPts val="840"/>
              </a:spcBef>
              <a:spcAft>
                <a:spcPts val="0"/>
              </a:spcAft>
              <a:buSzPts val="1200"/>
              <a:buChar char="○"/>
            </a:pPr>
            <a:r>
              <a:rPr lang="en-US" sz="1200">
                <a:solidFill>
                  <a:srgbClr val="00B0F0"/>
                </a:solidFill>
              </a:rPr>
              <a:t>a = np.array([1,2,3,4,5,6,7,8])</a:t>
            </a:r>
            <a:endParaRPr/>
          </a:p>
          <a:p>
            <a:pPr indent="-285750" lvl="1" marL="742950" rtl="0" algn="l">
              <a:spcBef>
                <a:spcPts val="840"/>
              </a:spcBef>
              <a:spcAft>
                <a:spcPts val="0"/>
              </a:spcAft>
              <a:buSzPts val="1200"/>
              <a:buChar char="○"/>
            </a:pPr>
            <a:r>
              <a:rPr lang="en-US" sz="1200">
                <a:solidFill>
                  <a:srgbClr val="00B0F0"/>
                </a:solidFill>
              </a:rPr>
              <a:t>a[:2]</a:t>
            </a:r>
            <a:endParaRPr sz="1400"/>
          </a:p>
        </p:txBody>
      </p:sp>
      <p:sp>
        <p:nvSpPr>
          <p:cNvPr id="254" name="Google Shape;254;p20"/>
          <p:cNvSpPr/>
          <p:nvPr/>
        </p:nvSpPr>
        <p:spPr>
          <a:xfrm>
            <a:off x="5640198" y="2939036"/>
            <a:ext cx="6096000" cy="2733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64B0"/>
              </a:buClr>
              <a:buSzPts val="1400"/>
              <a:buFont typeface="Noto Sans Symbols"/>
              <a:buChar char="●"/>
            </a:pPr>
            <a:r>
              <a:rPr b="1" i="0" lang="en-U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Getting columns</a:t>
            </a:r>
            <a:endParaRPr/>
          </a:p>
          <a:p>
            <a:pPr indent="-285750" lvl="1" marL="742950" marR="0" rtl="0" algn="l">
              <a:spcBef>
                <a:spcPts val="840"/>
              </a:spcBef>
              <a:spcAft>
                <a:spcPts val="0"/>
              </a:spcAft>
              <a:buClr>
                <a:srgbClr val="8664B0"/>
              </a:buClr>
              <a:buSzPts val="1200"/>
              <a:buFont typeface="Noto Sans Symbols"/>
              <a:buChar char="○"/>
            </a:pPr>
            <a:r>
              <a:rPr b="0" i="0" lang="en-US" sz="12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a[:,column]</a:t>
            </a:r>
            <a:endParaRPr b="0" i="0" sz="1200" u="none" cap="none" strike="noStrik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840"/>
              </a:spcBef>
              <a:spcAft>
                <a:spcPts val="0"/>
              </a:spcAft>
              <a:buClr>
                <a:srgbClr val="8664B0"/>
              </a:buClr>
              <a:buSzPts val="1200"/>
              <a:buFont typeface="Noto Sans Symbols"/>
              <a:buChar char="○"/>
            </a:pPr>
            <a:r>
              <a:rPr b="0" i="0" lang="en-US" sz="12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= np.array([[1,2,3,4],[5,6,7,8],[9,10,11,12]])</a:t>
            </a:r>
            <a:endParaRPr/>
          </a:p>
          <a:p>
            <a:pPr indent="-285750" lvl="1" marL="742950" marR="0" rtl="0" algn="l">
              <a:spcBef>
                <a:spcPts val="840"/>
              </a:spcBef>
              <a:spcAft>
                <a:spcPts val="0"/>
              </a:spcAft>
              <a:buClr>
                <a:srgbClr val="8664B0"/>
              </a:buClr>
              <a:buSzPts val="1200"/>
              <a:buFont typeface="Noto Sans Symbols"/>
              <a:buChar char="○"/>
            </a:pPr>
            <a:r>
              <a:rPr b="0" i="0" lang="en-US" sz="12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a[:,0]</a:t>
            </a:r>
            <a:endParaRPr/>
          </a:p>
          <a:p>
            <a:pPr indent="-342900" lvl="0" marL="342900" marR="0" rtl="0" algn="l">
              <a:spcBef>
                <a:spcPts val="880"/>
              </a:spcBef>
              <a:spcAft>
                <a:spcPts val="0"/>
              </a:spcAft>
              <a:buClr>
                <a:srgbClr val="8664B0"/>
              </a:buClr>
              <a:buSzPts val="1400"/>
              <a:buFont typeface="Noto Sans Symbols"/>
              <a:buChar char="●"/>
            </a:pPr>
            <a:r>
              <a:rPr b="1" i="0" lang="en-US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Getting group of columns</a:t>
            </a:r>
            <a:endParaRPr/>
          </a:p>
          <a:p>
            <a:pPr indent="-285750" lvl="1" marL="742950" marR="0" rtl="0" algn="l">
              <a:spcBef>
                <a:spcPts val="840"/>
              </a:spcBef>
              <a:spcAft>
                <a:spcPts val="0"/>
              </a:spcAft>
              <a:buClr>
                <a:srgbClr val="8664B0"/>
              </a:buClr>
              <a:buSzPts val="1200"/>
              <a:buFont typeface="Noto Sans Symbols"/>
              <a:buChar char="○"/>
            </a:pPr>
            <a:r>
              <a:rPr b="0" i="0" lang="en-US" sz="12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a[:,column_start:column_end]</a:t>
            </a:r>
            <a:endParaRPr b="0" i="0" sz="1200" u="none" cap="none" strike="noStrik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840"/>
              </a:spcBef>
              <a:spcAft>
                <a:spcPts val="0"/>
              </a:spcAft>
              <a:buClr>
                <a:srgbClr val="8664B0"/>
              </a:buClr>
              <a:buSzPts val="1200"/>
              <a:buFont typeface="Noto Sans Symbols"/>
              <a:buChar char="○"/>
            </a:pPr>
            <a:r>
              <a:rPr b="0" i="0" lang="en-US" sz="12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= np.array([[1,2,3,4],[5,6,7,8],[9,10,11,12]])</a:t>
            </a:r>
            <a:endParaRPr/>
          </a:p>
          <a:p>
            <a:pPr indent="-285750" lvl="1" marL="742950" marR="0" rtl="0" algn="l">
              <a:spcBef>
                <a:spcPts val="840"/>
              </a:spcBef>
              <a:spcAft>
                <a:spcPts val="0"/>
              </a:spcAft>
              <a:buClr>
                <a:srgbClr val="8664B0"/>
              </a:buClr>
              <a:buSzPts val="1200"/>
              <a:buFont typeface="Noto Sans Symbols"/>
              <a:buChar char="○"/>
            </a:pPr>
            <a:r>
              <a:rPr b="0" i="0" lang="en-US" sz="12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a[:,0:2]</a:t>
            </a:r>
            <a:endParaRPr/>
          </a:p>
          <a:p>
            <a:pPr indent="0" lvl="0" marL="914400" marR="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np.array Operations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801288" y="2734015"/>
            <a:ext cx="10554574" cy="42917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np.array </a:t>
            </a:r>
            <a:r>
              <a:rPr lang="en-US"/>
              <a:t>supports all common arithmetic operations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Element-wise arithmetic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>
                <a:solidFill>
                  <a:srgbClr val="00B0F0"/>
                </a:solidFill>
              </a:rPr>
              <a:t>np.array([1,2]) + np.array([1,2])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>
                <a:solidFill>
                  <a:srgbClr val="00B0F0"/>
                </a:solidFill>
              </a:rPr>
              <a:t>np.array([1,2]) - np.array([1,2])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>
                <a:solidFill>
                  <a:srgbClr val="00B0F0"/>
                </a:solidFill>
              </a:rPr>
              <a:t>np.array([1,2]) * np.array([1,2])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>
                <a:solidFill>
                  <a:srgbClr val="00B0F0"/>
                </a:solidFill>
              </a:rPr>
              <a:t>np.array([1,2]) / np.array([1,2])</a:t>
            </a:r>
            <a:endParaRPr/>
          </a:p>
          <a:p>
            <a:pPr indent="0" lvl="0" marL="742950" rtl="0" algn="l"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Broadcasted arithmetic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the smaller array is “broadcast” across the larger array so that they have compatible shapes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>
                <a:solidFill>
                  <a:srgbClr val="00B0F0"/>
                </a:solidFill>
              </a:rPr>
              <a:t>np.array([[1,2],[3,4]]) - np.array([1,2])</a:t>
            </a:r>
            <a:endParaRPr/>
          </a:p>
          <a:p>
            <a:pPr indent="0" lvl="0" marL="74295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4295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Dot product</a:t>
            </a:r>
            <a:endParaRPr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810000" y="2440400"/>
            <a:ext cx="10554574" cy="45308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Dot product </a:t>
            </a:r>
            <a:r>
              <a:rPr lang="en-US"/>
              <a:t>is one of the most important mathematical operations in machine learning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Dot product </a:t>
            </a:r>
            <a:r>
              <a:rPr lang="en-US"/>
              <a:t>is an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algebraic operation</a:t>
            </a:r>
            <a:r>
              <a:rPr lang="en-US"/>
              <a:t> that takes two equal-length sequences of numbers  and returns a single number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Dot product </a:t>
            </a:r>
            <a:r>
              <a:rPr lang="en-US"/>
              <a:t>can be interpreted as a </a:t>
            </a:r>
            <a:r>
              <a:rPr b="1" lang="en-US" u="sng"/>
              <a:t>weighted sum where the second vector is a series of weights</a:t>
            </a:r>
            <a:endParaRPr b="1" u="sng"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000" y="2314575"/>
            <a:ext cx="64960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np.dot</a:t>
            </a:r>
            <a:endParaRPr/>
          </a:p>
        </p:txBody>
      </p:sp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818713" y="2413000"/>
            <a:ext cx="7199220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it does: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Gets the dot product of two vectors</a:t>
            </a:r>
            <a:endParaRPr/>
          </a:p>
          <a:p>
            <a:pPr indent="0" lvl="0" marL="742950" rtl="0" algn="l"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Syntax: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>
                <a:solidFill>
                  <a:srgbClr val="00B050"/>
                </a:solidFill>
              </a:rPr>
              <a:t>np.dot(vectorA, vectorB)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Examples</a:t>
            </a:r>
            <a:endParaRPr/>
          </a:p>
          <a:p>
            <a:pPr indent="-228600" lvl="2" marL="1143000" rtl="0" algn="l">
              <a:spcBef>
                <a:spcPts val="880"/>
              </a:spcBef>
              <a:spcAft>
                <a:spcPts val="0"/>
              </a:spcAft>
              <a:buSzPts val="1400"/>
              <a:buChar char="■"/>
            </a:pPr>
            <a:r>
              <a:rPr lang="en-US">
                <a:solidFill>
                  <a:srgbClr val="00B0F0"/>
                </a:solidFill>
              </a:rPr>
              <a:t>vectorA = np.array([1,2,3])</a:t>
            </a:r>
            <a:endParaRPr/>
          </a:p>
          <a:p>
            <a:pPr indent="-228600" lvl="2" marL="1143000" rtl="0" algn="l">
              <a:spcBef>
                <a:spcPts val="880"/>
              </a:spcBef>
              <a:spcAft>
                <a:spcPts val="0"/>
              </a:spcAft>
              <a:buSzPts val="1400"/>
              <a:buChar char="■"/>
            </a:pPr>
            <a:r>
              <a:rPr lang="en-US">
                <a:solidFill>
                  <a:srgbClr val="00B0F0"/>
                </a:solidFill>
              </a:rPr>
              <a:t>vectorB = np.array([4,5,6])</a:t>
            </a:r>
            <a:endParaRPr/>
          </a:p>
          <a:p>
            <a:pPr indent="-228600" lvl="2" marL="1143000" rtl="0" algn="l">
              <a:spcBef>
                <a:spcPts val="880"/>
              </a:spcBef>
              <a:spcAft>
                <a:spcPts val="0"/>
              </a:spcAft>
              <a:buSzPts val="1400"/>
              <a:buChar char="■"/>
            </a:pPr>
            <a:r>
              <a:rPr lang="en-US">
                <a:solidFill>
                  <a:srgbClr val="00B0F0"/>
                </a:solidFill>
              </a:rPr>
              <a:t>np.dot(vectorA, vectorB)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0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810001" y="447188"/>
            <a:ext cx="3413084" cy="15594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en-US" sz="3200"/>
              <a:t>Matrix Multiplication</a:t>
            </a:r>
            <a:endParaRPr/>
          </a:p>
        </p:txBody>
      </p: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818713" y="2413000"/>
            <a:ext cx="3404372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Matrix multiplication </a:t>
            </a:r>
            <a:r>
              <a:rPr lang="en-US" sz="1600"/>
              <a:t>is one of the most important operations in machine learning</a:t>
            </a:r>
            <a:endParaRPr/>
          </a:p>
          <a:p>
            <a:pPr indent="-342900" lvl="0" marL="342900" rtl="0" algn="l">
              <a:spcBef>
                <a:spcPts val="92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Matrix multiplication</a:t>
            </a:r>
            <a:r>
              <a:rPr lang="en-US" sz="1600"/>
              <a:t> or matrix product is a binary operation that produces a matrix from two matrices </a:t>
            </a:r>
            <a:endParaRPr/>
          </a:p>
          <a:p>
            <a:pPr indent="0" lvl="0" marL="342900" rtl="0" algn="l"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2" name="Google Shape;282;p24"/>
          <p:cNvSpPr/>
          <p:nvPr/>
        </p:nvSpPr>
        <p:spPr>
          <a:xfrm>
            <a:off x="5278945" y="958640"/>
            <a:ext cx="6269591" cy="4945244"/>
          </a:xfrm>
          <a:prstGeom prst="roundRect">
            <a:avLst>
              <a:gd fmla="val 3513" name="adj"/>
            </a:avLst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age result for matrix multiplication animation" id="283" name="Google Shape;2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706" y="1609194"/>
            <a:ext cx="5638853" cy="362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793" y="5508625"/>
            <a:ext cx="37052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np.matmul</a:t>
            </a:r>
            <a:endParaRPr/>
          </a:p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818713" y="2413000"/>
            <a:ext cx="7199220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it does: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Multiplies two matrices</a:t>
            </a:r>
            <a:endParaRPr/>
          </a:p>
          <a:p>
            <a:pPr indent="0" lvl="0" marL="742950" rtl="0" algn="l"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Syntax: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np.matmul(matrixA, matrixB)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Examples</a:t>
            </a:r>
            <a:endParaRPr/>
          </a:p>
          <a:p>
            <a:pPr indent="-228600" lvl="2" marL="1143000" rtl="0" algn="l">
              <a:spcBef>
                <a:spcPts val="88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matrixA = np.array([[1,2,3], [4,5,6]])</a:t>
            </a:r>
            <a:endParaRPr/>
          </a:p>
          <a:p>
            <a:pPr indent="-228600" lvl="2" marL="1143000" rtl="0" algn="l">
              <a:spcBef>
                <a:spcPts val="88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matrixB = np.array([[6,3], [5,2], [4,1]])</a:t>
            </a:r>
            <a:endParaRPr/>
          </a:p>
          <a:p>
            <a:pPr indent="-228600" lvl="2" marL="1143000" rtl="0" algn="l">
              <a:spcBef>
                <a:spcPts val="88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np.matmul(matrixA, matrixB)</a:t>
            </a:r>
            <a:endParaRPr/>
          </a:p>
        </p:txBody>
      </p:sp>
      <p:pic>
        <p:nvPicPr>
          <p:cNvPr descr="Image result for matrix multiplication" id="291" name="Google Shape;2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6138" y="3887294"/>
            <a:ext cx="2913062" cy="767749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Array placeholders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810000" y="2055304"/>
            <a:ext cx="10554574" cy="46978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b="1" lang="en-US" sz="1395"/>
              <a:t>np.zeros</a:t>
            </a:r>
            <a:endParaRPr b="1" sz="1395"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Creates an array of zeros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395"/>
              <a:buChar char="●"/>
            </a:pPr>
            <a:r>
              <a:rPr b="1" lang="en-US" sz="1395"/>
              <a:t>np.ones</a:t>
            </a:r>
            <a:endParaRPr b="1" sz="1395"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Creates an array of ones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395"/>
              <a:buChar char="●"/>
            </a:pPr>
            <a:r>
              <a:rPr b="1" lang="en-US" sz="1395"/>
              <a:t>np.arange</a:t>
            </a:r>
            <a:endParaRPr b="1" sz="1395"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Creates an array of evenly spaced values (step value)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395"/>
              <a:buChar char="●"/>
            </a:pPr>
            <a:r>
              <a:rPr b="1" lang="en-US" sz="1395"/>
              <a:t>np.linspace</a:t>
            </a:r>
            <a:endParaRPr b="1" sz="1395"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Creates an array of evenly spaced values (number of samples)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395"/>
              <a:buChar char="●"/>
            </a:pPr>
            <a:r>
              <a:rPr b="1" lang="en-US" sz="1395"/>
              <a:t>np.full</a:t>
            </a:r>
            <a:endParaRPr b="1" sz="1395"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Creates a constant array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395"/>
              <a:buChar char="●"/>
            </a:pPr>
            <a:r>
              <a:rPr b="1" lang="en-US" sz="1395"/>
              <a:t>np.eye</a:t>
            </a:r>
            <a:endParaRPr b="1" sz="1395"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Creates an identity matrix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395"/>
              <a:buChar char="●"/>
            </a:pPr>
            <a:r>
              <a:rPr b="1" lang="en-US" sz="1395"/>
              <a:t>np.random.random</a:t>
            </a:r>
            <a:endParaRPr b="1" sz="1395"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Creates an array with random values</a:t>
            </a:r>
            <a:endParaRPr b="1" sz="1240"/>
          </a:p>
          <a:p>
            <a:pPr indent="-342900" lvl="0" marL="3429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395"/>
              <a:buChar char="●"/>
            </a:pPr>
            <a:r>
              <a:rPr b="1" lang="en-US" sz="1395"/>
              <a:t>np.empty</a:t>
            </a:r>
            <a:endParaRPr b="1" sz="1395"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Creates an empty array</a:t>
            </a:r>
            <a:endParaRPr b="1" sz="124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age result for google it!" id="304" name="Google Shape;304;p27"/>
          <p:cNvPicPr preferRelativeResize="0"/>
          <p:nvPr/>
        </p:nvPicPr>
        <p:blipFill rotWithShape="1">
          <a:blip r:embed="rId4">
            <a:alphaModFix amt="40000"/>
          </a:blip>
          <a:srcRect b="0" l="0" r="0"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>
            <p:ph type="title"/>
          </p:nvPr>
        </p:nvSpPr>
        <p:spPr>
          <a:xfrm>
            <a:off x="810001" y="1449147"/>
            <a:ext cx="10572000" cy="3732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Research!</a:t>
            </a:r>
            <a:endParaRPr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What is an identity matrix?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8"/>
          <p:cNvSpPr txBox="1"/>
          <p:nvPr>
            <p:ph type="title"/>
          </p:nvPr>
        </p:nvSpPr>
        <p:spPr>
          <a:xfrm>
            <a:off x="572609" y="524797"/>
            <a:ext cx="5358407" cy="3781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60"/>
              <a:buFont typeface="Century Gothic"/>
              <a:buNone/>
            </a:pPr>
            <a:r>
              <a:rPr lang="en-US" sz="4860"/>
              <a:t>Print 101 evenly spaced numbers between 0 and 1</a:t>
            </a:r>
            <a:br>
              <a:rPr lang="en-US" sz="4860"/>
            </a:br>
            <a:br>
              <a:rPr lang="en-US" sz="4860"/>
            </a:br>
            <a:r>
              <a:rPr b="0" i="1" lang="en-US" sz="2160"/>
              <a:t>e.g. 0. , 0.01, 0.02, 0.03, 0.04, 0.05, 0.06, 0.07… 0.99, 1.0</a:t>
            </a:r>
            <a:endParaRPr sz="4860"/>
          </a:p>
        </p:txBody>
      </p:sp>
      <p:pic>
        <p:nvPicPr>
          <p:cNvPr descr="Related image" id="313" name="Google Shape;313;p2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5737" r="5445" t="0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age result for google it!" id="320" name="Google Shape;320;p29"/>
          <p:cNvPicPr preferRelativeResize="0"/>
          <p:nvPr/>
        </p:nvPicPr>
        <p:blipFill rotWithShape="1">
          <a:blip r:embed="rId4">
            <a:alphaModFix amt="40000"/>
          </a:blip>
          <a:srcRect b="0" l="0" r="0"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/>
          <p:nvPr>
            <p:ph type="title"/>
          </p:nvPr>
        </p:nvSpPr>
        <p:spPr>
          <a:xfrm>
            <a:off x="810001" y="1449147"/>
            <a:ext cx="10572000" cy="3732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Research!</a:t>
            </a:r>
            <a:endParaRPr/>
          </a:p>
        </p:txBody>
      </p:sp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-US" sz="1665"/>
              <a:t>What is the difference between a </a:t>
            </a:r>
            <a:r>
              <a:rPr b="1" lang="en-US" sz="1665" u="sng"/>
              <a:t>uniform (0,1)</a:t>
            </a:r>
            <a:r>
              <a:rPr b="1" lang="en-US" sz="1665"/>
              <a:t> and a </a:t>
            </a:r>
            <a:r>
              <a:rPr b="1" lang="en-US" sz="1665" u="sng"/>
              <a:t>normal (mean=0, std=1)</a:t>
            </a:r>
            <a:r>
              <a:rPr b="1" lang="en-US" sz="1665"/>
              <a:t> random distribution?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US"/>
              <a:t>Numerical Python (NumPy)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0"/>
          <p:cNvSpPr txBox="1"/>
          <p:nvPr>
            <p:ph type="title"/>
          </p:nvPr>
        </p:nvSpPr>
        <p:spPr>
          <a:xfrm>
            <a:off x="371255" y="708186"/>
            <a:ext cx="5442316" cy="3781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60"/>
              <a:buFont typeface="Century Gothic"/>
              <a:buNone/>
            </a:pPr>
            <a:r>
              <a:rPr lang="en-US" sz="4860"/>
              <a:t>Print 100 normally-distributed random numbers </a:t>
            </a:r>
            <a:r>
              <a:rPr i="1" lang="en-US" sz="2160"/>
              <a:t>(with mean 5 and std 2)</a:t>
            </a:r>
            <a:br>
              <a:rPr i="1" lang="en-US" sz="4860"/>
            </a:br>
            <a:br>
              <a:rPr i="1" lang="en-US" sz="2160"/>
            </a:br>
            <a:r>
              <a:rPr b="0" i="1" lang="en-US" sz="2160"/>
              <a:t>e.g. -0.65256786, -0.95186321,  0.02303537,  0.10202595,  1.40009348…</a:t>
            </a:r>
            <a:endParaRPr sz="4860"/>
          </a:p>
        </p:txBody>
      </p:sp>
      <p:pic>
        <p:nvPicPr>
          <p:cNvPr descr="Related image" id="329" name="Google Shape;329;p3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5737" r="5445" t="0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Array attributes</a:t>
            </a:r>
            <a:endParaRPr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810000" y="2055304"/>
            <a:ext cx="10554574" cy="46978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a.shape</a:t>
            </a:r>
            <a:endParaRPr b="1"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Returns the shape of the array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a.ndim</a:t>
            </a:r>
            <a:endParaRPr b="1"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Returns the number of dimensions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a.size</a:t>
            </a:r>
            <a:endParaRPr b="1"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Returns the number of elements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i="1" lang="en-US"/>
              <a:t>Equal to the product of the shape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a.dtype</a:t>
            </a:r>
            <a:endParaRPr b="1"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Returns the data type of the array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Array aggregates</a:t>
            </a:r>
            <a:endParaRPr/>
          </a:p>
        </p:txBody>
      </p:sp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810000" y="2055304"/>
            <a:ext cx="10554574" cy="46978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a.sum()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Returns the sum of the array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a.min()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Returns the minimum of the array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a.max()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Returns the maximum of the array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a.std()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Returns the standard deviation of the array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a.mean()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Returns the mean of the array</a:t>
            </a:r>
            <a:endParaRPr/>
          </a:p>
          <a:p>
            <a:pPr indent="0" lvl="0" marL="74295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age result for google it!" id="348" name="Google Shape;348;p33"/>
          <p:cNvPicPr preferRelativeResize="0"/>
          <p:nvPr/>
        </p:nvPicPr>
        <p:blipFill rotWithShape="1">
          <a:blip r:embed="rId4">
            <a:alphaModFix amt="40000"/>
          </a:blip>
          <a:srcRect b="0" l="0" r="0"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3"/>
          <p:cNvSpPr txBox="1"/>
          <p:nvPr>
            <p:ph type="title"/>
          </p:nvPr>
        </p:nvSpPr>
        <p:spPr>
          <a:xfrm>
            <a:off x="810001" y="1449147"/>
            <a:ext cx="10572000" cy="3732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Research!</a:t>
            </a:r>
            <a:endParaRPr/>
          </a:p>
        </p:txBody>
      </p:sp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What is the difference between standard deviation and variance?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age result for google it!" id="357" name="Google Shape;357;p34"/>
          <p:cNvPicPr preferRelativeResize="0"/>
          <p:nvPr/>
        </p:nvPicPr>
        <p:blipFill rotWithShape="1">
          <a:blip r:embed="rId4">
            <a:alphaModFix amt="40000"/>
          </a:blip>
          <a:srcRect b="0" l="0" r="0"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 txBox="1"/>
          <p:nvPr>
            <p:ph type="title"/>
          </p:nvPr>
        </p:nvSpPr>
        <p:spPr>
          <a:xfrm>
            <a:off x="810001" y="1449147"/>
            <a:ext cx="10572000" cy="3732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Research!</a:t>
            </a:r>
            <a:endParaRPr/>
          </a:p>
        </p:txBody>
      </p:sp>
      <p:sp>
        <p:nvSpPr>
          <p:cNvPr id="359" name="Google Shape;359;p34"/>
          <p:cNvSpPr txBox="1"/>
          <p:nvPr>
            <p:ph idx="1" type="body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-US" sz="1665"/>
              <a:t>What is the difference between mean and median? How do you get the median using NumPy?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Array manipulation</a:t>
            </a:r>
            <a:endParaRPr/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810000" y="2055304"/>
            <a:ext cx="10554574" cy="46978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a.T</a:t>
            </a:r>
            <a:endParaRPr b="1"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Returns the transpose of the array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a.flatten()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Flattens an array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a.reshape(shape)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Reshapes an array to another shape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np.concatenate((a1, a2), axis=axis)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b="1" i="1" lang="en-US"/>
              <a:t>Concatenates arrays</a:t>
            </a:r>
            <a:endParaRPr i="1"/>
          </a:p>
          <a:p>
            <a:pPr indent="0" lvl="0" marL="74295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age result for google it!" id="372" name="Google Shape;372;p36"/>
          <p:cNvPicPr preferRelativeResize="0"/>
          <p:nvPr/>
        </p:nvPicPr>
        <p:blipFill rotWithShape="1">
          <a:blip r:embed="rId4">
            <a:alphaModFix amt="40000"/>
          </a:blip>
          <a:srcRect b="0" l="0" r="0"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6"/>
          <p:cNvSpPr txBox="1"/>
          <p:nvPr>
            <p:ph type="title"/>
          </p:nvPr>
        </p:nvSpPr>
        <p:spPr>
          <a:xfrm>
            <a:off x="810001" y="1449147"/>
            <a:ext cx="10572000" cy="3732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Research!</a:t>
            </a:r>
            <a:endParaRPr/>
          </a:p>
        </p:txBody>
      </p:sp>
      <p:sp>
        <p:nvSpPr>
          <p:cNvPr id="374" name="Google Shape;374;p36"/>
          <p:cNvSpPr txBox="1"/>
          <p:nvPr>
            <p:ph idx="1" type="body"/>
          </p:nvPr>
        </p:nvSpPr>
        <p:spPr>
          <a:xfrm>
            <a:off x="810001" y="5280847"/>
            <a:ext cx="10572000" cy="12803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Can you reshape a 4 x 4 array to a 2 x 8 array?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4 x 1 to 4 x 1 x 1?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th" id="379" name="Google Shape;379;p37"/>
          <p:cNvPicPr preferRelativeResize="0"/>
          <p:nvPr/>
        </p:nvPicPr>
        <p:blipFill rotWithShape="1">
          <a:blip r:embed="rId3">
            <a:alphaModFix/>
          </a:blip>
          <a:srcRect b="9091" l="7718" r="7838" t="0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/>
          <p:nvPr/>
        </p:nvSpPr>
        <p:spPr>
          <a:xfrm>
            <a:off x="-1240" y="0"/>
            <a:ext cx="6040967" cy="6858000"/>
          </a:xfrm>
          <a:custGeom>
            <a:rect b="b" l="l" r="r" t="t"/>
            <a:pathLst>
              <a:path extrusionOk="0" h="6858000" w="6040967">
                <a:moveTo>
                  <a:pt x="0" y="0"/>
                </a:moveTo>
                <a:lnTo>
                  <a:pt x="6040967" y="0"/>
                </a:lnTo>
                <a:lnTo>
                  <a:pt x="6040967" y="1900238"/>
                </a:lnTo>
                <a:lnTo>
                  <a:pt x="5670550" y="2178050"/>
                </a:lnTo>
                <a:lnTo>
                  <a:pt x="5666317" y="2184400"/>
                </a:lnTo>
                <a:lnTo>
                  <a:pt x="5659967" y="2193925"/>
                </a:lnTo>
                <a:lnTo>
                  <a:pt x="5653617" y="2201863"/>
                </a:lnTo>
                <a:lnTo>
                  <a:pt x="5653617" y="2211388"/>
                </a:lnTo>
                <a:lnTo>
                  <a:pt x="5653617" y="2220913"/>
                </a:lnTo>
                <a:lnTo>
                  <a:pt x="5659967" y="2228850"/>
                </a:lnTo>
                <a:lnTo>
                  <a:pt x="5666317" y="2238375"/>
                </a:lnTo>
                <a:lnTo>
                  <a:pt x="5670550" y="2244725"/>
                </a:lnTo>
                <a:lnTo>
                  <a:pt x="6040967" y="2522538"/>
                </a:lnTo>
                <a:lnTo>
                  <a:pt x="604096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8664B0">
                  <a:alpha val="49803"/>
                </a:srgbClr>
              </a:gs>
              <a:gs pos="68000">
                <a:srgbClr val="8664B0">
                  <a:alpha val="69803"/>
                </a:srgbClr>
              </a:gs>
              <a:gs pos="100000">
                <a:srgbClr val="63458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5653617" y="0"/>
            <a:ext cx="6538383" cy="6858000"/>
          </a:xfrm>
          <a:custGeom>
            <a:rect b="b" l="l" r="r" t="t"/>
            <a:pathLst>
              <a:path extrusionOk="0" h="6858000" w="6538383">
                <a:moveTo>
                  <a:pt x="387350" y="0"/>
                </a:moveTo>
                <a:lnTo>
                  <a:pt x="4874683" y="0"/>
                </a:lnTo>
                <a:lnTo>
                  <a:pt x="6093883" y="0"/>
                </a:lnTo>
                <a:lnTo>
                  <a:pt x="6538383" y="0"/>
                </a:lnTo>
                <a:lnTo>
                  <a:pt x="6538383" y="6858000"/>
                </a:lnTo>
                <a:lnTo>
                  <a:pt x="6093883" y="6858000"/>
                </a:lnTo>
                <a:lnTo>
                  <a:pt x="4874683" y="6858000"/>
                </a:lnTo>
                <a:lnTo>
                  <a:pt x="387350" y="6858000"/>
                </a:lnTo>
                <a:lnTo>
                  <a:pt x="387350" y="2522538"/>
                </a:lnTo>
                <a:lnTo>
                  <a:pt x="16933" y="2244725"/>
                </a:lnTo>
                <a:lnTo>
                  <a:pt x="12700" y="2238375"/>
                </a:lnTo>
                <a:lnTo>
                  <a:pt x="6350" y="2228850"/>
                </a:lnTo>
                <a:lnTo>
                  <a:pt x="0" y="2220913"/>
                </a:lnTo>
                <a:lnTo>
                  <a:pt x="0" y="2211388"/>
                </a:lnTo>
                <a:lnTo>
                  <a:pt x="0" y="2201863"/>
                </a:lnTo>
                <a:lnTo>
                  <a:pt x="6350" y="2193925"/>
                </a:lnTo>
                <a:lnTo>
                  <a:pt x="12700" y="2184400"/>
                </a:lnTo>
                <a:lnTo>
                  <a:pt x="16933" y="2178050"/>
                </a:lnTo>
                <a:lnTo>
                  <a:pt x="387350" y="1900238"/>
                </a:lnTo>
                <a:close/>
              </a:path>
            </a:pathLst>
          </a:cu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37"/>
          <p:cNvSpPr txBox="1"/>
          <p:nvPr>
            <p:ph type="title"/>
          </p:nvPr>
        </p:nvSpPr>
        <p:spPr>
          <a:xfrm>
            <a:off x="6519333" y="447188"/>
            <a:ext cx="5223934" cy="15594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More functions</a:t>
            </a:r>
            <a:endParaRPr/>
          </a:p>
        </p:txBody>
      </p:sp>
      <p:sp>
        <p:nvSpPr>
          <p:cNvPr id="383" name="Google Shape;383;p37"/>
          <p:cNvSpPr txBox="1"/>
          <p:nvPr>
            <p:ph idx="1" type="body"/>
          </p:nvPr>
        </p:nvSpPr>
        <p:spPr>
          <a:xfrm>
            <a:off x="6519333" y="2413000"/>
            <a:ext cx="5223934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np.exp</a:t>
            </a:r>
            <a:endParaRPr b="1"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np.sqrt</a:t>
            </a:r>
            <a:endParaRPr b="1"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np.sin</a:t>
            </a:r>
            <a:endParaRPr b="1"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np.cos</a:t>
            </a:r>
            <a:endParaRPr b="1"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np.log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i="1" lang="en-US"/>
              <a:t>…and many more!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NumPy Inputs and Outputs</a:t>
            </a:r>
            <a:endParaRPr/>
          </a:p>
        </p:txBody>
      </p:sp>
      <p:sp>
        <p:nvSpPr>
          <p:cNvPr id="389" name="Google Shape;389;p38"/>
          <p:cNvSpPr txBox="1"/>
          <p:nvPr>
            <p:ph idx="1" type="body"/>
          </p:nvPr>
        </p:nvSpPr>
        <p:spPr>
          <a:xfrm>
            <a:off x="810000" y="2273418"/>
            <a:ext cx="10554574" cy="46978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/>
              <a:t>np.save('array', a)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SzPts val="1480"/>
              <a:buChar char="○"/>
            </a:pPr>
            <a:r>
              <a:rPr lang="en-US" sz="1480"/>
              <a:t>Saves an array to an NPY file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/>
              <a:t>np.load('array.npy')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SzPts val="1480"/>
              <a:buChar char="○"/>
            </a:pPr>
            <a:r>
              <a:rPr lang="en-US" sz="1480"/>
              <a:t>Loads an NPY file</a:t>
            </a:r>
            <a:endParaRPr/>
          </a:p>
          <a:p>
            <a:pPr indent="0" lvl="0" marL="74295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t/>
            </a:r>
            <a:endParaRPr sz="1480"/>
          </a:p>
          <a:p>
            <a:pPr indent="-342900" lvl="0" marL="3429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/>
              <a:t>np.savetxt('array.txt', a)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SzPts val="1480"/>
              <a:buChar char="○"/>
            </a:pPr>
            <a:r>
              <a:rPr lang="en-US" sz="1480"/>
              <a:t>Saves an array to a text file (space-delimited)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/>
              <a:t>np.loadtxt('array.txt')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SzPts val="1480"/>
              <a:buChar char="○"/>
            </a:pPr>
            <a:r>
              <a:rPr lang="en-US" sz="1480"/>
              <a:t>Loads an array from a text file (space-delimited)</a:t>
            </a:r>
            <a:endParaRPr/>
          </a:p>
          <a:p>
            <a:pPr indent="0" lvl="0" marL="74295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t/>
            </a:r>
            <a:endParaRPr sz="1480"/>
          </a:p>
          <a:p>
            <a:pPr indent="-342900" lvl="0" marL="3429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/>
              <a:t>np.savetxt('array.csv', a, delimiter=',')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SzPts val="1480"/>
              <a:buChar char="○"/>
            </a:pPr>
            <a:r>
              <a:rPr lang="en-US" sz="1480"/>
              <a:t>Saves an array to a CSV file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Char char="●"/>
            </a:pPr>
            <a:r>
              <a:rPr b="1" lang="en-US" sz="1665"/>
              <a:t>np.loadtxt('array.csv', delimiter=',')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SzPts val="1480"/>
              <a:buChar char="○"/>
            </a:pPr>
            <a:r>
              <a:rPr lang="en-US" sz="1480"/>
              <a:t>Loads an array from a CSV file</a:t>
            </a:r>
            <a:endParaRPr/>
          </a:p>
          <a:p>
            <a:pPr indent="0" lvl="0" marL="74295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t/>
            </a:r>
            <a:endParaRPr sz="1480"/>
          </a:p>
        </p:txBody>
      </p:sp>
      <p:sp>
        <p:nvSpPr>
          <p:cNvPr id="390" name="Google Shape;390;p38"/>
          <p:cNvSpPr txBox="1"/>
          <p:nvPr/>
        </p:nvSpPr>
        <p:spPr>
          <a:xfrm>
            <a:off x="4251729" y="3244334"/>
            <a:ext cx="7112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= np.loadtxt('loan_approval.csv', delimiter=',').astype(int)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age result for google it!" id="397" name="Google Shape;397;p39"/>
          <p:cNvPicPr preferRelativeResize="0"/>
          <p:nvPr/>
        </p:nvPicPr>
        <p:blipFill rotWithShape="1">
          <a:blip r:embed="rId4">
            <a:alphaModFix amt="40000"/>
          </a:blip>
          <a:srcRect b="0" l="0" r="0"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9"/>
          <p:cNvSpPr txBox="1"/>
          <p:nvPr>
            <p:ph type="title"/>
          </p:nvPr>
        </p:nvSpPr>
        <p:spPr>
          <a:xfrm>
            <a:off x="810001" y="1449147"/>
            <a:ext cx="10572000" cy="3732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Research!</a:t>
            </a:r>
            <a:endParaRPr/>
          </a:p>
        </p:txBody>
      </p:sp>
      <p:sp>
        <p:nvSpPr>
          <p:cNvPr id="399" name="Google Shape;399;p39"/>
          <p:cNvSpPr txBox="1"/>
          <p:nvPr>
            <p:ph idx="1" type="body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What is an NPY file?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Numerical Python (NumPy)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818712" y="2222287"/>
            <a:ext cx="6830596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US"/>
              <a:t>NumPy</a:t>
            </a:r>
            <a:r>
              <a:rPr lang="en-US"/>
              <a:t> is a Python library for numerical analysis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It comes pre-installed with Anaconda</a:t>
            </a:r>
            <a:endParaRPr/>
          </a:p>
          <a:p>
            <a:pPr indent="-184150" lvl="1" marL="74295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7939452" y="2820533"/>
            <a:ext cx="3622431" cy="2690446"/>
            <a:chOff x="7939452" y="2820533"/>
            <a:chExt cx="3622431" cy="2690446"/>
          </a:xfrm>
        </p:grpSpPr>
        <p:grpSp>
          <p:nvGrpSpPr>
            <p:cNvPr id="137" name="Google Shape;137;p4"/>
            <p:cNvGrpSpPr/>
            <p:nvPr/>
          </p:nvGrpSpPr>
          <p:grpSpPr>
            <a:xfrm>
              <a:off x="7939452" y="2820533"/>
              <a:ext cx="3622431" cy="2690446"/>
              <a:chOff x="7939452" y="2820533"/>
              <a:chExt cx="3622431" cy="2690446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7939452" y="2820533"/>
                <a:ext cx="3622431" cy="2690446"/>
              </a:xfrm>
              <a:prstGeom prst="ellipse">
                <a:avLst/>
              </a:prstGeom>
              <a:solidFill>
                <a:schemeClr val="accent1"/>
              </a:solidFill>
              <a:ln cap="rnd" cmpd="sng" w="15875">
                <a:solidFill>
                  <a:srgbClr val="6148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Python</a:t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9060470" y="3913728"/>
                <a:ext cx="1380394" cy="914400"/>
              </a:xfrm>
              <a:prstGeom prst="ellipse">
                <a:avLst/>
              </a:prstGeom>
              <a:solidFill>
                <a:schemeClr val="accent2"/>
              </a:solidFill>
              <a:ln cap="rnd" cmpd="sng" w="15875">
                <a:solidFill>
                  <a:srgbClr val="9C42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pic>
            <p:nvPicPr>
              <p:cNvPr descr="Image result for numpy" id="140" name="Google Shape;140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03185" y="4193800"/>
                <a:ext cx="894963" cy="3542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Image result for python"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93399" y="2909959"/>
              <a:ext cx="320919" cy="3209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40"/>
          <p:cNvSpPr txBox="1"/>
          <p:nvPr>
            <p:ph type="title"/>
          </p:nvPr>
        </p:nvSpPr>
        <p:spPr>
          <a:xfrm>
            <a:off x="810002" y="639097"/>
            <a:ext cx="3211392" cy="3781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NumPy Cheatsheet</a:t>
            </a:r>
            <a:br>
              <a:rPr lang="en-US"/>
            </a:br>
            <a:br>
              <a:rPr lang="en-US"/>
            </a:br>
            <a:r>
              <a:rPr b="0" lang="en-US" sz="1200"/>
              <a:t>Download here:</a:t>
            </a:r>
            <a:br>
              <a:rPr b="0" lang="en-US" sz="2400" u="sng"/>
            </a:br>
            <a:r>
              <a:rPr lang="en-US" sz="1200" u="sng">
                <a:solidFill>
                  <a:srgbClr val="92D050"/>
                </a:solidFill>
                <a:hlinkClick r:id="rId4"/>
              </a:rPr>
              <a:t>https://s3.amazonaws.com/assets.datacamp.com/blog_assets/Numpy_Python_Cheat_Sheet.pdf</a:t>
            </a:r>
            <a:endParaRPr u="sng">
              <a:solidFill>
                <a:srgbClr val="92D050"/>
              </a:solidFill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5290386" y="958640"/>
            <a:ext cx="6258150" cy="4945244"/>
          </a:xfrm>
          <a:prstGeom prst="roundRect">
            <a:avLst>
              <a:gd fmla="val 3513" name="adj"/>
            </a:avLst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8" name="Google Shape;408;p40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2118" y="1429415"/>
            <a:ext cx="5630441" cy="396946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US"/>
              <a:t>Real-world NumPy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9" name="Google Shape;419;p4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871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2"/>
          <p:cNvSpPr txBox="1"/>
          <p:nvPr>
            <p:ph type="title"/>
          </p:nvPr>
        </p:nvSpPr>
        <p:spPr>
          <a:xfrm>
            <a:off x="801289" y="67700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Scenario: Loan approval</a:t>
            </a:r>
            <a:endParaRPr/>
          </a:p>
        </p:txBody>
      </p:sp>
      <p:sp>
        <p:nvSpPr>
          <p:cNvPr id="421" name="Google Shape;421;p42"/>
          <p:cNvSpPr txBox="1"/>
          <p:nvPr>
            <p:ph idx="1" type="body"/>
          </p:nvPr>
        </p:nvSpPr>
        <p:spPr>
          <a:xfrm>
            <a:off x="818713" y="1165791"/>
            <a:ext cx="10554574" cy="463100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lang="en-US" sz="1395"/>
              <a:t>You are a </a:t>
            </a:r>
            <a:r>
              <a:rPr b="1" lang="en-US" sz="1395"/>
              <a:t>DATA SCIENTIST </a:t>
            </a:r>
            <a:r>
              <a:rPr lang="en-US" sz="1395"/>
              <a:t>working for a big banking firm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395"/>
              <a:buChar char="●"/>
            </a:pPr>
            <a:r>
              <a:rPr lang="en-US" sz="1395"/>
              <a:t>Your colleague, a </a:t>
            </a:r>
            <a:r>
              <a:rPr b="1" lang="en-US" sz="1395"/>
              <a:t>senior loan officer</a:t>
            </a:r>
            <a:r>
              <a:rPr lang="en-US" sz="1395"/>
              <a:t>, wants to select his approvals with more analytical intelligence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395"/>
              <a:buChar char="●"/>
            </a:pPr>
            <a:r>
              <a:rPr lang="en-US" sz="1395"/>
              <a:t>After a week of brainstorming, you and your team have predicted the following business rules for approval to yield the best net income for the company.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A client's loan request can only be approved if he/she: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817"/>
              </a:spcBef>
              <a:spcAft>
                <a:spcPts val="0"/>
              </a:spcAft>
              <a:buSzPts val="1085"/>
              <a:buChar char="■"/>
            </a:pPr>
            <a:r>
              <a:rPr lang="en-US" sz="1085"/>
              <a:t>has a current income greater than or equal to 1000 USD per month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817"/>
              </a:spcBef>
              <a:spcAft>
                <a:spcPts val="0"/>
              </a:spcAft>
              <a:buSzPts val="1085"/>
              <a:buChar char="■"/>
            </a:pPr>
            <a:r>
              <a:rPr lang="en-US" sz="1085"/>
              <a:t>has had a </a:t>
            </a:r>
            <a:r>
              <a:rPr b="1" lang="en-US" sz="1085"/>
              <a:t>mean</a:t>
            </a:r>
            <a:r>
              <a:rPr lang="en-US" sz="1085"/>
              <a:t> income greater than or equal to 1000 USD for the last six months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817"/>
              </a:spcBef>
              <a:spcAft>
                <a:spcPts val="0"/>
              </a:spcAft>
              <a:buSzPts val="1085"/>
              <a:buChar char="■"/>
            </a:pPr>
            <a:r>
              <a:rPr lang="en-US" sz="1085"/>
              <a:t>has never lived in the extremely low-income suburb (suburb_id=5)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395"/>
              <a:buChar char="●"/>
            </a:pPr>
            <a:r>
              <a:rPr lang="en-US" sz="1395"/>
              <a:t>Download the data </a:t>
            </a:r>
            <a:r>
              <a:rPr b="1" lang="en-US" sz="1395" u="sng">
                <a:solidFill>
                  <a:srgbClr val="00B0F0"/>
                </a:solidFill>
                <a:hlinkClick r:id="rId4"/>
              </a:rPr>
              <a:t>here</a:t>
            </a:r>
            <a:endParaRPr b="1" sz="1395">
              <a:solidFill>
                <a:srgbClr val="00B0F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395"/>
              <a:buChar char="●"/>
            </a:pPr>
            <a:r>
              <a:rPr lang="en-US" sz="1395"/>
              <a:t>NOTES: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Column 0 is 'client_id'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Column 1 is 'month'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Column 2 is 'suburb_id'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Column 3 is 'income'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Current month is 24; to get last six months, get average from month 19 till month 24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There are several rows per client; use the client_id to identify the client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240"/>
              <a:buChar char="○"/>
            </a:pPr>
            <a:r>
              <a:rPr lang="en-US" sz="1240"/>
              <a:t>Use loops as needed</a:t>
            </a:r>
            <a:endParaRPr/>
          </a:p>
          <a:p>
            <a:pPr indent="-210819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"/>
              <a:buFont typeface="Consolas"/>
              <a:buChar char="○"/>
            </a:pPr>
            <a:r>
              <a:t/>
            </a:r>
            <a:endParaRPr sz="62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42"/>
          <p:cNvSpPr txBox="1"/>
          <p:nvPr/>
        </p:nvSpPr>
        <p:spPr>
          <a:xfrm>
            <a:off x="801289" y="5664373"/>
            <a:ext cx="10554574" cy="117144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❑"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1: </a:t>
            </a: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slicing and aggregation to find out which clients pass for approval</a:t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❑"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2: </a:t>
            </a: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the </a:t>
            </a: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shape</a:t>
            </a: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attribute to find out how many clients are approved</a:t>
            </a:r>
            <a:endParaRPr/>
          </a:p>
          <a:p>
            <a:pPr indent="-342900" lvl="0" marL="3429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❑"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Bonus: </a:t>
            </a: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Save the data of the clients who were approved into a CSV and NPY file (for all months)</a:t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Related image" id="428" name="Google Shape;428;p43"/>
          <p:cNvPicPr preferRelativeResize="0"/>
          <p:nvPr/>
        </p:nvPicPr>
        <p:blipFill rotWithShape="1">
          <a:blip r:embed="rId3">
            <a:alphaModFix amt="40000"/>
          </a:blip>
          <a:srcRect b="12988" l="0" r="0" t="19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The essence of mathematics lies in its freedom.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i="1" lang="en-US"/>
              <a:t>Georg Cantor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US"/>
              <a:t>Importing libraries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Importing libraries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810000" y="2432011"/>
            <a:ext cx="6830596" cy="42288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 libraries are not imported by default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you want to use a Python library, you need to import it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b="1" lang="en-US"/>
              <a:t>Basic import</a:t>
            </a:r>
            <a:endParaRPr/>
          </a:p>
          <a:p>
            <a:pPr indent="-228600" lvl="2" marL="1143000" rtl="0" algn="l">
              <a:spcBef>
                <a:spcPts val="880"/>
              </a:spcBef>
              <a:spcAft>
                <a:spcPts val="0"/>
              </a:spcAft>
              <a:buSzPts val="1400"/>
              <a:buChar char="■"/>
            </a:pPr>
            <a:r>
              <a:rPr lang="en-US">
                <a:solidFill>
                  <a:srgbClr val="00B050"/>
                </a:solidFill>
              </a:rPr>
              <a:t>import libraryname</a:t>
            </a:r>
            <a:endParaRPr>
              <a:solidFill>
                <a:srgbClr val="00B050"/>
              </a:solidFill>
            </a:endParaRPr>
          </a:p>
          <a:p>
            <a:pPr indent="-228600" lvl="2" marL="1143000" rtl="0" algn="l">
              <a:spcBef>
                <a:spcPts val="880"/>
              </a:spcBef>
              <a:spcAft>
                <a:spcPts val="0"/>
              </a:spcAft>
              <a:buSzPts val="1400"/>
              <a:buChar char="■"/>
            </a:pPr>
            <a:r>
              <a:rPr lang="en-US">
                <a:solidFill>
                  <a:srgbClr val="00B0F0"/>
                </a:solidFill>
              </a:rPr>
              <a:t>import numpy</a:t>
            </a:r>
            <a:endParaRPr>
              <a:solidFill>
                <a:srgbClr val="00B0F0"/>
              </a:solidFill>
            </a:endParaRPr>
          </a:p>
          <a:p>
            <a:pPr indent="0" lvl="0" marL="1143000" rtl="0" algn="l"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F0"/>
              </a:solidFill>
            </a:endParaRPr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○"/>
            </a:pPr>
            <a:r>
              <a:rPr b="1" lang="en-US"/>
              <a:t>Importing with alias</a:t>
            </a:r>
            <a:endParaRPr>
              <a:solidFill>
                <a:srgbClr val="00B0F0"/>
              </a:solidFill>
            </a:endParaRPr>
          </a:p>
          <a:p>
            <a:pPr indent="-228600" lvl="2" marL="1143000" rtl="0" algn="l">
              <a:spcBef>
                <a:spcPts val="880"/>
              </a:spcBef>
              <a:spcAft>
                <a:spcPts val="0"/>
              </a:spcAft>
              <a:buSzPts val="1400"/>
              <a:buChar char="■"/>
            </a:pPr>
            <a:r>
              <a:rPr lang="en-US">
                <a:solidFill>
                  <a:srgbClr val="00B050"/>
                </a:solidFill>
              </a:rPr>
              <a:t>import libraryname as alias</a:t>
            </a:r>
            <a:endParaRPr/>
          </a:p>
          <a:p>
            <a:pPr indent="-228600" lvl="2" marL="1143000" rtl="0" algn="l">
              <a:spcBef>
                <a:spcPts val="880"/>
              </a:spcBef>
              <a:spcAft>
                <a:spcPts val="0"/>
              </a:spcAft>
              <a:buSzPts val="1400"/>
              <a:buChar char="■"/>
            </a:pPr>
            <a:r>
              <a:rPr lang="en-US">
                <a:solidFill>
                  <a:srgbClr val="00B0F0"/>
                </a:solidFill>
              </a:rPr>
              <a:t>import numpy as np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US"/>
              <a:t>NumPy vs Python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NumPy vs Python</a:t>
            </a:r>
            <a:endParaRPr/>
          </a:p>
        </p:txBody>
      </p:sp>
      <p:graphicFrame>
        <p:nvGraphicFramePr>
          <p:cNvPr id="163" name="Google Shape;163;p8"/>
          <p:cNvGraphicFramePr/>
          <p:nvPr/>
        </p:nvGraphicFramePr>
        <p:xfrm>
          <a:off x="2031999" y="2816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{4744DF6F-ABA1-435E-823D-FD9EF68F9D5A}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NumPy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Fast, parallel computation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(vectorized operations)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Sequential computation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(for-loop, while-loop)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Broadcasting operations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(matrix addition, matrix multiplication, etc.)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One-by-one operations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(for-loop within for-loop)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np.array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np.array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List of lists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"/>
          <p:cNvSpPr txBox="1"/>
          <p:nvPr>
            <p:ph type="title"/>
          </p:nvPr>
        </p:nvSpPr>
        <p:spPr>
          <a:xfrm>
            <a:off x="810002" y="639097"/>
            <a:ext cx="3211392" cy="3781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NumPy is faster!</a:t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5290386" y="958640"/>
            <a:ext cx="6258150" cy="4945244"/>
          </a:xfrm>
          <a:prstGeom prst="roundRect">
            <a:avLst>
              <a:gd fmla="val 3513" name="adj"/>
            </a:avLst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Related image" id="172" name="Google Shape;172;p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2118" y="1533261"/>
            <a:ext cx="5630441" cy="376176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2018-11-12T04:21:25Z</dcterms:created>
  <dc:creator>Ian Chu Te</dc:creator>
</cp:coreProperties>
</file>