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0" r:id="rId3"/>
    <p:sldId id="286" r:id="rId4"/>
    <p:sldId id="291" r:id="rId5"/>
    <p:sldId id="292" r:id="rId6"/>
    <p:sldId id="289" r:id="rId7"/>
    <p:sldId id="293" r:id="rId8"/>
    <p:sldId id="318" r:id="rId9"/>
    <p:sldId id="304" r:id="rId10"/>
    <p:sldId id="324" r:id="rId11"/>
    <p:sldId id="3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64" autoAdjust="0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BF71-43E6-4595-9F9B-2B873EB500D4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9EB9-8C33-4126-9B74-8F30515A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4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9EB9-8C33-4126-9B74-8F30515A53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3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9EB9-8C33-4126-9B74-8F30515A53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0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99EB9-8C33-4126-9B74-8F30515A53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5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D1D7-CDDC-EA40-9A75-13F6D2180F1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49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200" y="1533600"/>
            <a:ext cx="9759600" cy="1879200"/>
          </a:xfrm>
        </p:spPr>
        <p:txBody>
          <a:bodyPr>
            <a:normAutofit/>
          </a:bodyPr>
          <a:lstStyle>
            <a:lvl1pPr marL="0" indent="0"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  <a:buNone/>
              <a:defRPr sz="18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0867" y="410257"/>
            <a:ext cx="546098" cy="593585"/>
            <a:chOff x="1392693" y="990828"/>
            <a:chExt cx="328611" cy="357186"/>
          </a:xfrm>
        </p:grpSpPr>
        <p:sp>
          <p:nvSpPr>
            <p:cNvPr id="8" name="MH_Other_1"/>
            <p:cNvSpPr/>
            <p:nvPr>
              <p:custDataLst>
                <p:tags r:id="rId1"/>
              </p:custDataLst>
            </p:nvPr>
          </p:nvSpPr>
          <p:spPr>
            <a:xfrm>
              <a:off x="1424442" y="1051152"/>
              <a:ext cx="296862" cy="296862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/>
                <a:cs typeface="+mn-cs"/>
                <a:sym typeface="Gill Sans Light"/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2"/>
              </p:custDataLst>
            </p:nvPr>
          </p:nvSpPr>
          <p:spPr>
            <a:xfrm>
              <a:off x="1392693" y="990828"/>
              <a:ext cx="179387" cy="179387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1275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/>
                <a:cs typeface="+mn-cs"/>
                <a:sym typeface="Gill Sans Light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2277-4DBF-466C-9DEF-B973BA82399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203-E8B9-4DDF-87CF-75C59F385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399892"/>
            <a:ext cx="12192000" cy="458108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6"/>
              </a:gs>
              <a:gs pos="75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  <a:sym typeface="Gill Sans Ligh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2277-4DBF-466C-9DEF-B973BA82399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203-E8B9-4DDF-87CF-75C59F385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B904-0A54-4A50-8C5E-AF60085B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D76FA-F948-4EA7-895A-74251B42A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12691-2ED2-4CBF-AF90-2E94241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2277-4DBF-466C-9DEF-B973BA82399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95E92-532D-4B8F-8676-77CF2240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8F5C3-DCF2-4252-A57D-1D3591B8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1203-E8B9-4DDF-87CF-75C59F385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546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99892"/>
            <a:ext cx="12192000" cy="458108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6"/>
              </a:gs>
              <a:gs pos="75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50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42105" y="394155"/>
            <a:ext cx="10111695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42105" y="1275211"/>
            <a:ext cx="10111695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D82277-4DBF-466C-9DEF-B973BA82399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1B971203-E8B9-4DDF-87CF-75C59F385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100000">
                <a:schemeClr val="accent4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0000"/>
        <a:buFont typeface="Wingdings" pitchFamily="2" charset="2"/>
        <a:buChar char="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82B8F-ADCC-41FC-97F7-5E5C6B247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技术平台规划与建设进度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1405AB-2613-43BA-90A2-2BB761D8A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2018-08-09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D3F1726-3363-4A9F-8D79-108EDA5064ED}"/>
              </a:ext>
            </a:extLst>
          </p:cNvPr>
          <p:cNvSpPr txBox="1">
            <a:spLocks/>
          </p:cNvSpPr>
          <p:nvPr/>
        </p:nvSpPr>
        <p:spPr>
          <a:xfrm>
            <a:off x="0" y="42243"/>
            <a:ext cx="11737715" cy="559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各数据平台分别能做哪些事情？对我有什么好处？</a:t>
            </a:r>
            <a:endParaRPr lang="en-US" altLang="zh-CN" sz="28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7545F8B-6255-4059-9075-63DFDA16F473}"/>
              </a:ext>
            </a:extLst>
          </p:cNvPr>
          <p:cNvGrpSpPr/>
          <p:nvPr/>
        </p:nvGrpSpPr>
        <p:grpSpPr>
          <a:xfrm>
            <a:off x="2205" y="673765"/>
            <a:ext cx="12187592" cy="45708"/>
            <a:chOff x="0" y="532828"/>
            <a:chExt cx="759125" cy="5688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B320EAB-024C-44BA-9376-115615357403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FB86E8C-E758-4219-A360-D1E66DAD0DA2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35AC02-6302-4F5E-A026-532F83E2C47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4991EFD-2FE0-41AE-B4F0-D9A4C8F77813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0AEB95C-01E2-4896-8DB9-23EA3FC1431F}"/>
              </a:ext>
            </a:extLst>
          </p:cNvPr>
          <p:cNvGrpSpPr/>
          <p:nvPr/>
        </p:nvGrpSpPr>
        <p:grpSpPr>
          <a:xfrm>
            <a:off x="113636" y="967702"/>
            <a:ext cx="2813538" cy="1049018"/>
            <a:chOff x="2743200" y="1646431"/>
            <a:chExt cx="2813538" cy="104901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E7D6BF59-FABB-4269-9542-DDFCF2B7C72F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D1AC4FE6-FB13-4B44-ACF4-F284C6ADCD82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AFD3BA6-BA81-4603-8CE3-37A8FBEDB7EC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BIDS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数据服务平台</a:t>
                </a:r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97C28A-FDE9-4503-AED2-1DCE3B201657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缓存服务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F8E48D9D-102F-4AE9-877C-87D7791D6E49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定时任务</a:t>
              </a: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C1461411-C619-4C82-AD91-7ACC1B2EE9D2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数据接口配置</a:t>
              </a: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44DDD23A-021C-4841-AE98-846D3848F495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数据文件下载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ED0957F-9A34-42E6-B49E-4A996DB1855C}"/>
              </a:ext>
            </a:extLst>
          </p:cNvPr>
          <p:cNvSpPr txBox="1"/>
          <p:nvPr/>
        </p:nvSpPr>
        <p:spPr>
          <a:xfrm>
            <a:off x="126801" y="2588410"/>
            <a:ext cx="276704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访问数据接口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以</a:t>
            </a:r>
            <a:r>
              <a:rPr lang="en-US" altLang="zh-CN" sz="1400" dirty="0">
                <a:solidFill>
                  <a:srgbClr val="7030A0"/>
                </a:solidFill>
              </a:rPr>
              <a:t>Jason</a:t>
            </a:r>
            <a:r>
              <a:rPr lang="zh-CN" altLang="en-US" sz="1400" dirty="0">
                <a:solidFill>
                  <a:srgbClr val="7030A0"/>
                </a:solidFill>
              </a:rPr>
              <a:t>格式为主的丰富的</a:t>
            </a:r>
            <a:r>
              <a:rPr lang="en-US" altLang="zh-CN" sz="1400" dirty="0">
                <a:solidFill>
                  <a:srgbClr val="7030A0"/>
                </a:solidFill>
              </a:rPr>
              <a:t>API</a:t>
            </a:r>
            <a:r>
              <a:rPr lang="zh-CN" altLang="en-US" sz="1400" dirty="0">
                <a:solidFill>
                  <a:srgbClr val="7030A0"/>
                </a:solidFill>
              </a:rPr>
              <a:t>数据接口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B5D437E-53E9-4B4C-BDA1-A4982521FE90}"/>
              </a:ext>
            </a:extLst>
          </p:cNvPr>
          <p:cNvSpPr txBox="1"/>
          <p:nvPr/>
        </p:nvSpPr>
        <p:spPr>
          <a:xfrm>
            <a:off x="120267" y="3275515"/>
            <a:ext cx="276704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集成数据文件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以</a:t>
            </a:r>
            <a:r>
              <a:rPr lang="en-US" altLang="zh-CN" sz="1400" dirty="0">
                <a:solidFill>
                  <a:srgbClr val="7030A0"/>
                </a:solidFill>
              </a:rPr>
              <a:t>excel</a:t>
            </a:r>
            <a:r>
              <a:rPr lang="zh-CN" altLang="en-US" sz="1400" dirty="0">
                <a:solidFill>
                  <a:srgbClr val="7030A0"/>
                </a:solidFill>
              </a:rPr>
              <a:t>格式为主的定时调度数据文件</a:t>
            </a:r>
            <a:r>
              <a:rPr lang="en-US" altLang="zh-CN" sz="1400" dirty="0">
                <a:solidFill>
                  <a:srgbClr val="7030A0"/>
                </a:solidFill>
              </a:rPr>
              <a:t> 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032A40-6906-48E4-AEBD-B9A468A766C5}"/>
              </a:ext>
            </a:extLst>
          </p:cNvPr>
          <p:cNvSpPr txBox="1"/>
          <p:nvPr/>
        </p:nvSpPr>
        <p:spPr>
          <a:xfrm>
            <a:off x="120267" y="4649725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4.</a:t>
            </a:r>
            <a:r>
              <a:rPr lang="zh-CN" altLang="en-US" sz="1400" b="1" dirty="0">
                <a:solidFill>
                  <a:srgbClr val="7030A0"/>
                </a:solidFill>
              </a:rPr>
              <a:t>接口性能优化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输出的接口可以方便配置缓存服务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66CB59E-4C78-480F-8503-1E8A1B781FAC}"/>
              </a:ext>
            </a:extLst>
          </p:cNvPr>
          <p:cNvSpPr txBox="1"/>
          <p:nvPr/>
        </p:nvSpPr>
        <p:spPr>
          <a:xfrm>
            <a:off x="131614" y="3962620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3.</a:t>
            </a:r>
            <a:r>
              <a:rPr lang="zh-CN" altLang="en-US" sz="1400" b="1" dirty="0">
                <a:solidFill>
                  <a:srgbClr val="7030A0"/>
                </a:solidFill>
              </a:rPr>
              <a:t>输出您的数据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通过平台简单配置输出可方便输出您的数据接口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D8A5A4-EAAC-4824-A4C2-1770D92909E1}"/>
              </a:ext>
            </a:extLst>
          </p:cNvPr>
          <p:cNvSpPr txBox="1"/>
          <p:nvPr/>
        </p:nvSpPr>
        <p:spPr>
          <a:xfrm>
            <a:off x="64097" y="2203903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作为开发人员您可以：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93FA671-C36E-42D9-970F-0797056D4119}"/>
              </a:ext>
            </a:extLst>
          </p:cNvPr>
          <p:cNvGrpSpPr/>
          <p:nvPr/>
        </p:nvGrpSpPr>
        <p:grpSpPr>
          <a:xfrm>
            <a:off x="3134827" y="967702"/>
            <a:ext cx="2813538" cy="1049018"/>
            <a:chOff x="2743200" y="1646431"/>
            <a:chExt cx="2813538" cy="1049018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5F9826E-EEAD-4396-B3EB-DAF6F466B6EA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925319A2-FE53-402F-BE13-01E1F2A893E3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5354C50-5065-4E39-925A-83D3D11953A4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 元数据管理平台</a:t>
                </a:r>
              </a:p>
            </p:txBody>
          </p:sp>
        </p:grp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7AD37DC-F1E2-4388-B0FB-8F5796852D5A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数据结构预警</a:t>
              </a: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1B490A5-3CFB-49BE-AB68-D3FF7AF2964D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血缘分析</a:t>
              </a: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06F3B2F3-EC67-42C0-8A91-85F962DE8CC9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元数据接入</a:t>
              </a: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955FB5DD-9203-4B0E-8C1C-79B880358FEB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元数据维护</a:t>
              </a:r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4FB763F-7E11-459B-BEAC-E73D36BABE41}"/>
              </a:ext>
            </a:extLst>
          </p:cNvPr>
          <p:cNvSpPr txBox="1"/>
          <p:nvPr/>
        </p:nvSpPr>
        <p:spPr>
          <a:xfrm>
            <a:off x="3181317" y="2588410"/>
            <a:ext cx="276704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元数据查询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想知道</a:t>
            </a:r>
            <a:r>
              <a:rPr lang="en-US" altLang="zh-CN" sz="1400" dirty="0">
                <a:solidFill>
                  <a:srgbClr val="7030A0"/>
                </a:solidFill>
              </a:rPr>
              <a:t>XX</a:t>
            </a:r>
            <a:r>
              <a:rPr lang="zh-CN" altLang="en-US" sz="1400" dirty="0">
                <a:solidFill>
                  <a:srgbClr val="7030A0"/>
                </a:solidFill>
              </a:rPr>
              <a:t>应用有哪些表字段主键？上元数据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4B46431-D055-441A-BCE4-3405D7370D0C}"/>
              </a:ext>
            </a:extLst>
          </p:cNvPr>
          <p:cNvSpPr txBox="1"/>
          <p:nvPr/>
        </p:nvSpPr>
        <p:spPr>
          <a:xfrm>
            <a:off x="3174783" y="3275515"/>
            <a:ext cx="276704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元数据接入福利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使用</a:t>
            </a:r>
            <a:r>
              <a:rPr lang="en-US" altLang="zh-CN" sz="1400" dirty="0">
                <a:solidFill>
                  <a:srgbClr val="7030A0"/>
                </a:solidFill>
              </a:rPr>
              <a:t>TBI</a:t>
            </a:r>
            <a:r>
              <a:rPr lang="zh-CN" altLang="en-US" sz="1400" dirty="0">
                <a:solidFill>
                  <a:srgbClr val="7030A0"/>
                </a:solidFill>
              </a:rPr>
              <a:t>简单配置后零开发用户就能报表自助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7EE8233-E78C-4221-8776-08D95FCB2D22}"/>
              </a:ext>
            </a:extLst>
          </p:cNvPr>
          <p:cNvSpPr txBox="1"/>
          <p:nvPr/>
        </p:nvSpPr>
        <p:spPr>
          <a:xfrm>
            <a:off x="3179595" y="5075220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查询元数据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可方便查询个模块产品应用下的元数据情况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FCC363C-104B-48BE-ABA0-A513EE0333C2}"/>
              </a:ext>
            </a:extLst>
          </p:cNvPr>
          <p:cNvSpPr txBox="1"/>
          <p:nvPr/>
        </p:nvSpPr>
        <p:spPr>
          <a:xfrm>
            <a:off x="3186130" y="3962620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3.</a:t>
            </a:r>
            <a:r>
              <a:rPr lang="zh-CN" altLang="en-US" sz="1400" b="1" dirty="0">
                <a:solidFill>
                  <a:srgbClr val="7030A0"/>
                </a:solidFill>
              </a:rPr>
              <a:t>自动预警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便捷获取集成和输出的</a:t>
            </a:r>
            <a:r>
              <a:rPr lang="en-US" altLang="zh-CN" sz="1400" dirty="0">
                <a:solidFill>
                  <a:srgbClr val="7030A0"/>
                </a:solidFill>
              </a:rPr>
              <a:t>BIDS</a:t>
            </a:r>
            <a:r>
              <a:rPr lang="zh-CN" altLang="en-US" sz="1400" dirty="0">
                <a:solidFill>
                  <a:srgbClr val="7030A0"/>
                </a:solidFill>
              </a:rPr>
              <a:t>接口，变化自动预警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4BF1DA9-FB51-4924-921A-F7A42B69398C}"/>
              </a:ext>
            </a:extLst>
          </p:cNvPr>
          <p:cNvSpPr txBox="1"/>
          <p:nvPr/>
        </p:nvSpPr>
        <p:spPr>
          <a:xfrm>
            <a:off x="3118613" y="2203903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作为开发人员您可以：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BADEFF4-C4AA-484A-9272-777DBDA737FF}"/>
              </a:ext>
            </a:extLst>
          </p:cNvPr>
          <p:cNvSpPr txBox="1"/>
          <p:nvPr/>
        </p:nvSpPr>
        <p:spPr>
          <a:xfrm>
            <a:off x="3129020" y="4736666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作为业务用户您可以：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B58C631-2F10-4F18-A4B7-1B337DD92D20}"/>
              </a:ext>
            </a:extLst>
          </p:cNvPr>
          <p:cNvGrpSpPr/>
          <p:nvPr/>
        </p:nvGrpSpPr>
        <p:grpSpPr>
          <a:xfrm>
            <a:off x="6177034" y="967702"/>
            <a:ext cx="2813538" cy="1049018"/>
            <a:chOff x="2743200" y="1646431"/>
            <a:chExt cx="2813538" cy="1049018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DEF5C972-E148-4364-A7DF-49B474131F8B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1" y="1641787"/>
              <a:chExt cx="2096086" cy="370800"/>
            </a:xfrm>
          </p:grpSpPr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218FBC02-ECE8-4A76-9F4E-0D838E530536}"/>
                  </a:ext>
                </a:extLst>
              </p:cNvPr>
              <p:cNvSpPr/>
              <p:nvPr/>
            </p:nvSpPr>
            <p:spPr>
              <a:xfrm>
                <a:off x="3460651" y="1641787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354640-8197-476C-BDBB-702F02B2F62C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TBI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数据展现平台</a:t>
                </a:r>
              </a:p>
            </p:txBody>
          </p:sp>
        </p:grp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C10D1A4A-631F-4E32-A481-F1B1A5732F7A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产品运营分析</a:t>
              </a: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5E828E36-EB52-41FB-A3A7-44EA586B237F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画像分析</a:t>
              </a: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438E1AEE-E303-4ABF-886A-281E06D1CDD7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数据自助提取</a:t>
              </a: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0F844106-6573-4562-B8E7-E9E6DBA1467B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专项主题报告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6753348-19AE-4828-8D60-668F839E311A}"/>
              </a:ext>
            </a:extLst>
          </p:cNvPr>
          <p:cNvGrpSpPr/>
          <p:nvPr/>
        </p:nvGrpSpPr>
        <p:grpSpPr>
          <a:xfrm>
            <a:off x="9226474" y="967702"/>
            <a:ext cx="2813538" cy="1049018"/>
            <a:chOff x="2743200" y="1646431"/>
            <a:chExt cx="2813538" cy="1049018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892C66D-E402-4AE5-8A87-766E2022C747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79E56957-78E6-4C3C-AC95-182470677A4C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D53309F7-DC0E-46B4-A40B-A0AF27A7E299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④ 主数据管理平台</a:t>
                </a:r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16CF420A-D758-45D4-A768-70EBB16170D9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主数据查询</a:t>
              </a: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B8260D2C-E7E3-4E9A-8B9A-578312A0BCE3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主数据分发</a:t>
              </a:r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B94CFD9E-27C0-4A05-A6E2-35DCB623B21F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主数据接入</a:t>
              </a:r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C16914BC-A614-4E18-B170-B96C1CA2F0E9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主数据维护</a:t>
              </a:r>
            </a:p>
          </p:txBody>
        </p:sp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A84E2DB-BA0A-4D21-BC0E-6D0EFB72E1D4}"/>
              </a:ext>
            </a:extLst>
          </p:cNvPr>
          <p:cNvSpPr txBox="1"/>
          <p:nvPr/>
        </p:nvSpPr>
        <p:spPr>
          <a:xfrm>
            <a:off x="3174127" y="5772303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查询指标口径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可在线查看元数据指标计算口径描述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DEC5C31-8BEF-473D-8FC8-D67700D15952}"/>
              </a:ext>
            </a:extLst>
          </p:cNvPr>
          <p:cNvSpPr txBox="1"/>
          <p:nvPr/>
        </p:nvSpPr>
        <p:spPr>
          <a:xfrm>
            <a:off x="6206665" y="2588410"/>
            <a:ext cx="276704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报表零开发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简单配置菜单目录后，用户即可自助拖拽生成报表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E02B6009-5039-4EBC-B0F4-61AB1E261AD1}"/>
              </a:ext>
            </a:extLst>
          </p:cNvPr>
          <p:cNvSpPr txBox="1"/>
          <p:nvPr/>
        </p:nvSpPr>
        <p:spPr>
          <a:xfrm>
            <a:off x="6200131" y="3275515"/>
            <a:ext cx="276704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产品运营接入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可高效集成用户访问数据，模板化开发运营报告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33AAD81-FFA0-4379-80BD-84E249A6C765}"/>
              </a:ext>
            </a:extLst>
          </p:cNvPr>
          <p:cNvSpPr txBox="1"/>
          <p:nvPr/>
        </p:nvSpPr>
        <p:spPr>
          <a:xfrm>
            <a:off x="6204943" y="5075220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数据自助提取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可提供丰富便捷的数据提取功能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126E731-40BC-4869-BF16-5604CF7B5084}"/>
              </a:ext>
            </a:extLst>
          </p:cNvPr>
          <p:cNvSpPr txBox="1"/>
          <p:nvPr/>
        </p:nvSpPr>
        <p:spPr>
          <a:xfrm>
            <a:off x="6211478" y="3962620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3.</a:t>
            </a:r>
            <a:r>
              <a:rPr lang="zh-CN" altLang="en-US" sz="1400" b="1" dirty="0">
                <a:solidFill>
                  <a:srgbClr val="7030A0"/>
                </a:solidFill>
              </a:rPr>
              <a:t>标签画像分析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便捷提取员工管理者等标签画像数据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455FB40-56D0-4CE5-B919-524ED4A769CB}"/>
              </a:ext>
            </a:extLst>
          </p:cNvPr>
          <p:cNvSpPr txBox="1"/>
          <p:nvPr/>
        </p:nvSpPr>
        <p:spPr>
          <a:xfrm>
            <a:off x="6143961" y="2203903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作为开发人员您可以：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DE1A738-C0F9-4994-B753-137AEF4945A6}"/>
              </a:ext>
            </a:extLst>
          </p:cNvPr>
          <p:cNvSpPr txBox="1"/>
          <p:nvPr/>
        </p:nvSpPr>
        <p:spPr>
          <a:xfrm>
            <a:off x="6154368" y="4736666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作为业务用户您可以：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8C406C1-DD72-4125-8349-4852E5BB2727}"/>
              </a:ext>
            </a:extLst>
          </p:cNvPr>
          <p:cNvSpPr txBox="1"/>
          <p:nvPr/>
        </p:nvSpPr>
        <p:spPr>
          <a:xfrm>
            <a:off x="6199475" y="5772303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标签画像分析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便捷提取员工管理者等标签画像数据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A08B140-3983-45CF-A202-4CE6AEF03279}"/>
              </a:ext>
            </a:extLst>
          </p:cNvPr>
          <p:cNvSpPr txBox="1"/>
          <p:nvPr/>
        </p:nvSpPr>
        <p:spPr>
          <a:xfrm>
            <a:off x="9252780" y="2588410"/>
            <a:ext cx="276704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统一主数据口径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可从平台获取统一编码规则主数据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C0C1313-B821-483C-BDD9-B1C64FC97798}"/>
              </a:ext>
            </a:extLst>
          </p:cNvPr>
          <p:cNvSpPr txBox="1"/>
          <p:nvPr/>
        </p:nvSpPr>
        <p:spPr>
          <a:xfrm>
            <a:off x="9246246" y="3275515"/>
            <a:ext cx="276704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实时自动集成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登记注册应用之后即可享受实时自动集成服务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D3016D5-799C-42DB-8600-A1312F8E677E}"/>
              </a:ext>
            </a:extLst>
          </p:cNvPr>
          <p:cNvSpPr txBox="1"/>
          <p:nvPr/>
        </p:nvSpPr>
        <p:spPr>
          <a:xfrm>
            <a:off x="9246246" y="4649725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4.</a:t>
            </a:r>
            <a:r>
              <a:rPr lang="zh-CN" altLang="en-US" sz="1400" b="1" dirty="0">
                <a:solidFill>
                  <a:srgbClr val="7030A0"/>
                </a:solidFill>
              </a:rPr>
              <a:t>提交主数据需求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对未定义的主数据可提交需求由平台创建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C9000B6-312B-46C3-A364-323C89B41CE9}"/>
              </a:ext>
            </a:extLst>
          </p:cNvPr>
          <p:cNvSpPr txBox="1"/>
          <p:nvPr/>
        </p:nvSpPr>
        <p:spPr>
          <a:xfrm>
            <a:off x="9257593" y="3962620"/>
            <a:ext cx="276223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3.</a:t>
            </a:r>
            <a:r>
              <a:rPr lang="zh-CN" altLang="en-US" sz="1400" b="1" dirty="0">
                <a:solidFill>
                  <a:srgbClr val="7030A0"/>
                </a:solidFill>
              </a:rPr>
              <a:t>主数据查询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随时在线查找需要集成的主数据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2AD5510-D312-499C-AE29-051B9FA20EA2}"/>
              </a:ext>
            </a:extLst>
          </p:cNvPr>
          <p:cNvSpPr txBox="1"/>
          <p:nvPr/>
        </p:nvSpPr>
        <p:spPr>
          <a:xfrm>
            <a:off x="9190076" y="2203903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作为开发人员您可以：</a:t>
            </a:r>
          </a:p>
        </p:txBody>
      </p:sp>
    </p:spTree>
    <p:extLst>
      <p:ext uri="{BB962C8B-B14F-4D97-AF65-F5344CB8AC3E}">
        <p14:creationId xmlns:p14="http://schemas.microsoft.com/office/powerpoint/2010/main" val="5312069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D3F1726-3363-4A9F-8D79-108EDA5064ED}"/>
              </a:ext>
            </a:extLst>
          </p:cNvPr>
          <p:cNvSpPr txBox="1">
            <a:spLocks/>
          </p:cNvSpPr>
          <p:nvPr/>
        </p:nvSpPr>
        <p:spPr>
          <a:xfrm>
            <a:off x="0" y="42243"/>
            <a:ext cx="11737715" cy="559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各数据平台分别能做哪些事情？对我有什么好处？</a:t>
            </a:r>
            <a:endParaRPr lang="en-US" altLang="zh-CN" sz="28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7545F8B-6255-4059-9075-63DFDA16F473}"/>
              </a:ext>
            </a:extLst>
          </p:cNvPr>
          <p:cNvGrpSpPr/>
          <p:nvPr/>
        </p:nvGrpSpPr>
        <p:grpSpPr>
          <a:xfrm>
            <a:off x="2205" y="673765"/>
            <a:ext cx="12187592" cy="45708"/>
            <a:chOff x="0" y="532828"/>
            <a:chExt cx="759125" cy="5688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B320EAB-024C-44BA-9376-115615357403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FB86E8C-E758-4219-A360-D1E66DAD0DA2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35AC02-6302-4F5E-A026-532F83E2C47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4991EFD-2FE0-41AE-B4F0-D9A4C8F77813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7EE8233-E78C-4221-8776-08D95FCB2D22}"/>
              </a:ext>
            </a:extLst>
          </p:cNvPr>
          <p:cNvSpPr txBox="1"/>
          <p:nvPr/>
        </p:nvSpPr>
        <p:spPr>
          <a:xfrm>
            <a:off x="4683146" y="2424921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1.</a:t>
            </a:r>
            <a:r>
              <a:rPr lang="zh-CN" altLang="en-US" sz="1400" b="1" dirty="0">
                <a:solidFill>
                  <a:srgbClr val="7030A0"/>
                </a:solidFill>
              </a:rPr>
              <a:t>数据资产可视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可实时掌握数据资产全景图，数据资产可视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BADEFF4-C4AA-484A-9272-777DBDA737FF}"/>
              </a:ext>
            </a:extLst>
          </p:cNvPr>
          <p:cNvSpPr txBox="1"/>
          <p:nvPr/>
        </p:nvSpPr>
        <p:spPr>
          <a:xfrm>
            <a:off x="4632571" y="2063507"/>
            <a:ext cx="276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数据治理平台收益：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A84E2DB-BA0A-4D21-BC0E-6D0EFB72E1D4}"/>
              </a:ext>
            </a:extLst>
          </p:cNvPr>
          <p:cNvSpPr txBox="1"/>
          <p:nvPr/>
        </p:nvSpPr>
        <p:spPr>
          <a:xfrm>
            <a:off x="4677678" y="3122004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2.</a:t>
            </a:r>
            <a:r>
              <a:rPr lang="zh-CN" altLang="en-US" sz="1400" b="1" dirty="0">
                <a:solidFill>
                  <a:srgbClr val="7030A0"/>
                </a:solidFill>
              </a:rPr>
              <a:t>数据流向可视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可实时掌握数据资产流向，数据流向可视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B03DBEE-2A78-4D31-A15F-4FD54462CF8B}"/>
              </a:ext>
            </a:extLst>
          </p:cNvPr>
          <p:cNvGrpSpPr/>
          <p:nvPr/>
        </p:nvGrpSpPr>
        <p:grpSpPr>
          <a:xfrm>
            <a:off x="4654170" y="878411"/>
            <a:ext cx="2813538" cy="1049018"/>
            <a:chOff x="2743200" y="1646431"/>
            <a:chExt cx="2813538" cy="1049018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F791DBD9-FCFC-4AC0-B9EA-FF31DDC161A7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BF0A5DCF-518D-437A-88A0-4208A9889E7D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37E2E76-9AC4-4C75-B4E4-2F28AFFC11F0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⑤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DGP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数据治理平台</a:t>
                </a:r>
              </a:p>
            </p:txBody>
          </p:sp>
        </p:grp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CD01B770-9FEF-45C6-9AE2-4360B4684877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集成申审授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F5DEB41C-305E-47B1-B43A-991FC367E03F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数据流向可视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BE2453AB-E96D-4769-8D20-97B9B22C017C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数据资产可视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EC0CE965-CC94-436E-B89E-108B504FD339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数据规范预警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E73A5FE-2216-4FFE-83FE-E700CEFB747E}"/>
              </a:ext>
            </a:extLst>
          </p:cNvPr>
          <p:cNvSpPr txBox="1"/>
          <p:nvPr/>
        </p:nvSpPr>
        <p:spPr>
          <a:xfrm>
            <a:off x="4677678" y="3819087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3.</a:t>
            </a:r>
            <a:r>
              <a:rPr lang="zh-CN" altLang="en-US" sz="1400" b="1" dirty="0">
                <a:solidFill>
                  <a:srgbClr val="7030A0"/>
                </a:solidFill>
              </a:rPr>
              <a:t>数据规范预警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可实时预警数据接入集成输出的及时性规范性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E1220-0694-4B9B-AC9D-FB8CF50F8F14}"/>
              </a:ext>
            </a:extLst>
          </p:cNvPr>
          <p:cNvSpPr txBox="1"/>
          <p:nvPr/>
        </p:nvSpPr>
        <p:spPr>
          <a:xfrm>
            <a:off x="4683146" y="4516170"/>
            <a:ext cx="2762234" cy="5232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4.</a:t>
            </a:r>
            <a:r>
              <a:rPr lang="zh-CN" altLang="en-US" sz="1400" b="1" dirty="0">
                <a:solidFill>
                  <a:srgbClr val="7030A0"/>
                </a:solidFill>
              </a:rPr>
              <a:t>数据架构统一规范</a:t>
            </a:r>
            <a:r>
              <a:rPr lang="en-US" altLang="zh-CN" sz="1400" b="1" dirty="0">
                <a:solidFill>
                  <a:srgbClr val="7030A0"/>
                </a:solidFill>
              </a:rPr>
              <a:t>: </a:t>
            </a:r>
            <a:r>
              <a:rPr lang="zh-CN" altLang="en-US" sz="1400" dirty="0">
                <a:solidFill>
                  <a:srgbClr val="7030A0"/>
                </a:solidFill>
              </a:rPr>
              <a:t>业务应用之间数据调用关系统一清晰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A86E6C-9752-49CD-8300-3F0C33205AD5}"/>
              </a:ext>
            </a:extLst>
          </p:cNvPr>
          <p:cNvSpPr txBox="1"/>
          <p:nvPr/>
        </p:nvSpPr>
        <p:spPr>
          <a:xfrm>
            <a:off x="4688614" y="5215823"/>
            <a:ext cx="2762234" cy="307777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5.</a:t>
            </a:r>
            <a:r>
              <a:rPr lang="zh-CN" altLang="en-US" sz="1400" b="1" dirty="0">
                <a:solidFill>
                  <a:srgbClr val="7030A0"/>
                </a:solidFill>
              </a:rPr>
              <a:t>提升开发运维效率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A09EC7-56FC-4F1A-A212-FC7254D3BEBB}"/>
              </a:ext>
            </a:extLst>
          </p:cNvPr>
          <p:cNvSpPr txBox="1"/>
          <p:nvPr/>
        </p:nvSpPr>
        <p:spPr>
          <a:xfrm>
            <a:off x="4683146" y="5700033"/>
            <a:ext cx="2762234" cy="307777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</a:rPr>
              <a:t>6.</a:t>
            </a:r>
            <a:r>
              <a:rPr lang="zh-CN" altLang="en-US" sz="1400" b="1" dirty="0">
                <a:solidFill>
                  <a:srgbClr val="7030A0"/>
                </a:solidFill>
              </a:rPr>
              <a:t>提升用户体验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27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170">
            <a:extLst>
              <a:ext uri="{FF2B5EF4-FFF2-40B4-BE49-F238E27FC236}">
                <a16:creationId xmlns:a16="http://schemas.microsoft.com/office/drawing/2014/main" id="{FF0D112B-4E9B-4A49-90B7-3A8DBDC26A06}"/>
              </a:ext>
            </a:extLst>
          </p:cNvPr>
          <p:cNvSpPr txBox="1"/>
          <p:nvPr/>
        </p:nvSpPr>
        <p:spPr>
          <a:xfrm>
            <a:off x="8878" y="9397"/>
            <a:ext cx="3357374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一、技术中台：总体应用架构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19E2AE2-2132-43FF-9BC5-BF0E3340632D}"/>
              </a:ext>
            </a:extLst>
          </p:cNvPr>
          <p:cNvGrpSpPr/>
          <p:nvPr/>
        </p:nvGrpSpPr>
        <p:grpSpPr>
          <a:xfrm>
            <a:off x="95953" y="487840"/>
            <a:ext cx="11944481" cy="6318554"/>
            <a:chOff x="95953" y="487840"/>
            <a:chExt cx="11944481" cy="6318554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403F36E-A4CC-4748-A39C-D37CE14C62AF}"/>
                </a:ext>
              </a:extLst>
            </p:cNvPr>
            <p:cNvGrpSpPr/>
            <p:nvPr/>
          </p:nvGrpSpPr>
          <p:grpSpPr>
            <a:xfrm>
              <a:off x="136479" y="1480426"/>
              <a:ext cx="11900846" cy="334726"/>
              <a:chOff x="136479" y="1480426"/>
              <a:chExt cx="11900846" cy="33472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73D6445-198C-4CBC-8D72-68C5AB17A4BF}"/>
                  </a:ext>
                </a:extLst>
              </p:cNvPr>
              <p:cNvSpPr/>
              <p:nvPr/>
            </p:nvSpPr>
            <p:spPr>
              <a:xfrm>
                <a:off x="136479" y="1506332"/>
                <a:ext cx="11900846" cy="308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3D1B19A-7036-469C-9198-1188020F4F3F}"/>
                  </a:ext>
                </a:extLst>
              </p:cNvPr>
              <p:cNvSpPr txBox="1"/>
              <p:nvPr/>
            </p:nvSpPr>
            <p:spPr>
              <a:xfrm>
                <a:off x="399524" y="1480426"/>
                <a:ext cx="1039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用户终端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A936BC2-0507-46FD-B5C6-F71920FCE24F}"/>
                  </a:ext>
                </a:extLst>
              </p:cNvPr>
              <p:cNvSpPr/>
              <p:nvPr/>
            </p:nvSpPr>
            <p:spPr>
              <a:xfrm>
                <a:off x="1611293" y="1556179"/>
                <a:ext cx="2794217" cy="2065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端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5024A3-A11D-4F26-8C6C-5A0EFF7787FA}"/>
                  </a:ext>
                </a:extLst>
              </p:cNvPr>
              <p:cNvSpPr/>
              <p:nvPr/>
            </p:nvSpPr>
            <p:spPr>
              <a:xfrm>
                <a:off x="5439773" y="1556179"/>
                <a:ext cx="1760016" cy="20834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微信公众号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62CA2B0-3E38-4EDD-849D-FA0442A74ABF}"/>
                  </a:ext>
                </a:extLst>
              </p:cNvPr>
              <p:cNvSpPr/>
              <p:nvPr/>
            </p:nvSpPr>
            <p:spPr>
              <a:xfrm>
                <a:off x="9331421" y="1556179"/>
                <a:ext cx="1757744" cy="20221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企业微信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7EE4DF8-982D-4026-B6B2-12C854794C5A}"/>
                  </a:ext>
                </a:extLst>
              </p:cNvPr>
              <p:cNvSpPr/>
              <p:nvPr/>
            </p:nvSpPr>
            <p:spPr>
              <a:xfrm>
                <a:off x="7448358" y="1556179"/>
                <a:ext cx="1760016" cy="20834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微信小程序</a:t>
                </a: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EFBC7FA-9441-7344-9A96-73E1054E0F26}"/>
                </a:ext>
              </a:extLst>
            </p:cNvPr>
            <p:cNvGrpSpPr/>
            <p:nvPr/>
          </p:nvGrpSpPr>
          <p:grpSpPr>
            <a:xfrm>
              <a:off x="1042174" y="1910687"/>
              <a:ext cx="1314490" cy="3418167"/>
              <a:chOff x="1042174" y="1910687"/>
              <a:chExt cx="1314490" cy="3418167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A99681-975E-4BCF-9278-5CBA95C24F02}"/>
                  </a:ext>
                </a:extLst>
              </p:cNvPr>
              <p:cNvSpPr/>
              <p:nvPr/>
            </p:nvSpPr>
            <p:spPr>
              <a:xfrm>
                <a:off x="1042174" y="1910687"/>
                <a:ext cx="1314490" cy="34181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3CD7A64-512F-44AB-95A1-24614CAFDF4D}"/>
                  </a:ext>
                </a:extLst>
              </p:cNvPr>
              <p:cNvSpPr txBox="1"/>
              <p:nvPr/>
            </p:nvSpPr>
            <p:spPr>
              <a:xfrm>
                <a:off x="1933075" y="2455980"/>
                <a:ext cx="3064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开发组件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A86D775-D545-4F79-ACB6-D9462A0B9FD3}"/>
                  </a:ext>
                </a:extLst>
              </p:cNvPr>
              <p:cNvSpPr txBox="1"/>
              <p:nvPr/>
            </p:nvSpPr>
            <p:spPr>
              <a:xfrm>
                <a:off x="1497788" y="2455981"/>
                <a:ext cx="3064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能力服务</a:t>
                </a: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D785566-1D56-40E5-B4D5-C5BF9B14E76E}"/>
                  </a:ext>
                </a:extLst>
              </p:cNvPr>
              <p:cNvSpPr txBox="1"/>
              <p:nvPr/>
            </p:nvSpPr>
            <p:spPr>
              <a:xfrm>
                <a:off x="1091270" y="2447765"/>
                <a:ext cx="3064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应用生态</a:t>
                </a: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66E7D45-7B92-4E98-B553-C6DEB6DEE7E0}"/>
                  </a:ext>
                </a:extLst>
              </p:cNvPr>
              <p:cNvSpPr/>
              <p:nvPr/>
            </p:nvSpPr>
            <p:spPr>
              <a:xfrm>
                <a:off x="1110465" y="3385252"/>
                <a:ext cx="269024" cy="177107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应用市场</a:t>
                </a: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6820F4F-3BE0-46C9-A616-91F69FB268FC}"/>
                  </a:ext>
                </a:extLst>
              </p:cNvPr>
              <p:cNvSpPr/>
              <p:nvPr/>
            </p:nvSpPr>
            <p:spPr>
              <a:xfrm>
                <a:off x="1547555" y="3385252"/>
                <a:ext cx="269024" cy="17710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服务市场</a:t>
                </a: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32A308E-E5FB-4289-9FAC-2CDB748394EE}"/>
                  </a:ext>
                </a:extLst>
              </p:cNvPr>
              <p:cNvSpPr/>
              <p:nvPr/>
            </p:nvSpPr>
            <p:spPr>
              <a:xfrm>
                <a:off x="1984644" y="3385252"/>
                <a:ext cx="269024" cy="17710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组件市场</a:t>
                </a:r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81A6CA2-39FE-4F6C-9BA3-FB37E826D076}"/>
                  </a:ext>
                </a:extLst>
              </p:cNvPr>
              <p:cNvSpPr txBox="1"/>
              <p:nvPr/>
            </p:nvSpPr>
            <p:spPr>
              <a:xfrm>
                <a:off x="1050583" y="2165389"/>
                <a:ext cx="13023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建设共享体系</a:t>
                </a:r>
              </a:p>
            </p:txBody>
          </p:sp>
          <p:sp>
            <p:nvSpPr>
              <p:cNvPr id="52" name="星形: 十角 51">
                <a:extLst>
                  <a:ext uri="{FF2B5EF4-FFF2-40B4-BE49-F238E27FC236}">
                    <a16:creationId xmlns:a16="http://schemas.microsoft.com/office/drawing/2014/main" id="{2C984E27-10CC-4E82-9059-64C3AE2CEDC8}"/>
                  </a:ext>
                </a:extLst>
              </p:cNvPr>
              <p:cNvSpPr/>
              <p:nvPr/>
            </p:nvSpPr>
            <p:spPr>
              <a:xfrm>
                <a:off x="1536860" y="1965279"/>
                <a:ext cx="278292" cy="262170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73244E5-C8D0-394F-9F9D-2483B65F78B8}"/>
                </a:ext>
              </a:extLst>
            </p:cNvPr>
            <p:cNvGrpSpPr/>
            <p:nvPr/>
          </p:nvGrpSpPr>
          <p:grpSpPr>
            <a:xfrm>
              <a:off x="10139301" y="1910687"/>
              <a:ext cx="947592" cy="3430313"/>
              <a:chOff x="10098357" y="1842447"/>
              <a:chExt cx="947592" cy="3430313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B7C1B16-EEFD-4116-A5D3-713024D54878}"/>
                  </a:ext>
                </a:extLst>
              </p:cNvPr>
              <p:cNvSpPr/>
              <p:nvPr/>
            </p:nvSpPr>
            <p:spPr>
              <a:xfrm>
                <a:off x="10139601" y="1842447"/>
                <a:ext cx="899723" cy="34303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45E71E7-CEC8-4BA2-85E1-9FF194BA7BE4}"/>
                  </a:ext>
                </a:extLst>
              </p:cNvPr>
              <p:cNvSpPr txBox="1"/>
              <p:nvPr/>
            </p:nvSpPr>
            <p:spPr>
              <a:xfrm>
                <a:off x="10098357" y="2094083"/>
                <a:ext cx="947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</a:t>
                </a: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2EFBB5D-BFB5-48AC-B363-D9FC00031C6A}"/>
                  </a:ext>
                </a:extLst>
              </p:cNvPr>
              <p:cNvSpPr/>
              <p:nvPr/>
            </p:nvSpPr>
            <p:spPr>
              <a:xfrm>
                <a:off x="10179729" y="2432928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认证鉴权</a:t>
                </a: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6C6B49C-61A3-46D7-B6A7-C90466DBED7B}"/>
                  </a:ext>
                </a:extLst>
              </p:cNvPr>
              <p:cNvSpPr/>
              <p:nvPr/>
            </p:nvSpPr>
            <p:spPr>
              <a:xfrm>
                <a:off x="10179729" y="2747585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签名校验</a:t>
                </a: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84D8F4A2-F45E-4D7C-9198-5922AE0B361C}"/>
                  </a:ext>
                </a:extLst>
              </p:cNvPr>
              <p:cNvSpPr/>
              <p:nvPr/>
            </p:nvSpPr>
            <p:spPr>
              <a:xfrm>
                <a:off x="10179729" y="3062242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路由转发</a:t>
                </a: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FA442724-799E-4803-A06C-AB71446EF9D5}"/>
                  </a:ext>
                </a:extLst>
              </p:cNvPr>
              <p:cNvSpPr/>
              <p:nvPr/>
            </p:nvSpPr>
            <p:spPr>
              <a:xfrm>
                <a:off x="10179729" y="3376899"/>
                <a:ext cx="815167" cy="2346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服务熔断</a:t>
                </a: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CD41B06-0357-4A78-88FA-F537B21DE925}"/>
                  </a:ext>
                </a:extLst>
              </p:cNvPr>
              <p:cNvSpPr/>
              <p:nvPr/>
            </p:nvSpPr>
            <p:spPr>
              <a:xfrm>
                <a:off x="10179729" y="3691556"/>
                <a:ext cx="815167" cy="2346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限流降级</a:t>
                </a: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0B10D59-428E-4399-9193-FBE7ECEA3D42}"/>
                  </a:ext>
                </a:extLst>
              </p:cNvPr>
              <p:cNvSpPr/>
              <p:nvPr/>
            </p:nvSpPr>
            <p:spPr>
              <a:xfrm>
                <a:off x="10179729" y="4006213"/>
                <a:ext cx="815167" cy="2346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灰度切换</a:t>
                </a: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058ED280-8BB1-4667-B442-E341B2B67D36}"/>
                  </a:ext>
                </a:extLst>
              </p:cNvPr>
              <p:cNvSpPr/>
              <p:nvPr/>
            </p:nvSpPr>
            <p:spPr>
              <a:xfrm>
                <a:off x="10179729" y="4320870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服务缓存</a:t>
                </a: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DDA03C4-3F3E-4C35-B13E-5200CFB4D891}"/>
                  </a:ext>
                </a:extLst>
              </p:cNvPr>
              <p:cNvSpPr/>
              <p:nvPr/>
            </p:nvSpPr>
            <p:spPr>
              <a:xfrm>
                <a:off x="10179729" y="4635527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日志上报</a:t>
                </a: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17E4E30-0629-4A48-B377-971C6DB88E0B}"/>
                  </a:ext>
                </a:extLst>
              </p:cNvPr>
              <p:cNvSpPr/>
              <p:nvPr/>
            </p:nvSpPr>
            <p:spPr>
              <a:xfrm>
                <a:off x="10179729" y="4950180"/>
                <a:ext cx="815167" cy="23468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签名生成</a:t>
                </a:r>
              </a:p>
            </p:txBody>
          </p:sp>
          <p:sp>
            <p:nvSpPr>
              <p:cNvPr id="178" name="星形: 十角 177">
                <a:extLst>
                  <a:ext uri="{FF2B5EF4-FFF2-40B4-BE49-F238E27FC236}">
                    <a16:creationId xmlns:a16="http://schemas.microsoft.com/office/drawing/2014/main" id="{8C65FE49-A731-43C4-8C7A-95B8E9EF6029}"/>
                  </a:ext>
                </a:extLst>
              </p:cNvPr>
              <p:cNvSpPr/>
              <p:nvPr/>
            </p:nvSpPr>
            <p:spPr>
              <a:xfrm>
                <a:off x="10437939" y="1856095"/>
                <a:ext cx="261905" cy="271644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D16AA8E-A5E4-B947-BA0A-7236B356397D}"/>
                </a:ext>
              </a:extLst>
            </p:cNvPr>
            <p:cNvGrpSpPr/>
            <p:nvPr/>
          </p:nvGrpSpPr>
          <p:grpSpPr>
            <a:xfrm>
              <a:off x="11205915" y="1910688"/>
              <a:ext cx="834519" cy="4895706"/>
              <a:chOff x="11110379" y="1842448"/>
              <a:chExt cx="834519" cy="489570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17BA329-FF97-49D1-BF38-0895B0CCB7A1}"/>
                  </a:ext>
                </a:extLst>
              </p:cNvPr>
              <p:cNvSpPr/>
              <p:nvPr/>
            </p:nvSpPr>
            <p:spPr>
              <a:xfrm>
                <a:off x="11110379" y="1842448"/>
                <a:ext cx="834519" cy="489570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0291891-8379-4511-AF02-AAFA28F1246F}"/>
                  </a:ext>
                </a:extLst>
              </p:cNvPr>
              <p:cNvSpPr txBox="1"/>
              <p:nvPr/>
            </p:nvSpPr>
            <p:spPr>
              <a:xfrm>
                <a:off x="11146983" y="2125073"/>
                <a:ext cx="730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自助运营监控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78EE272-6130-4184-81D6-AE282B7D320A}"/>
                  </a:ext>
                </a:extLst>
              </p:cNvPr>
              <p:cNvSpPr/>
              <p:nvPr/>
            </p:nvSpPr>
            <p:spPr>
              <a:xfrm>
                <a:off x="11210235" y="3257345"/>
                <a:ext cx="648000" cy="50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日志中心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81CA7A1-D765-44E6-9575-E0E1294FA269}"/>
                  </a:ext>
                </a:extLst>
              </p:cNvPr>
              <p:cNvSpPr/>
              <p:nvPr/>
            </p:nvSpPr>
            <p:spPr>
              <a:xfrm>
                <a:off x="11210235" y="3837556"/>
                <a:ext cx="648000" cy="504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健康检查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E7B7E6D-E6B9-451D-8B5B-2F428C2573EA}"/>
                  </a:ext>
                </a:extLst>
              </p:cNvPr>
              <p:cNvSpPr/>
              <p:nvPr/>
            </p:nvSpPr>
            <p:spPr>
              <a:xfrm>
                <a:off x="11210235" y="4417767"/>
                <a:ext cx="648000" cy="50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性能分析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B58B1F9-3078-475D-B52D-844BC3785305}"/>
                  </a:ext>
                </a:extLst>
              </p:cNvPr>
              <p:cNvSpPr/>
              <p:nvPr/>
            </p:nvSpPr>
            <p:spPr>
              <a:xfrm>
                <a:off x="11210235" y="5578188"/>
                <a:ext cx="648000" cy="50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自制图表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A298CB8-EE9A-4790-9FFF-639E0558F63B}"/>
                  </a:ext>
                </a:extLst>
              </p:cNvPr>
              <p:cNvSpPr/>
              <p:nvPr/>
            </p:nvSpPr>
            <p:spPr>
              <a:xfrm>
                <a:off x="11210235" y="6158399"/>
                <a:ext cx="648000" cy="504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监控告警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75B8076-5A04-4EC8-97EE-4803FB29D761}"/>
                  </a:ext>
                </a:extLst>
              </p:cNvPr>
              <p:cNvSpPr/>
              <p:nvPr/>
            </p:nvSpPr>
            <p:spPr>
              <a:xfrm>
                <a:off x="11210234" y="4997978"/>
                <a:ext cx="648000" cy="5039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大数据分析</a:t>
                </a: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ECC7CA0-C66B-4333-8B83-309625144D7F}"/>
                  </a:ext>
                </a:extLst>
              </p:cNvPr>
              <p:cNvSpPr/>
              <p:nvPr/>
            </p:nvSpPr>
            <p:spPr>
              <a:xfrm>
                <a:off x="11210235" y="2677134"/>
                <a:ext cx="648000" cy="504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注册中心</a:t>
                </a:r>
              </a:p>
            </p:txBody>
          </p:sp>
          <p:sp>
            <p:nvSpPr>
              <p:cNvPr id="180" name="星形: 十角 179">
                <a:extLst>
                  <a:ext uri="{FF2B5EF4-FFF2-40B4-BE49-F238E27FC236}">
                    <a16:creationId xmlns:a16="http://schemas.microsoft.com/office/drawing/2014/main" id="{0A4E0926-BADD-4D7D-ADAB-2C46546EDB08}"/>
                  </a:ext>
                </a:extLst>
              </p:cNvPr>
              <p:cNvSpPr/>
              <p:nvPr/>
            </p:nvSpPr>
            <p:spPr>
              <a:xfrm>
                <a:off x="11374070" y="1897039"/>
                <a:ext cx="226525" cy="252744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1DDEF79-9B69-2144-88AB-160F60C3ED54}"/>
                </a:ext>
              </a:extLst>
            </p:cNvPr>
            <p:cNvGrpSpPr/>
            <p:nvPr/>
          </p:nvGrpSpPr>
          <p:grpSpPr>
            <a:xfrm>
              <a:off x="2490182" y="4235110"/>
              <a:ext cx="7556845" cy="1105890"/>
              <a:chOff x="2490182" y="4166870"/>
              <a:chExt cx="7556845" cy="110589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105BC25-79EF-43E6-A3EC-FFEEF4DF807B}"/>
                  </a:ext>
                </a:extLst>
              </p:cNvPr>
              <p:cNvSpPr/>
              <p:nvPr/>
            </p:nvSpPr>
            <p:spPr>
              <a:xfrm>
                <a:off x="2490182" y="4217914"/>
                <a:ext cx="7556845" cy="10548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D3914CA-B91B-45AD-AE57-912C44087376}"/>
                  </a:ext>
                </a:extLst>
              </p:cNvPr>
              <p:cNvSpPr txBox="1"/>
              <p:nvPr/>
            </p:nvSpPr>
            <p:spPr>
              <a:xfrm>
                <a:off x="2543869" y="4367153"/>
                <a:ext cx="5553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技术能力</a:t>
                </a:r>
                <a:endParaRPr lang="en-US" altLang="zh-CN" sz="14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中心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C354440-8ADD-4D7B-B521-6D7B0C3FBD27}"/>
                  </a:ext>
                </a:extLst>
              </p:cNvPr>
              <p:cNvSpPr/>
              <p:nvPr/>
            </p:nvSpPr>
            <p:spPr>
              <a:xfrm>
                <a:off x="3124934" y="4391953"/>
                <a:ext cx="3847231" cy="834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444349D-C6EA-457D-9C01-848817D01DAA}"/>
                  </a:ext>
                </a:extLst>
              </p:cNvPr>
              <p:cNvSpPr/>
              <p:nvPr/>
            </p:nvSpPr>
            <p:spPr>
              <a:xfrm>
                <a:off x="7038749" y="4386656"/>
                <a:ext cx="2813242" cy="8508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12C5222-8942-4411-B974-2DDE58FCC46A}"/>
                  </a:ext>
                </a:extLst>
              </p:cNvPr>
              <p:cNvSpPr txBox="1"/>
              <p:nvPr/>
            </p:nvSpPr>
            <p:spPr>
              <a:xfrm>
                <a:off x="4419915" y="4186843"/>
                <a:ext cx="11552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基础能力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9872123-1BE3-4968-8EA9-AD4FC52A4DCC}"/>
                  </a:ext>
                </a:extLst>
              </p:cNvPr>
              <p:cNvSpPr txBox="1"/>
              <p:nvPr/>
            </p:nvSpPr>
            <p:spPr>
              <a:xfrm>
                <a:off x="7928778" y="4166870"/>
                <a:ext cx="11552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扩展能力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217B255-04F0-4053-A818-C995FDFF24E4}"/>
                  </a:ext>
                </a:extLst>
              </p:cNvPr>
              <p:cNvSpPr/>
              <p:nvPr/>
            </p:nvSpPr>
            <p:spPr>
              <a:xfrm>
                <a:off x="3204727" y="4476864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认证鉴权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2F4DCC1-F7CC-4801-9732-710EDCF28DE8}"/>
                  </a:ext>
                </a:extLst>
              </p:cNvPr>
              <p:cNvSpPr/>
              <p:nvPr/>
            </p:nvSpPr>
            <p:spPr>
              <a:xfrm>
                <a:off x="3216955" y="4745817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开发框架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92C7335-B43F-4ABB-9FC3-A3DC3431D014}"/>
                  </a:ext>
                </a:extLst>
              </p:cNvPr>
              <p:cNvSpPr/>
              <p:nvPr/>
            </p:nvSpPr>
            <p:spPr>
              <a:xfrm>
                <a:off x="3199127" y="4987467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缓存服务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85BC747-CB9E-43DF-9880-0CB50A1F9C28}"/>
                  </a:ext>
                </a:extLst>
              </p:cNvPr>
              <p:cNvSpPr/>
              <p:nvPr/>
            </p:nvSpPr>
            <p:spPr>
              <a:xfrm>
                <a:off x="4426561" y="4466957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消息服务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D7C9B00-D4D5-4899-9C68-03852516F6D6}"/>
                  </a:ext>
                </a:extLst>
              </p:cNvPr>
              <p:cNvSpPr/>
              <p:nvPr/>
            </p:nvSpPr>
            <p:spPr>
              <a:xfrm>
                <a:off x="4426561" y="4733457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队列服务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E8995F6-2D18-4304-8581-18E780F31EA4}"/>
                  </a:ext>
                </a:extLst>
              </p:cNvPr>
              <p:cNvSpPr/>
              <p:nvPr/>
            </p:nvSpPr>
            <p:spPr>
              <a:xfrm>
                <a:off x="4430984" y="4975730"/>
                <a:ext cx="1148605" cy="2062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流程服务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A10C2C1-1844-4310-A62F-D12727802A05}"/>
                  </a:ext>
                </a:extLst>
              </p:cNvPr>
              <p:cNvSpPr/>
              <p:nvPr/>
            </p:nvSpPr>
            <p:spPr>
              <a:xfrm>
                <a:off x="5688434" y="4450230"/>
                <a:ext cx="1148605" cy="2062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权限服务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0C7D20A-F513-4AAD-B8A2-E2CF7B38EC8F}"/>
                  </a:ext>
                </a:extLst>
              </p:cNvPr>
              <p:cNvSpPr/>
              <p:nvPr/>
            </p:nvSpPr>
            <p:spPr>
              <a:xfrm>
                <a:off x="5688434" y="4734158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日志服务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FDDEB04-9755-4721-B6D2-BCE3923F571F}"/>
                  </a:ext>
                </a:extLst>
              </p:cNvPr>
              <p:cNvSpPr/>
              <p:nvPr/>
            </p:nvSpPr>
            <p:spPr>
              <a:xfrm>
                <a:off x="5694101" y="4975730"/>
                <a:ext cx="1148605" cy="20624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配置服务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D6628AE-87F7-445E-8E25-0DED356BBC82}"/>
                  </a:ext>
                </a:extLst>
              </p:cNvPr>
              <p:cNvSpPr/>
              <p:nvPr/>
            </p:nvSpPr>
            <p:spPr>
              <a:xfrm>
                <a:off x="7168488" y="4443216"/>
                <a:ext cx="1148605" cy="206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语音服务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BA38677-EAB6-4949-93C3-DA2C0BA6471A}"/>
                  </a:ext>
                </a:extLst>
              </p:cNvPr>
              <p:cNvSpPr/>
              <p:nvPr/>
            </p:nvSpPr>
            <p:spPr>
              <a:xfrm>
                <a:off x="8524784" y="4443216"/>
                <a:ext cx="1148605" cy="206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文本分析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A9632A4-4AEC-45AE-B3F0-EC258051E2B4}"/>
                  </a:ext>
                </a:extLst>
              </p:cNvPr>
              <p:cNvSpPr/>
              <p:nvPr/>
            </p:nvSpPr>
            <p:spPr>
              <a:xfrm>
                <a:off x="7181946" y="4706823"/>
                <a:ext cx="1148605" cy="206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图像识别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9FB18B7-0505-44D1-B56D-BB351900CAA9}"/>
                  </a:ext>
                </a:extLst>
              </p:cNvPr>
              <p:cNvSpPr/>
              <p:nvPr/>
            </p:nvSpPr>
            <p:spPr>
              <a:xfrm>
                <a:off x="8538242" y="4706823"/>
                <a:ext cx="1148605" cy="2062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微信集成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FCA7103-2E82-4C0C-8A62-FCC5818DFA25}"/>
                  </a:ext>
                </a:extLst>
              </p:cNvPr>
              <p:cNvSpPr/>
              <p:nvPr/>
            </p:nvSpPr>
            <p:spPr>
              <a:xfrm>
                <a:off x="7191280" y="4965092"/>
                <a:ext cx="1148605" cy="206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推荐服务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DE0C85D-F1D2-4558-870A-BDEA84F83046}"/>
                  </a:ext>
                </a:extLst>
              </p:cNvPr>
              <p:cNvSpPr/>
              <p:nvPr/>
            </p:nvSpPr>
            <p:spPr>
              <a:xfrm>
                <a:off x="8547576" y="4965092"/>
                <a:ext cx="1148605" cy="2062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支付集成</a:t>
                </a:r>
              </a:p>
            </p:txBody>
          </p:sp>
          <p:sp>
            <p:nvSpPr>
              <p:cNvPr id="177" name="星形: 十角 176">
                <a:extLst>
                  <a:ext uri="{FF2B5EF4-FFF2-40B4-BE49-F238E27FC236}">
                    <a16:creationId xmlns:a16="http://schemas.microsoft.com/office/drawing/2014/main" id="{255DE7B2-AA59-41B7-8543-891A17B08F70}"/>
                  </a:ext>
                </a:extLst>
              </p:cNvPr>
              <p:cNvSpPr/>
              <p:nvPr/>
            </p:nvSpPr>
            <p:spPr>
              <a:xfrm>
                <a:off x="4328624" y="4204849"/>
                <a:ext cx="268427" cy="206775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2" name="星形: 十角 181">
                <a:extLst>
                  <a:ext uri="{FF2B5EF4-FFF2-40B4-BE49-F238E27FC236}">
                    <a16:creationId xmlns:a16="http://schemas.microsoft.com/office/drawing/2014/main" id="{609D2D86-ECAB-41B4-BBEA-15C862237140}"/>
                  </a:ext>
                </a:extLst>
              </p:cNvPr>
              <p:cNvSpPr/>
              <p:nvPr/>
            </p:nvSpPr>
            <p:spPr>
              <a:xfrm>
                <a:off x="7820220" y="4199415"/>
                <a:ext cx="268427" cy="206775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44E9806-DFED-2943-AA88-AC36491E0BA9}"/>
                </a:ext>
              </a:extLst>
            </p:cNvPr>
            <p:cNvGrpSpPr/>
            <p:nvPr/>
          </p:nvGrpSpPr>
          <p:grpSpPr>
            <a:xfrm>
              <a:off x="1050878" y="6305659"/>
              <a:ext cx="10058400" cy="500735"/>
              <a:chOff x="1050878" y="6237419"/>
              <a:chExt cx="10058400" cy="5007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957FD00-D2E3-4CFE-9204-68CCCB37D58E}"/>
                  </a:ext>
                </a:extLst>
              </p:cNvPr>
              <p:cNvSpPr/>
              <p:nvPr/>
            </p:nvSpPr>
            <p:spPr>
              <a:xfrm>
                <a:off x="1050878" y="6237419"/>
                <a:ext cx="10058400" cy="5007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F7B9604-EC42-4C68-949F-2F1B5ABF2107}"/>
                  </a:ext>
                </a:extLst>
              </p:cNvPr>
              <p:cNvSpPr txBox="1"/>
              <p:nvPr/>
            </p:nvSpPr>
            <p:spPr>
              <a:xfrm>
                <a:off x="1313136" y="6331240"/>
                <a:ext cx="12106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</a:t>
                </a:r>
                <a:r>
                  <a:rPr lang="en-US" altLang="zh-CN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PaaS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BFF6B56-95E2-4398-9E5A-994537574BCE}"/>
                  </a:ext>
                </a:extLst>
              </p:cNvPr>
              <p:cNvSpPr/>
              <p:nvPr/>
            </p:nvSpPr>
            <p:spPr>
              <a:xfrm>
                <a:off x="2516805" y="6333029"/>
                <a:ext cx="1160784" cy="30951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RDMS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5D04D27-02FB-4FA8-BCA6-0CCEB41C7623}"/>
                  </a:ext>
                </a:extLst>
              </p:cNvPr>
              <p:cNvSpPr/>
              <p:nvPr/>
            </p:nvSpPr>
            <p:spPr>
              <a:xfrm>
                <a:off x="3774364" y="6333029"/>
                <a:ext cx="1049754" cy="30951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Cache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72A2806-4EBC-4A2B-970F-E3D80E9871AB}"/>
                  </a:ext>
                </a:extLst>
              </p:cNvPr>
              <p:cNvSpPr/>
              <p:nvPr/>
            </p:nvSpPr>
            <p:spPr>
              <a:xfrm>
                <a:off x="4920893" y="6333029"/>
                <a:ext cx="976548" cy="30951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5A5AF77-0AE5-4C65-905C-26A0CAF16C87}"/>
                  </a:ext>
                </a:extLst>
              </p:cNvPr>
              <p:cNvSpPr/>
              <p:nvPr/>
            </p:nvSpPr>
            <p:spPr>
              <a:xfrm>
                <a:off x="5994216" y="6333029"/>
                <a:ext cx="974321" cy="30951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Kafka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566011-9C3E-4CDC-A894-5B55D9702DE7}"/>
                  </a:ext>
                </a:extLst>
              </p:cNvPr>
              <p:cNvSpPr/>
              <p:nvPr/>
            </p:nvSpPr>
            <p:spPr>
              <a:xfrm>
                <a:off x="7065312" y="6333029"/>
                <a:ext cx="1353878" cy="3095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Rancher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8B40691-1EDF-4C0F-9140-6188236F1402}"/>
                  </a:ext>
                </a:extLst>
              </p:cNvPr>
              <p:cNvSpPr/>
              <p:nvPr/>
            </p:nvSpPr>
            <p:spPr>
              <a:xfrm>
                <a:off x="8515965" y="6333029"/>
                <a:ext cx="1353878" cy="3095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Kubernates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A8A6155-30BC-4ABF-ACD0-FF0D22958420}"/>
                  </a:ext>
                </a:extLst>
              </p:cNvPr>
              <p:cNvSpPr/>
              <p:nvPr/>
            </p:nvSpPr>
            <p:spPr>
              <a:xfrm>
                <a:off x="9966619" y="6333029"/>
                <a:ext cx="945488" cy="30951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  <p:sp>
            <p:nvSpPr>
              <p:cNvPr id="183" name="星形: 十角 182">
                <a:extLst>
                  <a:ext uri="{FF2B5EF4-FFF2-40B4-BE49-F238E27FC236}">
                    <a16:creationId xmlns:a16="http://schemas.microsoft.com/office/drawing/2014/main" id="{35F2E99F-C305-487C-A0BD-9DAA85D52A68}"/>
                  </a:ext>
                </a:extLst>
              </p:cNvPr>
              <p:cNvSpPr/>
              <p:nvPr/>
            </p:nvSpPr>
            <p:spPr>
              <a:xfrm>
                <a:off x="1121451" y="6377490"/>
                <a:ext cx="243325" cy="228025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547B7820-DA96-0645-938E-97B436BBB5B6}"/>
                </a:ext>
              </a:extLst>
            </p:cNvPr>
            <p:cNvGrpSpPr/>
            <p:nvPr/>
          </p:nvGrpSpPr>
          <p:grpSpPr>
            <a:xfrm>
              <a:off x="145148" y="487840"/>
              <a:ext cx="4412206" cy="956490"/>
              <a:chOff x="199740" y="487840"/>
              <a:chExt cx="4412206" cy="95649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C28BF2-C1F5-4A64-956D-6806BBC411BE}"/>
                  </a:ext>
                </a:extLst>
              </p:cNvPr>
              <p:cNvSpPr/>
              <p:nvPr/>
            </p:nvSpPr>
            <p:spPr>
              <a:xfrm>
                <a:off x="199740" y="532100"/>
                <a:ext cx="4412206" cy="9122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4F7861F-633D-4C23-B790-FA813E908EFD}"/>
                  </a:ext>
                </a:extLst>
              </p:cNvPr>
              <p:cNvSpPr txBox="1"/>
              <p:nvPr/>
            </p:nvSpPr>
            <p:spPr>
              <a:xfrm>
                <a:off x="1753352" y="487840"/>
                <a:ext cx="156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用户视角</a:t>
                </a: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75548570-DFEA-46A7-9164-BB2FE1C8998C}"/>
                  </a:ext>
                </a:extLst>
              </p:cNvPr>
              <p:cNvSpPr/>
              <p:nvPr/>
            </p:nvSpPr>
            <p:spPr>
              <a:xfrm>
                <a:off x="465579" y="957410"/>
                <a:ext cx="1278895" cy="2046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在线开发平台</a:t>
                </a: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243DA1A-957F-4C95-9719-EC2F5BD4761C}"/>
                  </a:ext>
                </a:extLst>
              </p:cNvPr>
              <p:cNvSpPr/>
              <p:nvPr/>
            </p:nvSpPr>
            <p:spPr>
              <a:xfrm>
                <a:off x="463277" y="1216130"/>
                <a:ext cx="1290075" cy="19190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应用管理门户</a:t>
                </a: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33C98579-CCEE-4AE0-A120-35BF13E59975}"/>
                  </a:ext>
                </a:extLst>
              </p:cNvPr>
              <p:cNvSpPr/>
              <p:nvPr/>
            </p:nvSpPr>
            <p:spPr>
              <a:xfrm>
                <a:off x="1850503" y="965273"/>
                <a:ext cx="1181701" cy="1848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监控预警门户</a:t>
                </a: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A1074F23-BE77-4CEA-98C5-6B36828081BD}"/>
                  </a:ext>
                </a:extLst>
              </p:cNvPr>
              <p:cNvSpPr/>
              <p:nvPr/>
            </p:nvSpPr>
            <p:spPr>
              <a:xfrm>
                <a:off x="1852608" y="1198264"/>
                <a:ext cx="1190059" cy="19169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运维部署门户</a:t>
                </a: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E7BBBB13-C4E0-40A2-9186-5EDC9340F20C}"/>
                  </a:ext>
                </a:extLst>
              </p:cNvPr>
              <p:cNvSpPr/>
              <p:nvPr/>
            </p:nvSpPr>
            <p:spPr>
              <a:xfrm>
                <a:off x="3159155" y="975539"/>
                <a:ext cx="1190059" cy="19169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运营分析门户</a:t>
                </a: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BDBB716A-B365-40B7-8EC3-61C4CD620E8B}"/>
                  </a:ext>
                </a:extLst>
              </p:cNvPr>
              <p:cNvSpPr/>
              <p:nvPr/>
            </p:nvSpPr>
            <p:spPr>
              <a:xfrm>
                <a:off x="452791" y="752234"/>
                <a:ext cx="3912770" cy="1707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一键搜索：组件、服务、数据、应用、告警</a:t>
                </a: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B1AE4E7-41EC-4161-8416-D57ACE2FDBA7}"/>
                  </a:ext>
                </a:extLst>
              </p:cNvPr>
              <p:cNvSpPr/>
              <p:nvPr/>
            </p:nvSpPr>
            <p:spPr>
              <a:xfrm>
                <a:off x="3159155" y="1208645"/>
                <a:ext cx="1190059" cy="19169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数据集成门户</a:t>
                </a:r>
              </a:p>
            </p:txBody>
          </p:sp>
          <p:sp>
            <p:nvSpPr>
              <p:cNvPr id="184" name="星形: 十角 183">
                <a:extLst>
                  <a:ext uri="{FF2B5EF4-FFF2-40B4-BE49-F238E27FC236}">
                    <a16:creationId xmlns:a16="http://schemas.microsoft.com/office/drawing/2014/main" id="{CD16AAF0-BBA4-4AB0-AE87-41F0D5202517}"/>
                  </a:ext>
                </a:extLst>
              </p:cNvPr>
              <p:cNvSpPr/>
              <p:nvPr/>
            </p:nvSpPr>
            <p:spPr>
              <a:xfrm>
                <a:off x="1678881" y="533449"/>
                <a:ext cx="268427" cy="206775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4785D90-5399-6C43-9FB9-3EC935B9BBB6}"/>
                </a:ext>
              </a:extLst>
            </p:cNvPr>
            <p:cNvGrpSpPr/>
            <p:nvPr/>
          </p:nvGrpSpPr>
          <p:grpSpPr>
            <a:xfrm>
              <a:off x="1050878" y="5424474"/>
              <a:ext cx="10044751" cy="807143"/>
              <a:chOff x="1050878" y="5356234"/>
              <a:chExt cx="10044751" cy="80714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40D9A9-ED47-4347-A83F-6E8DBBB86183}"/>
                  </a:ext>
                </a:extLst>
              </p:cNvPr>
              <p:cNvSpPr/>
              <p:nvPr/>
            </p:nvSpPr>
            <p:spPr>
              <a:xfrm>
                <a:off x="1050878" y="5356234"/>
                <a:ext cx="10044751" cy="8071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DF1345-E278-4022-9421-8F0356554F35}"/>
                  </a:ext>
                </a:extLst>
              </p:cNvPr>
              <p:cNvSpPr txBox="1"/>
              <p:nvPr/>
            </p:nvSpPr>
            <p:spPr>
              <a:xfrm>
                <a:off x="1148630" y="5610346"/>
                <a:ext cx="560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数据能力</a:t>
                </a:r>
              </a:p>
            </p:txBody>
          </p:sp>
          <p:sp>
            <p:nvSpPr>
              <p:cNvPr id="7" name="流程图: 磁盘 6">
                <a:extLst>
                  <a:ext uri="{FF2B5EF4-FFF2-40B4-BE49-F238E27FC236}">
                    <a16:creationId xmlns:a16="http://schemas.microsoft.com/office/drawing/2014/main" id="{1B1B880B-AA3F-4C71-8FB9-57B24541F6C1}"/>
                  </a:ext>
                </a:extLst>
              </p:cNvPr>
              <p:cNvSpPr/>
              <p:nvPr/>
            </p:nvSpPr>
            <p:spPr>
              <a:xfrm>
                <a:off x="2730411" y="5750970"/>
                <a:ext cx="905522" cy="360000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人组岗基础库</a:t>
                </a:r>
              </a:p>
            </p:txBody>
          </p:sp>
          <p:sp>
            <p:nvSpPr>
              <p:cNvPr id="8" name="流程图: 磁盘 7">
                <a:extLst>
                  <a:ext uri="{FF2B5EF4-FFF2-40B4-BE49-F238E27FC236}">
                    <a16:creationId xmlns:a16="http://schemas.microsoft.com/office/drawing/2014/main" id="{77159F86-58EE-4A80-B833-146AD0E5B2F5}"/>
                  </a:ext>
                </a:extLst>
              </p:cNvPr>
              <p:cNvSpPr/>
              <p:nvPr/>
            </p:nvSpPr>
            <p:spPr>
              <a:xfrm>
                <a:off x="5155332" y="5750970"/>
                <a:ext cx="720000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考勤库</a:t>
                </a:r>
              </a:p>
            </p:txBody>
          </p:sp>
          <p:sp>
            <p:nvSpPr>
              <p:cNvPr id="9" name="流程图: 磁盘 8">
                <a:extLst>
                  <a:ext uri="{FF2B5EF4-FFF2-40B4-BE49-F238E27FC236}">
                    <a16:creationId xmlns:a16="http://schemas.microsoft.com/office/drawing/2014/main" id="{F318CAEE-89C9-4836-B199-6A27696EF94F}"/>
                  </a:ext>
                </a:extLst>
              </p:cNvPr>
              <p:cNvSpPr/>
              <p:nvPr/>
            </p:nvSpPr>
            <p:spPr>
              <a:xfrm>
                <a:off x="6095713" y="5750970"/>
                <a:ext cx="720000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招聘库</a:t>
                </a:r>
              </a:p>
            </p:txBody>
          </p:sp>
          <p:sp>
            <p:nvSpPr>
              <p:cNvPr id="10" name="流程图: 磁盘 9">
                <a:extLst>
                  <a:ext uri="{FF2B5EF4-FFF2-40B4-BE49-F238E27FC236}">
                    <a16:creationId xmlns:a16="http://schemas.microsoft.com/office/drawing/2014/main" id="{D7D186ED-7096-4303-9FDB-A0CA2BDE8E2C}"/>
                  </a:ext>
                </a:extLst>
              </p:cNvPr>
              <p:cNvSpPr/>
              <p:nvPr/>
            </p:nvSpPr>
            <p:spPr>
              <a:xfrm>
                <a:off x="7036094" y="5750970"/>
                <a:ext cx="720000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合同库</a:t>
                </a:r>
              </a:p>
            </p:txBody>
          </p:sp>
          <p:sp>
            <p:nvSpPr>
              <p:cNvPr id="11" name="流程图: 磁盘 10">
                <a:extLst>
                  <a:ext uri="{FF2B5EF4-FFF2-40B4-BE49-F238E27FC236}">
                    <a16:creationId xmlns:a16="http://schemas.microsoft.com/office/drawing/2014/main" id="{66C36353-5A4C-4E12-A64E-E5A89850EC9D}"/>
                  </a:ext>
                </a:extLst>
              </p:cNvPr>
              <p:cNvSpPr/>
              <p:nvPr/>
            </p:nvSpPr>
            <p:spPr>
              <a:xfrm>
                <a:off x="7976475" y="5750970"/>
                <a:ext cx="720000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学习库</a:t>
                </a:r>
              </a:p>
            </p:txBody>
          </p:sp>
          <p:sp>
            <p:nvSpPr>
              <p:cNvPr id="12" name="流程图: 磁盘 11">
                <a:extLst>
                  <a:ext uri="{FF2B5EF4-FFF2-40B4-BE49-F238E27FC236}">
                    <a16:creationId xmlns:a16="http://schemas.microsoft.com/office/drawing/2014/main" id="{C0A79FA2-1197-4EB3-8B61-910E5E560171}"/>
                  </a:ext>
                </a:extLst>
              </p:cNvPr>
              <p:cNvSpPr/>
              <p:nvPr/>
            </p:nvSpPr>
            <p:spPr>
              <a:xfrm>
                <a:off x="8916856" y="5750970"/>
                <a:ext cx="720000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绩效库</a:t>
                </a:r>
              </a:p>
            </p:txBody>
          </p:sp>
          <p:sp>
            <p:nvSpPr>
              <p:cNvPr id="13" name="流程图: 磁盘 12">
                <a:extLst>
                  <a:ext uri="{FF2B5EF4-FFF2-40B4-BE49-F238E27FC236}">
                    <a16:creationId xmlns:a16="http://schemas.microsoft.com/office/drawing/2014/main" id="{533C41DE-BC48-4E56-8697-5A6BE5C45231}"/>
                  </a:ext>
                </a:extLst>
              </p:cNvPr>
              <p:cNvSpPr/>
              <p:nvPr/>
            </p:nvSpPr>
            <p:spPr>
              <a:xfrm>
                <a:off x="9857237" y="5750970"/>
                <a:ext cx="1078637" cy="36000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其他业务库</a:t>
                </a:r>
                <a:r>
                  <a:rPr lang="en-US" altLang="zh-CN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C09CD60-2198-4C87-AD17-878C1407176F}"/>
                  </a:ext>
                </a:extLst>
              </p:cNvPr>
              <p:cNvSpPr/>
              <p:nvPr/>
            </p:nvSpPr>
            <p:spPr>
              <a:xfrm>
                <a:off x="1808532" y="5424379"/>
                <a:ext cx="2651906" cy="2477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数据总线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D1BEB2-049F-450A-AB29-1F62D10F17C2}"/>
                  </a:ext>
                </a:extLst>
              </p:cNvPr>
              <p:cNvSpPr/>
              <p:nvPr/>
            </p:nvSpPr>
            <p:spPr>
              <a:xfrm>
                <a:off x="4796818" y="5424379"/>
                <a:ext cx="3040602" cy="2542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数据服务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55C8921-D77F-4744-963B-0E3515722982}"/>
                  </a:ext>
                </a:extLst>
              </p:cNvPr>
              <p:cNvSpPr/>
              <p:nvPr/>
            </p:nvSpPr>
            <p:spPr>
              <a:xfrm>
                <a:off x="8173800" y="5424379"/>
                <a:ext cx="2747638" cy="25425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大数据平台</a:t>
                </a:r>
              </a:p>
            </p:txBody>
          </p:sp>
          <p:sp>
            <p:nvSpPr>
              <p:cNvPr id="17" name="流程图: 磁盘 16">
                <a:extLst>
                  <a:ext uri="{FF2B5EF4-FFF2-40B4-BE49-F238E27FC236}">
                    <a16:creationId xmlns:a16="http://schemas.microsoft.com/office/drawing/2014/main" id="{079B68E1-C0FC-4A56-85B4-C6E330C2EE39}"/>
                  </a:ext>
                </a:extLst>
              </p:cNvPr>
              <p:cNvSpPr/>
              <p:nvPr/>
            </p:nvSpPr>
            <p:spPr>
              <a:xfrm>
                <a:off x="3856314" y="5750970"/>
                <a:ext cx="1078637" cy="360000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运营日志库</a:t>
                </a:r>
              </a:p>
            </p:txBody>
          </p:sp>
          <p:sp>
            <p:nvSpPr>
              <p:cNvPr id="181" name="星形: 十角 180">
                <a:extLst>
                  <a:ext uri="{FF2B5EF4-FFF2-40B4-BE49-F238E27FC236}">
                    <a16:creationId xmlns:a16="http://schemas.microsoft.com/office/drawing/2014/main" id="{7F0EFCC3-EC59-495A-859D-6415508C9F25}"/>
                  </a:ext>
                </a:extLst>
              </p:cNvPr>
              <p:cNvSpPr/>
              <p:nvPr/>
            </p:nvSpPr>
            <p:spPr>
              <a:xfrm>
                <a:off x="1264144" y="5400045"/>
                <a:ext cx="250757" cy="250127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85" name="流程图: 磁盘 184">
                <a:extLst>
                  <a:ext uri="{FF2B5EF4-FFF2-40B4-BE49-F238E27FC236}">
                    <a16:creationId xmlns:a16="http://schemas.microsoft.com/office/drawing/2014/main" id="{C500D20C-55FD-4F29-A690-6F63C3EEB06A}"/>
                  </a:ext>
                </a:extLst>
              </p:cNvPr>
              <p:cNvSpPr/>
              <p:nvPr/>
            </p:nvSpPr>
            <p:spPr>
              <a:xfrm>
                <a:off x="1790030" y="5750970"/>
                <a:ext cx="720000" cy="360000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库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1F2C28A-C045-412D-B570-4F6FD90FD293}"/>
                </a:ext>
              </a:extLst>
            </p:cNvPr>
            <p:cNvGrpSpPr/>
            <p:nvPr/>
          </p:nvGrpSpPr>
          <p:grpSpPr>
            <a:xfrm>
              <a:off x="4808946" y="497101"/>
              <a:ext cx="7217840" cy="940010"/>
              <a:chOff x="4808946" y="497101"/>
              <a:chExt cx="7217840" cy="94001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B8B758C-CC84-4E13-8AB4-1EA3B7EF8600}"/>
                  </a:ext>
                </a:extLst>
              </p:cNvPr>
              <p:cNvSpPr/>
              <p:nvPr/>
            </p:nvSpPr>
            <p:spPr>
              <a:xfrm>
                <a:off x="4808946" y="532397"/>
                <a:ext cx="7217840" cy="9047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D699C3-23ED-402E-AF49-B804DB1B05A9}"/>
                  </a:ext>
                </a:extLst>
              </p:cNvPr>
              <p:cNvSpPr txBox="1"/>
              <p:nvPr/>
            </p:nvSpPr>
            <p:spPr>
              <a:xfrm>
                <a:off x="7909616" y="497101"/>
                <a:ext cx="2200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业务用户视角（举例）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52D3D391-9CA6-49E2-97F1-62AA1E01A763}"/>
                  </a:ext>
                </a:extLst>
              </p:cNvPr>
              <p:cNvSpPr/>
              <p:nvPr/>
            </p:nvSpPr>
            <p:spPr>
              <a:xfrm>
                <a:off x="4946810" y="833893"/>
                <a:ext cx="2235973" cy="21583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助手</a:t>
                </a:r>
                <a:endPara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C396D71-2431-409F-811D-D9E8F1FA246D}"/>
                  </a:ext>
                </a:extLst>
              </p:cNvPr>
              <p:cNvSpPr/>
              <p:nvPr/>
            </p:nvSpPr>
            <p:spPr>
              <a:xfrm>
                <a:off x="4949473" y="1109576"/>
                <a:ext cx="2235973" cy="21583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门户</a:t>
                </a:r>
                <a:endPara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5AE6DC0-9A12-407F-8879-6A37CE5F7040}"/>
                  </a:ext>
                </a:extLst>
              </p:cNvPr>
              <p:cNvSpPr/>
              <p:nvPr/>
            </p:nvSpPr>
            <p:spPr>
              <a:xfrm>
                <a:off x="7320160" y="834776"/>
                <a:ext cx="2235973" cy="21583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InTencent</a:t>
                </a:r>
                <a:endPara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9252B56-3C49-427E-ADA0-8CA4FC20F434}"/>
                  </a:ext>
                </a:extLst>
              </p:cNvPr>
              <p:cNvSpPr/>
              <p:nvPr/>
            </p:nvSpPr>
            <p:spPr>
              <a:xfrm>
                <a:off x="7312522" y="1112467"/>
                <a:ext cx="2235973" cy="215837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流程待办中心</a:t>
                </a: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5D96F02-B9BF-4955-ABE4-DAAA363CE71A}"/>
                  </a:ext>
                </a:extLst>
              </p:cNvPr>
              <p:cNvSpPr/>
              <p:nvPr/>
            </p:nvSpPr>
            <p:spPr>
              <a:xfrm>
                <a:off x="9662093" y="836560"/>
                <a:ext cx="2162645" cy="19025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搜索</a:t>
                </a: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49AE356-04ED-44D2-A3F1-47BD979C8701}"/>
                  </a:ext>
                </a:extLst>
              </p:cNvPr>
              <p:cNvSpPr/>
              <p:nvPr/>
            </p:nvSpPr>
            <p:spPr>
              <a:xfrm>
                <a:off x="9654456" y="1114251"/>
                <a:ext cx="2179196" cy="22790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r>
                  <a:rPr lang="zh-CN" altLang="en-US" sz="120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</a:t>
                </a:r>
              </a:p>
            </p:txBody>
          </p:sp>
          <p:sp>
            <p:nvSpPr>
              <p:cNvPr id="188" name="星形: 十角 187">
                <a:extLst>
                  <a:ext uri="{FF2B5EF4-FFF2-40B4-BE49-F238E27FC236}">
                    <a16:creationId xmlns:a16="http://schemas.microsoft.com/office/drawing/2014/main" id="{913F6994-5B9B-4910-B962-8828FB7EDBFC}"/>
                  </a:ext>
                </a:extLst>
              </p:cNvPr>
              <p:cNvSpPr/>
              <p:nvPr/>
            </p:nvSpPr>
            <p:spPr>
              <a:xfrm>
                <a:off x="7764490" y="549715"/>
                <a:ext cx="268427" cy="206775"/>
              </a:xfrm>
              <a:prstGeom prst="star10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  <a:endParaRPr lang="zh-CN" altLang="en-US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9AE5B09-0092-024C-99D0-3D1A62A85369}"/>
                </a:ext>
              </a:extLst>
            </p:cNvPr>
            <p:cNvGrpSpPr/>
            <p:nvPr/>
          </p:nvGrpSpPr>
          <p:grpSpPr>
            <a:xfrm>
              <a:off x="2499041" y="3051084"/>
              <a:ext cx="7611476" cy="1136621"/>
              <a:chOff x="2499041" y="3023788"/>
              <a:chExt cx="7611476" cy="113662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C133723-2E43-4120-B3AE-7B8A3B88C4CB}"/>
                  </a:ext>
                </a:extLst>
              </p:cNvPr>
              <p:cNvSpPr/>
              <p:nvPr/>
            </p:nvSpPr>
            <p:spPr>
              <a:xfrm>
                <a:off x="2499041" y="3055991"/>
                <a:ext cx="7547987" cy="110441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F4B2F2-772E-45D7-A005-51154FF453B1}"/>
                  </a:ext>
                </a:extLst>
              </p:cNvPr>
              <p:cNvSpPr txBox="1"/>
              <p:nvPr/>
            </p:nvSpPr>
            <p:spPr>
              <a:xfrm>
                <a:off x="2529622" y="3342240"/>
                <a:ext cx="54115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业务能力中心</a:t>
                </a: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7221C1F-A922-48CE-ACFD-B953AD4ECE3B}"/>
                  </a:ext>
                </a:extLst>
              </p:cNvPr>
              <p:cNvSpPr/>
              <p:nvPr/>
            </p:nvSpPr>
            <p:spPr>
              <a:xfrm>
                <a:off x="3092264" y="3266175"/>
                <a:ext cx="960565" cy="87028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153A07B-871B-4ECD-A0EB-F62D119D8E0F}"/>
                  </a:ext>
                </a:extLst>
              </p:cNvPr>
              <p:cNvSpPr txBox="1"/>
              <p:nvPr/>
            </p:nvSpPr>
            <p:spPr>
              <a:xfrm>
                <a:off x="2813861" y="3023788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人员事件中心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A501C4C-0D40-41B8-9012-FC7175C0BC39}"/>
                  </a:ext>
                </a:extLst>
              </p:cNvPr>
              <p:cNvSpPr/>
              <p:nvPr/>
            </p:nvSpPr>
            <p:spPr>
              <a:xfrm>
                <a:off x="3162717" y="3307511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69AE0EB7-64E6-49C3-BA1E-4B5C19B645E5}"/>
                  </a:ext>
                </a:extLst>
              </p:cNvPr>
              <p:cNvSpPr/>
              <p:nvPr/>
            </p:nvSpPr>
            <p:spPr>
              <a:xfrm>
                <a:off x="3162717" y="3592236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领域数据</a:t>
                </a: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769F2E2-0EF4-4461-82A1-E2C585150139}"/>
                  </a:ext>
                </a:extLst>
              </p:cNvPr>
              <p:cNvSpPr/>
              <p:nvPr/>
            </p:nvSpPr>
            <p:spPr>
              <a:xfrm>
                <a:off x="3162717" y="3860325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变更日志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9B80CA0-8CC1-4826-BB4A-5AF58676D2FE}"/>
                  </a:ext>
                </a:extLst>
              </p:cNvPr>
              <p:cNvSpPr/>
              <p:nvPr/>
            </p:nvSpPr>
            <p:spPr>
              <a:xfrm>
                <a:off x="4134317" y="3266175"/>
                <a:ext cx="1808205" cy="87627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F334C4F-8FB3-43CC-96E7-D3F2E28273E6}"/>
                  </a:ext>
                </a:extLst>
              </p:cNvPr>
              <p:cNvSpPr txBox="1"/>
              <p:nvPr/>
            </p:nvSpPr>
            <p:spPr>
              <a:xfrm>
                <a:off x="4254850" y="3023788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预算编制中心</a:t>
                </a: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0184617-5E92-44E0-98FA-96C05D8FBF81}"/>
                  </a:ext>
                </a:extLst>
              </p:cNvPr>
              <p:cNvSpPr/>
              <p:nvPr/>
            </p:nvSpPr>
            <p:spPr>
              <a:xfrm>
                <a:off x="4207076" y="3301514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维度配置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0DC7F92-CBAD-4BAF-8513-1D2C671E05B7}"/>
                  </a:ext>
                </a:extLst>
              </p:cNvPr>
              <p:cNvSpPr/>
              <p:nvPr/>
            </p:nvSpPr>
            <p:spPr>
              <a:xfrm>
                <a:off x="4207076" y="3586239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查询服务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75EB0E8-3BD9-4ABA-86EE-E9FA29B78E0A}"/>
                  </a:ext>
                </a:extLst>
              </p:cNvPr>
              <p:cNvSpPr/>
              <p:nvPr/>
            </p:nvSpPr>
            <p:spPr>
              <a:xfrm>
                <a:off x="4207076" y="3854328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编制生效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F40F82F-ADE2-4560-93BC-10FF8831ACD5}"/>
                  </a:ext>
                </a:extLst>
              </p:cNvPr>
              <p:cNvSpPr/>
              <p:nvPr/>
            </p:nvSpPr>
            <p:spPr>
              <a:xfrm>
                <a:off x="6024010" y="3266175"/>
                <a:ext cx="1745942" cy="86684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E126CA0-914A-4BC5-AA5B-C3DE20EEF640}"/>
                  </a:ext>
                </a:extLst>
              </p:cNvPr>
              <p:cNvSpPr txBox="1"/>
              <p:nvPr/>
            </p:nvSpPr>
            <p:spPr>
              <a:xfrm>
                <a:off x="6049619" y="3023788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人力需求中心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B3D089FE-1CAF-42CA-A220-1BCC7C2133DD}"/>
                  </a:ext>
                </a:extLst>
              </p:cNvPr>
              <p:cNvSpPr/>
              <p:nvPr/>
            </p:nvSpPr>
            <p:spPr>
              <a:xfrm>
                <a:off x="6059696" y="3302199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需求定义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F5361F1-A5AD-4B6B-92A3-8BF8C8E67E6C}"/>
                  </a:ext>
                </a:extLst>
              </p:cNvPr>
              <p:cNvSpPr/>
              <p:nvPr/>
            </p:nvSpPr>
            <p:spPr>
              <a:xfrm>
                <a:off x="6059696" y="3586924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需求分发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A3B0B4E-3D7C-446C-9590-F6D84AD80BDF}"/>
                  </a:ext>
                </a:extLst>
              </p:cNvPr>
              <p:cNvSpPr/>
              <p:nvPr/>
            </p:nvSpPr>
            <p:spPr>
              <a:xfrm>
                <a:off x="6059696" y="3855013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浮动需求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93626C02-3C4D-447F-9417-4B28CB738C1F}"/>
                  </a:ext>
                </a:extLst>
              </p:cNvPr>
              <p:cNvSpPr/>
              <p:nvPr/>
            </p:nvSpPr>
            <p:spPr>
              <a:xfrm>
                <a:off x="7851440" y="3266175"/>
                <a:ext cx="1271095" cy="86678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5C0720EF-D9CC-48B5-9801-D618CB6A3057}"/>
                  </a:ext>
                </a:extLst>
              </p:cNvPr>
              <p:cNvSpPr txBox="1"/>
              <p:nvPr/>
            </p:nvSpPr>
            <p:spPr>
              <a:xfrm>
                <a:off x="7742824" y="3023788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人事异动中心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32C0051-00A9-43AA-9193-6AAD924AD9FD}"/>
                  </a:ext>
                </a:extLst>
              </p:cNvPr>
              <p:cNvSpPr/>
              <p:nvPr/>
            </p:nvSpPr>
            <p:spPr>
              <a:xfrm>
                <a:off x="7897447" y="3317491"/>
                <a:ext cx="1190655" cy="2105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流程发起、跟踪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84B8ABB-A7B2-4DE5-8A72-E801D0C489CD}"/>
                  </a:ext>
                </a:extLst>
              </p:cNvPr>
              <p:cNvSpPr/>
              <p:nvPr/>
            </p:nvSpPr>
            <p:spPr>
              <a:xfrm>
                <a:off x="7897447" y="3611564"/>
                <a:ext cx="1186582" cy="2012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统一消息知会</a:t>
                </a: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93A90A4-B5A6-456E-BE60-54927F3DAF2A}"/>
                  </a:ext>
                </a:extLst>
              </p:cNvPr>
              <p:cNvSpPr/>
              <p:nvPr/>
            </p:nvSpPr>
            <p:spPr>
              <a:xfrm>
                <a:off x="7897447" y="3880960"/>
                <a:ext cx="1190655" cy="1999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第三方交互集成</a:t>
                </a: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4C52FB8-5104-4A8F-A948-E8E79F4FE7E0}"/>
                  </a:ext>
                </a:extLst>
              </p:cNvPr>
              <p:cNvSpPr/>
              <p:nvPr/>
            </p:nvSpPr>
            <p:spPr>
              <a:xfrm>
                <a:off x="5089984" y="3302385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维护服务</a:t>
                </a: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0981C53-B3F7-43DA-89BD-B9947338677B}"/>
                  </a:ext>
                </a:extLst>
              </p:cNvPr>
              <p:cNvSpPr/>
              <p:nvPr/>
            </p:nvSpPr>
            <p:spPr>
              <a:xfrm>
                <a:off x="5089984" y="3587110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操作记录</a:t>
                </a: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CE88E63-3F58-4226-BD48-7F0784D31F74}"/>
                  </a:ext>
                </a:extLst>
              </p:cNvPr>
              <p:cNvSpPr/>
              <p:nvPr/>
            </p:nvSpPr>
            <p:spPr>
              <a:xfrm>
                <a:off x="5089984" y="3855199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异常校验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68ABF9D-24E5-4DF2-8F8C-F94E0DB7A646}"/>
                  </a:ext>
                </a:extLst>
              </p:cNvPr>
              <p:cNvSpPr/>
              <p:nvPr/>
            </p:nvSpPr>
            <p:spPr>
              <a:xfrm>
                <a:off x="6923477" y="3294540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岗位管理</a:t>
                </a: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09D347B-B679-4CDF-B081-4D5E01651539}"/>
                  </a:ext>
                </a:extLst>
              </p:cNvPr>
              <p:cNvSpPr/>
              <p:nvPr/>
            </p:nvSpPr>
            <p:spPr>
              <a:xfrm>
                <a:off x="6923477" y="3579265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简历回收</a:t>
                </a: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2152365-F3C3-4D99-8CC7-CEA65CA0DB85}"/>
                  </a:ext>
                </a:extLst>
              </p:cNvPr>
              <p:cNvSpPr/>
              <p:nvPr/>
            </p:nvSpPr>
            <p:spPr>
              <a:xfrm>
                <a:off x="6923477" y="3847354"/>
                <a:ext cx="815853" cy="233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查询服务</a:t>
                </a:r>
              </a:p>
            </p:txBody>
          </p:sp>
          <p:sp>
            <p:nvSpPr>
              <p:cNvPr id="186" name="星形: 十角 185">
                <a:extLst>
                  <a:ext uri="{FF2B5EF4-FFF2-40B4-BE49-F238E27FC236}">
                    <a16:creationId xmlns:a16="http://schemas.microsoft.com/office/drawing/2014/main" id="{4EB84BD8-FDDA-4E41-898F-B0ECC7ACBA0F}"/>
                  </a:ext>
                </a:extLst>
              </p:cNvPr>
              <p:cNvSpPr/>
              <p:nvPr/>
            </p:nvSpPr>
            <p:spPr>
              <a:xfrm>
                <a:off x="2665988" y="3172191"/>
                <a:ext cx="268427" cy="206775"/>
              </a:xfrm>
              <a:prstGeom prst="star10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F637A056-CE60-49A3-BA4E-229B908F9C4E}"/>
                  </a:ext>
                </a:extLst>
              </p:cNvPr>
              <p:cNvSpPr/>
              <p:nvPr/>
            </p:nvSpPr>
            <p:spPr>
              <a:xfrm>
                <a:off x="9208374" y="3266175"/>
                <a:ext cx="802855" cy="86678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3B7AC338-5DDA-4518-9B6B-8B6D49E33622}"/>
                  </a:ext>
                </a:extLst>
              </p:cNvPr>
              <p:cNvSpPr txBox="1"/>
              <p:nvPr/>
            </p:nvSpPr>
            <p:spPr>
              <a:xfrm>
                <a:off x="9194302" y="3023788"/>
                <a:ext cx="916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InTencent</a:t>
                </a:r>
                <a:endParaRPr lang="zh-CN" altLang="en-US" sz="1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17A70638-2D76-40DC-AB1E-D876E560FCC0}"/>
                  </a:ext>
                </a:extLst>
              </p:cNvPr>
              <p:cNvSpPr/>
              <p:nvPr/>
            </p:nvSpPr>
            <p:spPr>
              <a:xfrm>
                <a:off x="9256969" y="3321747"/>
                <a:ext cx="705330" cy="2023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身份认证</a:t>
                </a: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297D88F5-B9E2-43B4-A3A6-A4C8172E2A6C}"/>
                  </a:ext>
                </a:extLst>
              </p:cNvPr>
              <p:cNvSpPr/>
              <p:nvPr/>
            </p:nvSpPr>
            <p:spPr>
              <a:xfrm>
                <a:off x="9263582" y="3611564"/>
                <a:ext cx="705330" cy="2012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基础人事</a:t>
                </a: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62775411-983B-4C3F-9B7B-949B42AAA4F0}"/>
                  </a:ext>
                </a:extLst>
              </p:cNvPr>
              <p:cNvSpPr/>
              <p:nvPr/>
            </p:nvSpPr>
            <p:spPr>
              <a:xfrm>
                <a:off x="9261305" y="3880960"/>
                <a:ext cx="705330" cy="19994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待办消息</a:t>
                </a: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9A8F9EC-C51B-6641-80DB-67931DB908C5}"/>
                </a:ext>
              </a:extLst>
            </p:cNvPr>
            <p:cNvGrpSpPr/>
            <p:nvPr/>
          </p:nvGrpSpPr>
          <p:grpSpPr>
            <a:xfrm>
              <a:off x="2490183" y="1910705"/>
              <a:ext cx="7823616" cy="1085577"/>
              <a:chOff x="2490183" y="1910705"/>
              <a:chExt cx="7823616" cy="1085577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7059C4-2AC1-44C5-897A-B2694EA6741E}"/>
                  </a:ext>
                </a:extLst>
              </p:cNvPr>
              <p:cNvSpPr/>
              <p:nvPr/>
            </p:nvSpPr>
            <p:spPr>
              <a:xfrm>
                <a:off x="2490183" y="1911728"/>
                <a:ext cx="7556846" cy="1084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E0F4637-084C-492C-87A9-B0B0A149FB0C}"/>
                  </a:ext>
                </a:extLst>
              </p:cNvPr>
              <p:cNvSpPr txBox="1"/>
              <p:nvPr/>
            </p:nvSpPr>
            <p:spPr>
              <a:xfrm>
                <a:off x="2530243" y="2226394"/>
                <a:ext cx="5399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业务前端系统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088F978-B0CF-4896-9B2A-9F5B2AF26DEB}"/>
                  </a:ext>
                </a:extLst>
              </p:cNvPr>
              <p:cNvSpPr/>
              <p:nvPr/>
            </p:nvSpPr>
            <p:spPr>
              <a:xfrm>
                <a:off x="3099207" y="2156704"/>
                <a:ext cx="1203069" cy="8180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862EDDB3-6CA9-4BCF-A4C5-9DC40EE01E5B}"/>
                  </a:ext>
                </a:extLst>
              </p:cNvPr>
              <p:cNvSpPr txBox="1"/>
              <p:nvPr/>
            </p:nvSpPr>
            <p:spPr>
              <a:xfrm>
                <a:off x="2988069" y="1917520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编制前台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788A687B-CC2B-4283-9B38-37BA0B460BD9}"/>
                  </a:ext>
                </a:extLst>
              </p:cNvPr>
              <p:cNvSpPr/>
              <p:nvPr/>
            </p:nvSpPr>
            <p:spPr>
              <a:xfrm>
                <a:off x="4438755" y="2149782"/>
                <a:ext cx="1014930" cy="8180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64C0F76-296C-4BC9-B6CF-2DBB7D9CB5EC}"/>
                  </a:ext>
                </a:extLst>
              </p:cNvPr>
              <p:cNvSpPr txBox="1"/>
              <p:nvPr/>
            </p:nvSpPr>
            <p:spPr>
              <a:xfrm>
                <a:off x="4066804" y="1919716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招聘需求前台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1B7EC586-DBDF-4634-BFE4-F08ADCC95435}"/>
                  </a:ext>
                </a:extLst>
              </p:cNvPr>
              <p:cNvSpPr/>
              <p:nvPr/>
            </p:nvSpPr>
            <p:spPr>
              <a:xfrm>
                <a:off x="3207544" y="2199462"/>
                <a:ext cx="980149" cy="1618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编制查看</a:t>
                </a: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9B2D25C-A9F9-4629-A2FA-36DF4CE0F49F}"/>
                  </a:ext>
                </a:extLst>
              </p:cNvPr>
              <p:cNvSpPr/>
              <p:nvPr/>
            </p:nvSpPr>
            <p:spPr>
              <a:xfrm>
                <a:off x="3216615" y="2395686"/>
                <a:ext cx="980149" cy="1618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编制计划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E63895A-EE3B-4DA4-834E-D7E72A019281}"/>
                  </a:ext>
                </a:extLst>
              </p:cNvPr>
              <p:cNvSpPr/>
              <p:nvPr/>
            </p:nvSpPr>
            <p:spPr>
              <a:xfrm>
                <a:off x="3218095" y="2583598"/>
                <a:ext cx="980149" cy="1618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编制调整</a:t>
                </a: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5E0962DE-BCB9-429E-AD65-3ED90587A173}"/>
                  </a:ext>
                </a:extLst>
              </p:cNvPr>
              <p:cNvSpPr/>
              <p:nvPr/>
            </p:nvSpPr>
            <p:spPr>
              <a:xfrm>
                <a:off x="3225808" y="2789667"/>
                <a:ext cx="980149" cy="1618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人员分布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BF18FBF3-0D95-4481-8E69-C7C4D1E57F44}"/>
                  </a:ext>
                </a:extLst>
              </p:cNvPr>
              <p:cNvSpPr/>
              <p:nvPr/>
            </p:nvSpPr>
            <p:spPr>
              <a:xfrm>
                <a:off x="4509928" y="2182864"/>
                <a:ext cx="863447" cy="1550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需求提报</a:t>
                </a: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074E0731-77B0-418D-BEDC-AD820DA0E159}"/>
                  </a:ext>
                </a:extLst>
              </p:cNvPr>
              <p:cNvSpPr/>
              <p:nvPr/>
            </p:nvSpPr>
            <p:spPr>
              <a:xfrm>
                <a:off x="4518999" y="2379088"/>
                <a:ext cx="863447" cy="1550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渠道发布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8EC8840-D486-4F5E-865D-A971C2FF9B5D}"/>
                  </a:ext>
                </a:extLst>
              </p:cNvPr>
              <p:cNvSpPr/>
              <p:nvPr/>
            </p:nvSpPr>
            <p:spPr>
              <a:xfrm>
                <a:off x="4520479" y="2567000"/>
                <a:ext cx="863447" cy="1550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岗位需求</a:t>
                </a: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2C5F487-AB46-4E45-BD6C-0F243B9AB795}"/>
                  </a:ext>
                </a:extLst>
              </p:cNvPr>
              <p:cNvSpPr/>
              <p:nvPr/>
            </p:nvSpPr>
            <p:spPr>
              <a:xfrm>
                <a:off x="4528192" y="2773069"/>
                <a:ext cx="863447" cy="1550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流程审批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9997709-E803-4F4C-901B-CDFAD75D1EFC}"/>
                  </a:ext>
                </a:extLst>
              </p:cNvPr>
              <p:cNvSpPr/>
              <p:nvPr/>
            </p:nvSpPr>
            <p:spPr>
              <a:xfrm>
                <a:off x="5602768" y="2140776"/>
                <a:ext cx="1139616" cy="8180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DBC63A75-7487-44A3-86FE-4182FCC48939}"/>
                  </a:ext>
                </a:extLst>
              </p:cNvPr>
              <p:cNvSpPr txBox="1"/>
              <p:nvPr/>
            </p:nvSpPr>
            <p:spPr>
              <a:xfrm>
                <a:off x="5290241" y="1910879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小工种外网前台</a:t>
                </a: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9505719-8BCC-4F2D-8629-8D43D6F202A6}"/>
                  </a:ext>
                </a:extLst>
              </p:cNvPr>
              <p:cNvSpPr/>
              <p:nvPr/>
            </p:nvSpPr>
            <p:spPr>
              <a:xfrm>
                <a:off x="5691697" y="2191500"/>
                <a:ext cx="958429" cy="19278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通知联系</a:t>
                </a: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1070570-C458-4833-BE35-E99A4B0FC54A}"/>
                  </a:ext>
                </a:extLst>
              </p:cNvPr>
              <p:cNvSpPr/>
              <p:nvPr/>
            </p:nvSpPr>
            <p:spPr>
              <a:xfrm>
                <a:off x="6824552" y="2141145"/>
                <a:ext cx="1026139" cy="81804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A8E7321-688B-4C95-A534-5C1C41023FE4}"/>
                  </a:ext>
                </a:extLst>
              </p:cNvPr>
              <p:cNvSpPr txBox="1"/>
              <p:nvPr/>
            </p:nvSpPr>
            <p:spPr>
              <a:xfrm>
                <a:off x="6448283" y="1920463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小工种入职前台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D926D69-5D36-43C3-93B6-C744CB294D03}"/>
                  </a:ext>
                </a:extLst>
              </p:cNvPr>
              <p:cNvSpPr/>
              <p:nvPr/>
            </p:nvSpPr>
            <p:spPr>
              <a:xfrm>
                <a:off x="6895036" y="2191500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入职审批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4A89D088-A677-447B-901F-55D3FF3A64C5}"/>
                  </a:ext>
                </a:extLst>
              </p:cNvPr>
              <p:cNvSpPr/>
              <p:nvPr/>
            </p:nvSpPr>
            <p:spPr>
              <a:xfrm>
                <a:off x="5685612" y="2460847"/>
                <a:ext cx="958429" cy="19278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外网填写</a:t>
                </a: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ABD25945-2BEB-44CE-BD9F-985969C5DB18}"/>
                  </a:ext>
                </a:extLst>
              </p:cNvPr>
              <p:cNvSpPr/>
              <p:nvPr/>
            </p:nvSpPr>
            <p:spPr>
              <a:xfrm>
                <a:off x="5687204" y="2730193"/>
                <a:ext cx="958429" cy="19278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信息审核</a:t>
                </a: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22E04F2-4702-460E-85EF-34E6ECA1627B}"/>
                  </a:ext>
                </a:extLst>
              </p:cNvPr>
              <p:cNvSpPr/>
              <p:nvPr/>
            </p:nvSpPr>
            <p:spPr>
              <a:xfrm>
                <a:off x="6895036" y="2469136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入职确认</a:t>
                </a: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15595A04-1537-407B-9346-0AB6DEDCBFDE}"/>
                  </a:ext>
                </a:extLst>
              </p:cNvPr>
              <p:cNvSpPr/>
              <p:nvPr/>
            </p:nvSpPr>
            <p:spPr>
              <a:xfrm>
                <a:off x="6895036" y="2746771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长尾管理</a:t>
                </a: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1B6F4D3-A564-4789-8982-D700F0E37942}"/>
                  </a:ext>
                </a:extLst>
              </p:cNvPr>
              <p:cNvSpPr/>
              <p:nvPr/>
            </p:nvSpPr>
            <p:spPr>
              <a:xfrm>
                <a:off x="9084028" y="2199463"/>
                <a:ext cx="912027" cy="73158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3BB8F367-EFB4-4B57-999B-5ADC3559461D}"/>
                  </a:ext>
                </a:extLst>
              </p:cNvPr>
              <p:cNvSpPr txBox="1"/>
              <p:nvPr/>
            </p:nvSpPr>
            <p:spPr>
              <a:xfrm>
                <a:off x="8747948" y="1923084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后续其他系统</a:t>
                </a:r>
              </a:p>
            </p:txBody>
          </p:sp>
          <p:sp>
            <p:nvSpPr>
              <p:cNvPr id="187" name="星形: 十角 186">
                <a:extLst>
                  <a:ext uri="{FF2B5EF4-FFF2-40B4-BE49-F238E27FC236}">
                    <a16:creationId xmlns:a16="http://schemas.microsoft.com/office/drawing/2014/main" id="{FF4F1079-64E7-442E-9F6E-B593B9B1312C}"/>
                  </a:ext>
                </a:extLst>
              </p:cNvPr>
              <p:cNvSpPr/>
              <p:nvPr/>
            </p:nvSpPr>
            <p:spPr>
              <a:xfrm>
                <a:off x="2665988" y="2027077"/>
                <a:ext cx="268427" cy="206775"/>
              </a:xfrm>
              <a:prstGeom prst="star10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F209A85F-8E17-4B6D-83EB-2F826F5175F5}"/>
                  </a:ext>
                </a:extLst>
              </p:cNvPr>
              <p:cNvSpPr/>
              <p:nvPr/>
            </p:nvSpPr>
            <p:spPr>
              <a:xfrm>
                <a:off x="7946561" y="2156704"/>
                <a:ext cx="1052717" cy="79272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3B420CD0-4239-4798-9B05-7F7711F4689C}"/>
                  </a:ext>
                </a:extLst>
              </p:cNvPr>
              <p:cNvSpPr txBox="1"/>
              <p:nvPr/>
            </p:nvSpPr>
            <p:spPr>
              <a:xfrm>
                <a:off x="7678248" y="1910705"/>
                <a:ext cx="156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InTencent</a:t>
                </a:r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前台</a:t>
                </a: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F3D2B03-030D-4388-BCE6-4F1A60CF5E88}"/>
                  </a:ext>
                </a:extLst>
              </p:cNvPr>
              <p:cNvSpPr/>
              <p:nvPr/>
            </p:nvSpPr>
            <p:spPr>
              <a:xfrm>
                <a:off x="8046934" y="2191500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找同事</a:t>
                </a: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D1FE53F5-32CF-4D0E-837A-07FE67539C3E}"/>
                  </a:ext>
                </a:extLst>
              </p:cNvPr>
              <p:cNvSpPr/>
              <p:nvPr/>
            </p:nvSpPr>
            <p:spPr>
              <a:xfrm>
                <a:off x="8046934" y="2469135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请假</a:t>
                </a: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41BD7C0-B1AB-4F11-89D6-7D94F6E0AE5A}"/>
                  </a:ext>
                </a:extLst>
              </p:cNvPr>
              <p:cNvSpPr/>
              <p:nvPr/>
            </p:nvSpPr>
            <p:spPr>
              <a:xfrm>
                <a:off x="8046934" y="2746771"/>
                <a:ext cx="861791" cy="1762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看年假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CE3E43B-769C-854B-B017-923076E4603D}"/>
                </a:ext>
              </a:extLst>
            </p:cNvPr>
            <p:cNvGrpSpPr/>
            <p:nvPr/>
          </p:nvGrpSpPr>
          <p:grpSpPr>
            <a:xfrm>
              <a:off x="95953" y="1910687"/>
              <a:ext cx="941081" cy="4892722"/>
              <a:chOff x="-845742" y="1965278"/>
              <a:chExt cx="941081" cy="489272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0C51B5C-2908-451D-A906-1AAACDF66EC6}"/>
                  </a:ext>
                </a:extLst>
              </p:cNvPr>
              <p:cNvSpPr/>
              <p:nvPr/>
            </p:nvSpPr>
            <p:spPr>
              <a:xfrm>
                <a:off x="-816737" y="1965278"/>
                <a:ext cx="816737" cy="48927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817DC2D-FF06-48B7-A7A6-41A7CB604E1C}"/>
                  </a:ext>
                </a:extLst>
              </p:cNvPr>
              <p:cNvSpPr/>
              <p:nvPr/>
            </p:nvSpPr>
            <p:spPr>
              <a:xfrm>
                <a:off x="-734574" y="2781348"/>
                <a:ext cx="670266" cy="5885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一键</a:t>
                </a:r>
                <a:endPara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部署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65CA53-6ACC-4CE0-A852-20249B504FE4}"/>
                  </a:ext>
                </a:extLst>
              </p:cNvPr>
              <p:cNvSpPr/>
              <p:nvPr/>
            </p:nvSpPr>
            <p:spPr>
              <a:xfrm>
                <a:off x="-743502" y="3457637"/>
                <a:ext cx="670266" cy="5885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灰度</a:t>
                </a:r>
                <a:endPara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发布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26924A2-01E3-4F39-85BB-1CAD40B09F9D}"/>
                  </a:ext>
                </a:extLst>
              </p:cNvPr>
              <p:cNvSpPr/>
              <p:nvPr/>
            </p:nvSpPr>
            <p:spPr>
              <a:xfrm>
                <a:off x="-756823" y="4133926"/>
                <a:ext cx="670266" cy="5885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</a:t>
                </a: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4E14DB9-CC1A-40F3-B9A1-2489CED89DD3}"/>
                  </a:ext>
                </a:extLst>
              </p:cNvPr>
              <p:cNvSpPr/>
              <p:nvPr/>
            </p:nvSpPr>
            <p:spPr>
              <a:xfrm>
                <a:off x="-756823" y="4810215"/>
                <a:ext cx="670266" cy="58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弹性</a:t>
                </a:r>
                <a:endPara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伸缩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2D4CD36-0B27-419F-88A0-A2A69BD2158D}"/>
                  </a:ext>
                </a:extLst>
              </p:cNvPr>
              <p:cNvSpPr/>
              <p:nvPr/>
            </p:nvSpPr>
            <p:spPr>
              <a:xfrm>
                <a:off x="-747910" y="5486504"/>
                <a:ext cx="670266" cy="5885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持续</a:t>
                </a:r>
                <a:endPara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4B2193-939D-40DF-AB53-CEE687D0474F}"/>
                  </a:ext>
                </a:extLst>
              </p:cNvPr>
              <p:cNvSpPr/>
              <p:nvPr/>
            </p:nvSpPr>
            <p:spPr>
              <a:xfrm>
                <a:off x="-734613" y="6162791"/>
                <a:ext cx="670266" cy="5885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</a:t>
                </a:r>
                <a:endPara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2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</a:t>
                </a:r>
              </a:p>
            </p:txBody>
          </p:sp>
          <p:sp>
            <p:nvSpPr>
              <p:cNvPr id="179" name="星形: 十角 178">
                <a:extLst>
                  <a:ext uri="{FF2B5EF4-FFF2-40B4-BE49-F238E27FC236}">
                    <a16:creationId xmlns:a16="http://schemas.microsoft.com/office/drawing/2014/main" id="{2A981AE9-4A84-4F87-8EC9-B6A8410FF4A5}"/>
                  </a:ext>
                </a:extLst>
              </p:cNvPr>
              <p:cNvSpPr/>
              <p:nvPr/>
            </p:nvSpPr>
            <p:spPr>
              <a:xfrm>
                <a:off x="-538969" y="2019869"/>
                <a:ext cx="238719" cy="241613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CD9E8F-122C-4892-8ED5-04CB72F5B133}"/>
                  </a:ext>
                </a:extLst>
              </p:cNvPr>
              <p:cNvSpPr txBox="1"/>
              <p:nvPr/>
            </p:nvSpPr>
            <p:spPr>
              <a:xfrm>
                <a:off x="-845742" y="2211556"/>
                <a:ext cx="9410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Devops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运维体系</a:t>
                </a:r>
              </a:p>
            </p:txBody>
          </p:sp>
        </p:grpSp>
      </p:grpSp>
      <p:sp>
        <p:nvSpPr>
          <p:cNvPr id="101" name="对话气泡: 圆角矩形 100">
            <a:extLst>
              <a:ext uri="{FF2B5EF4-FFF2-40B4-BE49-F238E27FC236}">
                <a16:creationId xmlns:a16="http://schemas.microsoft.com/office/drawing/2014/main" id="{32B48BBE-01CE-4430-BC3F-92DDC322469C}"/>
              </a:ext>
            </a:extLst>
          </p:cNvPr>
          <p:cNvSpPr/>
          <p:nvPr/>
        </p:nvSpPr>
        <p:spPr>
          <a:xfrm>
            <a:off x="2150030" y="1506333"/>
            <a:ext cx="3482625" cy="1719760"/>
          </a:xfrm>
          <a:prstGeom prst="wedgeRoundRectCallout">
            <a:avLst>
              <a:gd name="adj1" fmla="val -68649"/>
              <a:gd name="adj2" fmla="val -66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快速开发平台拆分：前端、后端、数据库、一键部署拆分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开发平台的人员、组织等基础对象适配现存库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开发平台支持多分支、分支的回滚还原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从开发框架中，拆分对技术中台的依赖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注册中心、网关接入开发框架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基于</a:t>
            </a:r>
            <a:r>
              <a:rPr lang="en-US" altLang="zh-CN" sz="1200" dirty="0">
                <a:solidFill>
                  <a:srgbClr val="002060"/>
                </a:solidFill>
              </a:rPr>
              <a:t>Swagger Editor</a:t>
            </a:r>
            <a:r>
              <a:rPr lang="zh-CN" altLang="en-US" sz="1200" dirty="0">
                <a:solidFill>
                  <a:srgbClr val="002060"/>
                </a:solidFill>
              </a:rPr>
              <a:t>快速设计</a:t>
            </a:r>
            <a:r>
              <a:rPr lang="en-US" altLang="zh-CN" sz="1200" dirty="0">
                <a:solidFill>
                  <a:srgbClr val="002060"/>
                </a:solidFill>
              </a:rPr>
              <a:t>API</a:t>
            </a:r>
            <a:r>
              <a:rPr lang="zh-CN" altLang="en-US" sz="1200" dirty="0">
                <a:solidFill>
                  <a:srgbClr val="002060"/>
                </a:solidFill>
              </a:rPr>
              <a:t>、生成代码、</a:t>
            </a:r>
            <a:r>
              <a:rPr lang="en-US" altLang="zh-CN" sz="1200" dirty="0">
                <a:solidFill>
                  <a:srgbClr val="002060"/>
                </a:solidFill>
              </a:rPr>
              <a:t>Mock</a:t>
            </a:r>
            <a:r>
              <a:rPr lang="zh-CN" altLang="en-US" sz="1200" dirty="0">
                <a:solidFill>
                  <a:srgbClr val="002060"/>
                </a:solidFill>
              </a:rPr>
              <a:t>服务</a:t>
            </a:r>
          </a:p>
        </p:txBody>
      </p:sp>
      <p:sp>
        <p:nvSpPr>
          <p:cNvPr id="201" name="对话气泡: 圆角矩形 200">
            <a:extLst>
              <a:ext uri="{FF2B5EF4-FFF2-40B4-BE49-F238E27FC236}">
                <a16:creationId xmlns:a16="http://schemas.microsoft.com/office/drawing/2014/main" id="{30FBCDFE-75C2-48CC-991D-4E17ED834829}"/>
              </a:ext>
            </a:extLst>
          </p:cNvPr>
          <p:cNvSpPr/>
          <p:nvPr/>
        </p:nvSpPr>
        <p:spPr>
          <a:xfrm>
            <a:off x="8953101" y="3448636"/>
            <a:ext cx="1959006" cy="806933"/>
          </a:xfrm>
          <a:prstGeom prst="wedgeRoundRectCallout">
            <a:avLst>
              <a:gd name="adj1" fmla="val 78528"/>
              <a:gd name="adj2" fmla="val 898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基于</a:t>
            </a:r>
            <a:r>
              <a:rPr lang="en-US" altLang="zh-CN" sz="1200" dirty="0">
                <a:solidFill>
                  <a:srgbClr val="002060"/>
                </a:solidFill>
              </a:rPr>
              <a:t>ELK</a:t>
            </a:r>
            <a:r>
              <a:rPr lang="zh-CN" altLang="en-US" sz="1200" dirty="0">
                <a:solidFill>
                  <a:srgbClr val="002060"/>
                </a:solidFill>
              </a:rPr>
              <a:t>的</a:t>
            </a:r>
            <a:r>
              <a:rPr lang="en-US" altLang="zh-CN" sz="1200" dirty="0">
                <a:solidFill>
                  <a:srgbClr val="002060"/>
                </a:solidFill>
              </a:rPr>
              <a:t>APM</a:t>
            </a:r>
            <a:r>
              <a:rPr lang="zh-CN" altLang="en-US" sz="1200" dirty="0">
                <a:solidFill>
                  <a:srgbClr val="002060"/>
                </a:solidFill>
              </a:rPr>
              <a:t>监控：上报应用性能数据，界面化分析</a:t>
            </a:r>
          </a:p>
        </p:txBody>
      </p:sp>
      <p:sp>
        <p:nvSpPr>
          <p:cNvPr id="202" name="对话气泡: 圆角矩形 201">
            <a:extLst>
              <a:ext uri="{FF2B5EF4-FFF2-40B4-BE49-F238E27FC236}">
                <a16:creationId xmlns:a16="http://schemas.microsoft.com/office/drawing/2014/main" id="{1A47E6FB-0E71-487E-A8E4-A8E86723F7E6}"/>
              </a:ext>
            </a:extLst>
          </p:cNvPr>
          <p:cNvSpPr/>
          <p:nvPr/>
        </p:nvSpPr>
        <p:spPr>
          <a:xfrm>
            <a:off x="6671682" y="4200016"/>
            <a:ext cx="1959006" cy="806933"/>
          </a:xfrm>
          <a:prstGeom prst="wedgeRoundRectCallout">
            <a:avLst>
              <a:gd name="adj1" fmla="val -51024"/>
              <a:gd name="adj2" fmla="val 6901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002060"/>
                </a:solidFill>
              </a:rPr>
              <a:t>Apollo</a:t>
            </a:r>
            <a:r>
              <a:rPr lang="zh-CN" altLang="en-US" sz="1200" dirty="0">
                <a:solidFill>
                  <a:srgbClr val="002060"/>
                </a:solidFill>
              </a:rPr>
              <a:t>配置中心：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搭建配置中心、提供在线配置、推送配置变更、变更实时生效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203" name="对话气泡: 圆角矩形 202">
            <a:extLst>
              <a:ext uri="{FF2B5EF4-FFF2-40B4-BE49-F238E27FC236}">
                <a16:creationId xmlns:a16="http://schemas.microsoft.com/office/drawing/2014/main" id="{8511A1C8-B03B-4D04-B701-CEE955B40352}"/>
              </a:ext>
            </a:extLst>
          </p:cNvPr>
          <p:cNvSpPr/>
          <p:nvPr/>
        </p:nvSpPr>
        <p:spPr>
          <a:xfrm>
            <a:off x="5409167" y="5343283"/>
            <a:ext cx="1959006" cy="806933"/>
          </a:xfrm>
          <a:prstGeom prst="wedgeRoundRectCallout">
            <a:avLst>
              <a:gd name="adj1" fmla="val 47569"/>
              <a:gd name="adj2" fmla="val 8983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002060"/>
                </a:solidFill>
              </a:rPr>
              <a:t>Rancher+K8s</a:t>
            </a:r>
            <a:r>
              <a:rPr lang="zh-CN" altLang="en-US" sz="1200" dirty="0">
                <a:solidFill>
                  <a:srgbClr val="002060"/>
                </a:solidFill>
              </a:rPr>
              <a:t>容器调度平台：镜像库、容器打包、发布、管理、监控、持续集成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204" name="对话气泡: 圆角矩形 203">
            <a:extLst>
              <a:ext uri="{FF2B5EF4-FFF2-40B4-BE49-F238E27FC236}">
                <a16:creationId xmlns:a16="http://schemas.microsoft.com/office/drawing/2014/main" id="{73ED4F2C-5603-4337-9340-3AE8E9816E4C}"/>
              </a:ext>
            </a:extLst>
          </p:cNvPr>
          <p:cNvSpPr/>
          <p:nvPr/>
        </p:nvSpPr>
        <p:spPr>
          <a:xfrm>
            <a:off x="1382301" y="4543211"/>
            <a:ext cx="1959006" cy="806933"/>
          </a:xfrm>
          <a:prstGeom prst="wedgeRoundRectCallout">
            <a:avLst>
              <a:gd name="adj1" fmla="val 48045"/>
              <a:gd name="adj2" fmla="val 701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数据总线：</a:t>
            </a:r>
            <a:r>
              <a:rPr lang="en-US" altLang="zh-CN" sz="1200" dirty="0" err="1">
                <a:solidFill>
                  <a:srgbClr val="002060"/>
                </a:solidFill>
              </a:rPr>
              <a:t>Flume+kafka</a:t>
            </a:r>
            <a:r>
              <a:rPr lang="zh-CN" altLang="en-US" sz="1200" dirty="0">
                <a:solidFill>
                  <a:srgbClr val="002060"/>
                </a:solidFill>
              </a:rPr>
              <a:t>，增量数据同步，数据发布订阅</a:t>
            </a:r>
            <a:endParaRPr lang="en-US" altLang="zh-CN" sz="1200" dirty="0">
              <a:solidFill>
                <a:srgbClr val="002060"/>
              </a:solidFill>
            </a:endParaRPr>
          </a:p>
        </p:txBody>
      </p:sp>
      <p:sp>
        <p:nvSpPr>
          <p:cNvPr id="205" name="对话气泡: 圆角矩形 204">
            <a:extLst>
              <a:ext uri="{FF2B5EF4-FFF2-40B4-BE49-F238E27FC236}">
                <a16:creationId xmlns:a16="http://schemas.microsoft.com/office/drawing/2014/main" id="{5043E25C-52C6-417A-A0E4-B7C02AF61276}"/>
              </a:ext>
            </a:extLst>
          </p:cNvPr>
          <p:cNvSpPr/>
          <p:nvPr/>
        </p:nvSpPr>
        <p:spPr>
          <a:xfrm>
            <a:off x="6400198" y="1018760"/>
            <a:ext cx="3768327" cy="1989200"/>
          </a:xfrm>
          <a:prstGeom prst="wedgeRoundRectCallout">
            <a:avLst>
              <a:gd name="adj1" fmla="val -59004"/>
              <a:gd name="adj2" fmla="val 578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基础数据中心：已接入；解决跨域、网关性能问题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流程服务中心：待接入；待解决</a:t>
            </a:r>
            <a:r>
              <a:rPr lang="en-US" altLang="zh-CN" sz="1200" dirty="0" err="1">
                <a:solidFill>
                  <a:srgbClr val="002060"/>
                </a:solidFill>
              </a:rPr>
              <a:t>.net</a:t>
            </a:r>
            <a:r>
              <a:rPr lang="en-US" altLang="zh-CN" sz="1200" dirty="0">
                <a:solidFill>
                  <a:srgbClr val="002060"/>
                </a:solidFill>
              </a:rPr>
              <a:t> core</a:t>
            </a:r>
            <a:r>
              <a:rPr lang="zh-CN" altLang="en-US" sz="1200" dirty="0">
                <a:solidFill>
                  <a:srgbClr val="002060"/>
                </a:solidFill>
              </a:rPr>
              <a:t>容器发布问题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岗位管理中心：已接入；解决</a:t>
            </a:r>
            <a:r>
              <a:rPr lang="en-US" altLang="zh-CN" sz="1200" dirty="0">
                <a:solidFill>
                  <a:srgbClr val="002060"/>
                </a:solidFill>
              </a:rPr>
              <a:t>go</a:t>
            </a:r>
            <a:r>
              <a:rPr lang="zh-CN" altLang="en-US" sz="1200" dirty="0">
                <a:solidFill>
                  <a:srgbClr val="002060"/>
                </a:solidFill>
              </a:rPr>
              <a:t>程序</a:t>
            </a:r>
            <a:r>
              <a:rPr lang="en-US" altLang="zh-CN" sz="1200" dirty="0" err="1">
                <a:solidFill>
                  <a:srgbClr val="002060"/>
                </a:solidFill>
              </a:rPr>
              <a:t>linux</a:t>
            </a:r>
            <a:r>
              <a:rPr lang="zh-CN" altLang="en-US" sz="1200" dirty="0">
                <a:solidFill>
                  <a:srgbClr val="002060"/>
                </a:solidFill>
              </a:rPr>
              <a:t>环境运行报错问题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altLang="zh-CN" sz="1200" dirty="0" err="1">
                <a:solidFill>
                  <a:srgbClr val="002060"/>
                </a:solidFill>
              </a:rPr>
              <a:t>InTencent</a:t>
            </a:r>
            <a:r>
              <a:rPr lang="zh-CN" altLang="en-US" sz="1200" dirty="0">
                <a:solidFill>
                  <a:srgbClr val="002060"/>
                </a:solidFill>
              </a:rPr>
              <a:t>、微保：已接入；解决微信回调、开发框架、</a:t>
            </a:r>
            <a:r>
              <a:rPr lang="en-US" altLang="zh-CN" sz="1200" dirty="0">
                <a:solidFill>
                  <a:srgbClr val="002060"/>
                </a:solidFill>
              </a:rPr>
              <a:t>public</a:t>
            </a:r>
            <a:r>
              <a:rPr lang="zh-CN" altLang="en-US" sz="1200" dirty="0">
                <a:solidFill>
                  <a:srgbClr val="002060"/>
                </a:solidFill>
              </a:rPr>
              <a:t>无认证模式、模拟身份测试等问题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小工种入职：已接入；待测试</a:t>
            </a:r>
          </a:p>
        </p:txBody>
      </p:sp>
    </p:spTree>
    <p:extLst>
      <p:ext uri="{BB962C8B-B14F-4D97-AF65-F5344CB8AC3E}">
        <p14:creationId xmlns:p14="http://schemas.microsoft.com/office/powerpoint/2010/main" val="24864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06951E4-49B1-4FC5-975E-0275FDD4C88C}"/>
              </a:ext>
            </a:extLst>
          </p:cNvPr>
          <p:cNvGrpSpPr/>
          <p:nvPr/>
        </p:nvGrpSpPr>
        <p:grpSpPr>
          <a:xfrm>
            <a:off x="7966207" y="3252265"/>
            <a:ext cx="4085828" cy="2161691"/>
            <a:chOff x="7990269" y="3737322"/>
            <a:chExt cx="3848329" cy="1939076"/>
          </a:xfrm>
        </p:grpSpPr>
        <p:sp>
          <p:nvSpPr>
            <p:cNvPr id="1053" name="思想气泡: 云 1052">
              <a:extLst>
                <a:ext uri="{FF2B5EF4-FFF2-40B4-BE49-F238E27FC236}">
                  <a16:creationId xmlns:a16="http://schemas.microsoft.com/office/drawing/2014/main" id="{9F73EE33-0527-43BD-BD81-6D30EBA70295}"/>
                </a:ext>
              </a:extLst>
            </p:cNvPr>
            <p:cNvSpPr/>
            <p:nvPr/>
          </p:nvSpPr>
          <p:spPr>
            <a:xfrm>
              <a:off x="8749169" y="3737322"/>
              <a:ext cx="3089429" cy="1939076"/>
            </a:xfrm>
            <a:prstGeom prst="cloudCallout">
              <a:avLst>
                <a:gd name="adj1" fmla="val -67097"/>
                <a:gd name="adj2" fmla="val 60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400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         HR</a:t>
              </a:r>
              <a:r>
                <a:rPr lang="zh-CN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zh-CN" sz="1200" dirty="0">
                  <a:solidFill>
                    <a:srgbClr val="FF0000"/>
                  </a:solidFill>
                </a:rPr>
                <a:t>SAAS</a:t>
              </a:r>
            </a:p>
            <a:p>
              <a:pPr algn="ctr"/>
              <a:r>
                <a:rPr lang="zh-CN" altLang="en-US" sz="1200" dirty="0">
                  <a:solidFill>
                    <a:srgbClr val="FF0000"/>
                  </a:solidFill>
                </a:rPr>
                <a:t>          云应用市场</a:t>
              </a:r>
            </a:p>
          </p:txBody>
        </p:sp>
        <p:sp>
          <p:nvSpPr>
            <p:cNvPr id="164" name="立方体 163">
              <a:extLst>
                <a:ext uri="{FF2B5EF4-FFF2-40B4-BE49-F238E27FC236}">
                  <a16:creationId xmlns:a16="http://schemas.microsoft.com/office/drawing/2014/main" id="{1C9FB73E-813C-4FC0-BFF1-661AFC92DD72}"/>
                </a:ext>
              </a:extLst>
            </p:cNvPr>
            <p:cNvSpPr/>
            <p:nvPr/>
          </p:nvSpPr>
          <p:spPr>
            <a:xfrm>
              <a:off x="9200627" y="5022499"/>
              <a:ext cx="538281" cy="161033"/>
            </a:xfrm>
            <a:prstGeom prst="cube">
              <a:avLst>
                <a:gd name="adj" fmla="val 78760"/>
              </a:avLst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EB362217-7AB4-4E4D-8F95-350FEDEDAD9F}"/>
                </a:ext>
              </a:extLst>
            </p:cNvPr>
            <p:cNvSpPr/>
            <p:nvPr/>
          </p:nvSpPr>
          <p:spPr>
            <a:xfrm>
              <a:off x="9243113" y="4725094"/>
              <a:ext cx="453310" cy="391748"/>
            </a:xfrm>
            <a:prstGeom prst="cube">
              <a:avLst/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套件</a:t>
              </a: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D8188FFC-2663-4E37-A6C2-676458CCAD13}"/>
                </a:ext>
              </a:extLst>
            </p:cNvPr>
            <p:cNvSpPr/>
            <p:nvPr/>
          </p:nvSpPr>
          <p:spPr>
            <a:xfrm>
              <a:off x="9352376" y="4681942"/>
              <a:ext cx="237608" cy="123617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949B0697-80D2-4D60-884A-C8819DEFFA3C}"/>
                </a:ext>
              </a:extLst>
            </p:cNvPr>
            <p:cNvSpPr/>
            <p:nvPr/>
          </p:nvSpPr>
          <p:spPr>
            <a:xfrm>
              <a:off x="10024307" y="5022499"/>
              <a:ext cx="538281" cy="161033"/>
            </a:xfrm>
            <a:prstGeom prst="cube">
              <a:avLst>
                <a:gd name="adj" fmla="val 78760"/>
              </a:avLst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CA11D5FE-B6BE-431F-A410-793836BB3505}"/>
                </a:ext>
              </a:extLst>
            </p:cNvPr>
            <p:cNvSpPr/>
            <p:nvPr/>
          </p:nvSpPr>
          <p:spPr>
            <a:xfrm>
              <a:off x="10066793" y="4725094"/>
              <a:ext cx="453310" cy="391748"/>
            </a:xfrm>
            <a:prstGeom prst="cube">
              <a:avLst/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套件</a:t>
              </a: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CC86B718-95B8-45EF-8E5C-FEEBB483E3BC}"/>
                </a:ext>
              </a:extLst>
            </p:cNvPr>
            <p:cNvSpPr/>
            <p:nvPr/>
          </p:nvSpPr>
          <p:spPr>
            <a:xfrm>
              <a:off x="10176056" y="4681942"/>
              <a:ext cx="237608" cy="123617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C1DB03F0-AA6F-4EA9-A1D3-E3F64B1428ED}"/>
                </a:ext>
              </a:extLst>
            </p:cNvPr>
            <p:cNvSpPr/>
            <p:nvPr/>
          </p:nvSpPr>
          <p:spPr>
            <a:xfrm>
              <a:off x="10832203" y="5022499"/>
              <a:ext cx="538281" cy="161033"/>
            </a:xfrm>
            <a:prstGeom prst="cube">
              <a:avLst>
                <a:gd name="adj" fmla="val 78760"/>
              </a:avLst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2" name="立方体 171">
              <a:extLst>
                <a:ext uri="{FF2B5EF4-FFF2-40B4-BE49-F238E27FC236}">
                  <a16:creationId xmlns:a16="http://schemas.microsoft.com/office/drawing/2014/main" id="{952B5B27-16AB-4EA7-BA72-84A764AAFF1D}"/>
                </a:ext>
              </a:extLst>
            </p:cNvPr>
            <p:cNvSpPr/>
            <p:nvPr/>
          </p:nvSpPr>
          <p:spPr>
            <a:xfrm>
              <a:off x="10874689" y="4725094"/>
              <a:ext cx="453310" cy="391748"/>
            </a:xfrm>
            <a:prstGeom prst="cube">
              <a:avLst/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套件</a:t>
              </a:r>
            </a:p>
          </p:txBody>
        </p:sp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CA99ECBC-9FF4-4F31-BADD-E954976F64C8}"/>
                </a:ext>
              </a:extLst>
            </p:cNvPr>
            <p:cNvSpPr/>
            <p:nvPr/>
          </p:nvSpPr>
          <p:spPr>
            <a:xfrm>
              <a:off x="10983952" y="4681942"/>
              <a:ext cx="237608" cy="123617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5BB8CB85-44E8-4E44-B3A1-EE9DC6F29BF2}"/>
                </a:ext>
              </a:extLst>
            </p:cNvPr>
            <p:cNvSpPr/>
            <p:nvPr/>
          </p:nvSpPr>
          <p:spPr>
            <a:xfrm>
              <a:off x="9611041" y="4407795"/>
              <a:ext cx="538281" cy="161033"/>
            </a:xfrm>
            <a:prstGeom prst="cube">
              <a:avLst>
                <a:gd name="adj" fmla="val 78760"/>
              </a:avLst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F3560-8DDF-48D1-A6C1-E439D0E8C84A}"/>
                </a:ext>
              </a:extLst>
            </p:cNvPr>
            <p:cNvSpPr/>
            <p:nvPr/>
          </p:nvSpPr>
          <p:spPr>
            <a:xfrm>
              <a:off x="9653527" y="4110390"/>
              <a:ext cx="453310" cy="391748"/>
            </a:xfrm>
            <a:prstGeom prst="cube">
              <a:avLst/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套件</a:t>
              </a:r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4E403615-C2DD-4576-B869-A6F550004207}"/>
                </a:ext>
              </a:extLst>
            </p:cNvPr>
            <p:cNvSpPr/>
            <p:nvPr/>
          </p:nvSpPr>
          <p:spPr>
            <a:xfrm>
              <a:off x="9762790" y="4067238"/>
              <a:ext cx="237608" cy="123617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054" name="文本框 1053">
              <a:extLst>
                <a:ext uri="{FF2B5EF4-FFF2-40B4-BE49-F238E27FC236}">
                  <a16:creationId xmlns:a16="http://schemas.microsoft.com/office/drawing/2014/main" id="{C9328990-D738-4F95-BC11-C3DC8E1E0402}"/>
                </a:ext>
              </a:extLst>
            </p:cNvPr>
            <p:cNvSpPr txBox="1"/>
            <p:nvPr/>
          </p:nvSpPr>
          <p:spPr>
            <a:xfrm rot="20698410">
              <a:off x="7990269" y="3788646"/>
              <a:ext cx="662210" cy="1247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55" name="箭头: 燕尾形 1054">
              <a:extLst>
                <a:ext uri="{FF2B5EF4-FFF2-40B4-BE49-F238E27FC236}">
                  <a16:creationId xmlns:a16="http://schemas.microsoft.com/office/drawing/2014/main" id="{7CDFD66C-F332-44A9-894D-0C9F967A13E2}"/>
                </a:ext>
              </a:extLst>
            </p:cNvPr>
            <p:cNvSpPr/>
            <p:nvPr/>
          </p:nvSpPr>
          <p:spPr>
            <a:xfrm>
              <a:off x="8333411" y="4572744"/>
              <a:ext cx="482302" cy="657547"/>
            </a:xfrm>
            <a:prstGeom prst="notch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云化</a:t>
              </a:r>
            </a:p>
          </p:txBody>
        </p:sp>
        <p:sp>
          <p:nvSpPr>
            <p:cNvPr id="87" name="立方体 86">
              <a:extLst>
                <a:ext uri="{FF2B5EF4-FFF2-40B4-BE49-F238E27FC236}">
                  <a16:creationId xmlns:a16="http://schemas.microsoft.com/office/drawing/2014/main" id="{066EEBE2-637E-4886-AA5E-10AEA1D6AD45}"/>
                </a:ext>
              </a:extLst>
            </p:cNvPr>
            <p:cNvSpPr/>
            <p:nvPr/>
          </p:nvSpPr>
          <p:spPr>
            <a:xfrm>
              <a:off x="10455678" y="4407795"/>
              <a:ext cx="538281" cy="161033"/>
            </a:xfrm>
            <a:prstGeom prst="cube">
              <a:avLst>
                <a:gd name="adj" fmla="val 78760"/>
              </a:avLst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88" name="立方体 87">
              <a:extLst>
                <a:ext uri="{FF2B5EF4-FFF2-40B4-BE49-F238E27FC236}">
                  <a16:creationId xmlns:a16="http://schemas.microsoft.com/office/drawing/2014/main" id="{2C55CF3F-DFFE-4EE5-8B8E-3D5B5CA1ADFA}"/>
                </a:ext>
              </a:extLst>
            </p:cNvPr>
            <p:cNvSpPr/>
            <p:nvPr/>
          </p:nvSpPr>
          <p:spPr>
            <a:xfrm>
              <a:off x="10498164" y="4110390"/>
              <a:ext cx="453310" cy="391748"/>
            </a:xfrm>
            <a:prstGeom prst="cube">
              <a:avLst/>
            </a:prstGeom>
            <a:solidFill>
              <a:srgbClr val="FCDEE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FF0000"/>
                  </a:solidFill>
                </a:rPr>
                <a:t>套件</a:t>
              </a:r>
            </a:p>
          </p:txBody>
        </p:sp>
        <p:sp>
          <p:nvSpPr>
            <p:cNvPr id="89" name="立方体 88">
              <a:extLst>
                <a:ext uri="{FF2B5EF4-FFF2-40B4-BE49-F238E27FC236}">
                  <a16:creationId xmlns:a16="http://schemas.microsoft.com/office/drawing/2014/main" id="{8D5D37CB-53CF-4A42-8DBE-99D48AEF5284}"/>
                </a:ext>
              </a:extLst>
            </p:cNvPr>
            <p:cNvSpPr/>
            <p:nvPr/>
          </p:nvSpPr>
          <p:spPr>
            <a:xfrm>
              <a:off x="10607427" y="4067238"/>
              <a:ext cx="237608" cy="123617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18B2348-6028-4BB1-ACBC-05CE4315F96F}"/>
                </a:ext>
              </a:extLst>
            </p:cNvPr>
            <p:cNvSpPr txBox="1"/>
            <p:nvPr/>
          </p:nvSpPr>
          <p:spPr>
            <a:xfrm>
              <a:off x="9468341" y="3850298"/>
              <a:ext cx="8236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绩效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958AE77-ED4C-479A-A9F8-5ED7F282D972}"/>
                </a:ext>
              </a:extLst>
            </p:cNvPr>
            <p:cNvSpPr txBox="1"/>
            <p:nvPr/>
          </p:nvSpPr>
          <p:spPr>
            <a:xfrm>
              <a:off x="10330901" y="3857585"/>
              <a:ext cx="8236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人事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51A29A8-9573-4F7C-9A9D-6AC1B27ADAC1}"/>
                </a:ext>
              </a:extLst>
            </p:cNvPr>
            <p:cNvSpPr txBox="1"/>
            <p:nvPr/>
          </p:nvSpPr>
          <p:spPr>
            <a:xfrm>
              <a:off x="8988234" y="4522544"/>
              <a:ext cx="8236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招调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099BA61-46EB-4AB9-8D6A-FF7D75D5B09B}"/>
                </a:ext>
              </a:extLst>
            </p:cNvPr>
            <p:cNvSpPr txBox="1"/>
            <p:nvPr/>
          </p:nvSpPr>
          <p:spPr>
            <a:xfrm>
              <a:off x="9639169" y="4553792"/>
              <a:ext cx="8236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薪酬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437958D-1A69-423D-85E9-79AFA19F9737}"/>
                </a:ext>
              </a:extLst>
            </p:cNvPr>
            <p:cNvSpPr txBox="1"/>
            <p:nvPr/>
          </p:nvSpPr>
          <p:spPr>
            <a:xfrm>
              <a:off x="10557564" y="4582928"/>
              <a:ext cx="823680" cy="2484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其他</a:t>
              </a:r>
              <a:r>
                <a:rPr lang="en-US" altLang="zh-CN" sz="1200" dirty="0">
                  <a:solidFill>
                    <a:srgbClr val="002060"/>
                  </a:solidFill>
                </a:rPr>
                <a:t>…</a:t>
              </a:r>
              <a:endParaRPr lang="zh-CN" altLang="en-US" sz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22526C8-CC89-44E0-AE30-167DA8CC4D9C}"/>
              </a:ext>
            </a:extLst>
          </p:cNvPr>
          <p:cNvSpPr txBox="1"/>
          <p:nvPr/>
        </p:nvSpPr>
        <p:spPr>
          <a:xfrm>
            <a:off x="8877" y="9397"/>
            <a:ext cx="3897297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二、技术中台：中台化开发的流程与收益</a:t>
            </a: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004CDE65-ECD7-42E1-81CE-DDD5372D195A}"/>
              </a:ext>
            </a:extLst>
          </p:cNvPr>
          <p:cNvGrpSpPr/>
          <p:nvPr/>
        </p:nvGrpSpPr>
        <p:grpSpPr>
          <a:xfrm>
            <a:off x="941033" y="471748"/>
            <a:ext cx="9145756" cy="341709"/>
            <a:chOff x="941033" y="443755"/>
            <a:chExt cx="9145756" cy="34170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E6E8DFA2-E592-4664-BB27-328EA90C9814}"/>
                </a:ext>
              </a:extLst>
            </p:cNvPr>
            <p:cNvCxnSpPr>
              <a:cxnSpLocks/>
            </p:cNvCxnSpPr>
            <p:nvPr/>
          </p:nvCxnSpPr>
          <p:spPr>
            <a:xfrm>
              <a:off x="941033" y="614609"/>
              <a:ext cx="914575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缺角矩形 72">
              <a:extLst>
                <a:ext uri="{FF2B5EF4-FFF2-40B4-BE49-F238E27FC236}">
                  <a16:creationId xmlns:a16="http://schemas.microsoft.com/office/drawing/2014/main" id="{E0DF32D6-0D80-46F8-B5BD-16F155ADC2C7}"/>
                </a:ext>
              </a:extLst>
            </p:cNvPr>
            <p:cNvSpPr/>
            <p:nvPr/>
          </p:nvSpPr>
          <p:spPr>
            <a:xfrm>
              <a:off x="1930915" y="443755"/>
              <a:ext cx="798514" cy="341707"/>
            </a:xfrm>
            <a:prstGeom prst="plaqu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开发</a:t>
              </a:r>
            </a:p>
          </p:txBody>
        </p:sp>
        <p:sp>
          <p:nvSpPr>
            <p:cNvPr id="76" name="缺角矩形 75">
              <a:extLst>
                <a:ext uri="{FF2B5EF4-FFF2-40B4-BE49-F238E27FC236}">
                  <a16:creationId xmlns:a16="http://schemas.microsoft.com/office/drawing/2014/main" id="{C6B8190D-961E-40F4-A515-33CC97A01F45}"/>
                </a:ext>
              </a:extLst>
            </p:cNvPr>
            <p:cNvSpPr/>
            <p:nvPr/>
          </p:nvSpPr>
          <p:spPr>
            <a:xfrm>
              <a:off x="3838893" y="443755"/>
              <a:ext cx="798514" cy="341707"/>
            </a:xfrm>
            <a:prstGeom prst="plaqu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测试</a:t>
              </a:r>
            </a:p>
          </p:txBody>
        </p:sp>
        <p:sp>
          <p:nvSpPr>
            <p:cNvPr id="77" name="缺角矩形 76">
              <a:extLst>
                <a:ext uri="{FF2B5EF4-FFF2-40B4-BE49-F238E27FC236}">
                  <a16:creationId xmlns:a16="http://schemas.microsoft.com/office/drawing/2014/main" id="{989BC876-B132-45CE-A8B9-38BFE0615521}"/>
                </a:ext>
              </a:extLst>
            </p:cNvPr>
            <p:cNvSpPr/>
            <p:nvPr/>
          </p:nvSpPr>
          <p:spPr>
            <a:xfrm>
              <a:off x="5939637" y="443757"/>
              <a:ext cx="798514" cy="341707"/>
            </a:xfrm>
            <a:prstGeom prst="plaqu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运维</a:t>
              </a:r>
            </a:p>
          </p:txBody>
        </p:sp>
        <p:sp>
          <p:nvSpPr>
            <p:cNvPr id="80" name="缺角矩形 79">
              <a:extLst>
                <a:ext uri="{FF2B5EF4-FFF2-40B4-BE49-F238E27FC236}">
                  <a16:creationId xmlns:a16="http://schemas.microsoft.com/office/drawing/2014/main" id="{682B926B-D632-42E2-9DC4-1F94EEC17F5A}"/>
                </a:ext>
              </a:extLst>
            </p:cNvPr>
            <p:cNvSpPr/>
            <p:nvPr/>
          </p:nvSpPr>
          <p:spPr>
            <a:xfrm>
              <a:off x="8139790" y="443755"/>
              <a:ext cx="798514" cy="341707"/>
            </a:xfrm>
            <a:prstGeom prst="plaqu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运营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8FC92D-05FA-4C57-AF09-632CE73D99E0}"/>
              </a:ext>
            </a:extLst>
          </p:cNvPr>
          <p:cNvSpPr txBox="1"/>
          <p:nvPr/>
        </p:nvSpPr>
        <p:spPr>
          <a:xfrm>
            <a:off x="1208208" y="908852"/>
            <a:ext cx="1783381" cy="1760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300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000" dirty="0"/>
              <a:t>从组件、服务市场，寻找现有套件，避免重复开发</a:t>
            </a:r>
            <a:endParaRPr lang="en-US" altLang="zh-CN" sz="1000" dirty="0"/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dirty="0"/>
              <a:t>基于开发框架、模板，快速构建应用</a:t>
            </a:r>
            <a:endParaRPr lang="en-US" altLang="zh-CN" sz="1000" dirty="0"/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dirty="0"/>
              <a:t>专注业务逻辑，聚焦核心价值</a:t>
            </a:r>
            <a:endParaRPr lang="en-US" altLang="zh-CN" sz="1000" dirty="0"/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dirty="0"/>
              <a:t>打包能力套件，自动嵌入应用</a:t>
            </a:r>
            <a:endParaRPr lang="en-US" altLang="zh-CN" sz="1000" dirty="0"/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dirty="0"/>
              <a:t>基于快速开发平台，托拉拽开发系统</a:t>
            </a:r>
            <a:endParaRPr lang="en-US" altLang="zh-CN" sz="1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D285E5A-7BF3-4B2B-9F1E-9D91B0D1ABDF}"/>
              </a:ext>
            </a:extLst>
          </p:cNvPr>
          <p:cNvSpPr txBox="1"/>
          <p:nvPr/>
        </p:nvSpPr>
        <p:spPr>
          <a:xfrm>
            <a:off x="3375308" y="920695"/>
            <a:ext cx="1783381" cy="1746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28600" indent="-228600" algn="ctr">
              <a:buFont typeface="+mj-lt"/>
              <a:buAutoNum type="arabicPeriod"/>
              <a:defRPr sz="1000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dirty="0"/>
              <a:t>基于接口契约，前后端开发、测试互不依赖</a:t>
            </a:r>
            <a:endParaRPr lang="en-US" altLang="zh-CN" dirty="0"/>
          </a:p>
          <a:p>
            <a:pPr algn="l"/>
            <a:r>
              <a:rPr lang="zh-CN" altLang="en-US" dirty="0"/>
              <a:t>基于容器快速搭建测试环境，隔离测试影响</a:t>
            </a:r>
            <a:endParaRPr lang="en-US" altLang="zh-CN" dirty="0"/>
          </a:p>
          <a:p>
            <a:pPr algn="l"/>
            <a:r>
              <a:rPr lang="zh-CN" altLang="en-US" dirty="0"/>
              <a:t>基于网关进行灰度测试，精确定位版本</a:t>
            </a:r>
            <a:endParaRPr lang="en-US" altLang="zh-CN" dirty="0"/>
          </a:p>
          <a:p>
            <a:pPr algn="l"/>
            <a:r>
              <a:rPr lang="zh-CN" altLang="en-US" dirty="0"/>
              <a:t>基于持续集成，持续发布最新开发代码，敏捷测试</a:t>
            </a:r>
            <a:endParaRPr lang="en-US" altLang="zh-CN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63ED0E8-E8BF-4D49-BB35-29BCBAEA04DA}"/>
              </a:ext>
            </a:extLst>
          </p:cNvPr>
          <p:cNvSpPr txBox="1"/>
          <p:nvPr/>
        </p:nvSpPr>
        <p:spPr>
          <a:xfrm>
            <a:off x="5456733" y="921892"/>
            <a:ext cx="2376730" cy="173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28600" indent="-228600" algn="ctr">
              <a:buFont typeface="+mj-lt"/>
              <a:buAutoNum type="arabicPeriod"/>
              <a:defRPr sz="1000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dirty="0"/>
              <a:t>基于容器平台，自动弹性伸缩所需环境</a:t>
            </a:r>
            <a:endParaRPr lang="en-US" altLang="zh-CN" dirty="0"/>
          </a:p>
          <a:p>
            <a:pPr algn="l"/>
            <a:r>
              <a:rPr lang="zh-CN" altLang="en-US" dirty="0"/>
              <a:t>基于配置中心，集中管理应用配置项</a:t>
            </a:r>
            <a:endParaRPr lang="en-US" altLang="zh-CN" dirty="0"/>
          </a:p>
          <a:p>
            <a:pPr algn="l"/>
            <a:r>
              <a:rPr lang="zh-CN" altLang="en-US" dirty="0"/>
              <a:t>基于日志中心，一键搜索异常日志</a:t>
            </a:r>
            <a:endParaRPr lang="en-US" altLang="zh-CN" dirty="0"/>
          </a:p>
          <a:p>
            <a:pPr algn="l"/>
            <a:r>
              <a:rPr lang="zh-CN" altLang="en-US" dirty="0"/>
              <a:t>基于链路追踪、灰度发布、限流降级、熔断开关，精确掌控访问流量</a:t>
            </a:r>
            <a:endParaRPr lang="en-US" altLang="zh-CN" dirty="0"/>
          </a:p>
          <a:p>
            <a:pPr algn="l"/>
            <a:r>
              <a:rPr lang="zh-CN" altLang="en-US" dirty="0"/>
              <a:t>基于大数据实时统计，智能预警告警</a:t>
            </a:r>
            <a:endParaRPr lang="en-US" altLang="zh-CN" dirty="0"/>
          </a:p>
          <a:p>
            <a:pPr algn="l"/>
            <a:r>
              <a:rPr lang="zh-CN" altLang="en-US" dirty="0"/>
              <a:t>基于流程化发布，严格控制生产版本质量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CDC2C88-5214-4C47-8C57-BC401462AA30}"/>
              </a:ext>
            </a:extLst>
          </p:cNvPr>
          <p:cNvSpPr txBox="1"/>
          <p:nvPr/>
        </p:nvSpPr>
        <p:spPr>
          <a:xfrm>
            <a:off x="8116891" y="929591"/>
            <a:ext cx="1783381" cy="1737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228600" indent="-228600" algn="ctr">
              <a:buFont typeface="+mj-lt"/>
              <a:buAutoNum type="arabicPeriod"/>
              <a:defRPr sz="1000">
                <a:solidFill>
                  <a:srgbClr val="00206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dirty="0"/>
              <a:t>基于大数据实时计算</a:t>
            </a:r>
            <a:r>
              <a:rPr lang="zh-CN" altLang="en-US"/>
              <a:t>，展示</a:t>
            </a:r>
            <a:r>
              <a:rPr lang="en-US" altLang="zh-CN"/>
              <a:t>PV</a:t>
            </a:r>
            <a:r>
              <a:rPr lang="zh-CN" altLang="en-US"/>
              <a:t>、</a:t>
            </a:r>
            <a:r>
              <a:rPr lang="en-US" altLang="zh-CN" dirty="0"/>
              <a:t>UV</a:t>
            </a:r>
            <a:r>
              <a:rPr lang="zh-CN" altLang="en-US" dirty="0"/>
              <a:t>的</a:t>
            </a:r>
            <a:r>
              <a:rPr lang="zh-CN" altLang="en-US"/>
              <a:t>实时大盘</a:t>
            </a:r>
            <a:endParaRPr lang="en-US" altLang="zh-CN" dirty="0"/>
          </a:p>
          <a:p>
            <a:pPr algn="l"/>
            <a:r>
              <a:rPr lang="zh-CN" altLang="en-US" dirty="0"/>
              <a:t>基于运营日志数据，自定义</a:t>
            </a:r>
            <a:r>
              <a:rPr lang="zh-CN" altLang="en-US"/>
              <a:t>运营报表</a:t>
            </a:r>
            <a:endParaRPr lang="en-US" altLang="zh-CN" dirty="0"/>
          </a:p>
          <a:p>
            <a:pPr algn="l"/>
            <a:r>
              <a:rPr lang="zh-CN" altLang="en-US" dirty="0"/>
              <a:t>基于大数据平台，自助查询导出</a:t>
            </a:r>
            <a:r>
              <a:rPr lang="zh-CN" altLang="en-US"/>
              <a:t>运营数据</a:t>
            </a:r>
            <a:endParaRPr lang="en-US" altLang="zh-CN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B3774B-6A36-4271-A3EB-0200551A0A73}"/>
              </a:ext>
            </a:extLst>
          </p:cNvPr>
          <p:cNvSpPr/>
          <p:nvPr/>
        </p:nvSpPr>
        <p:spPr>
          <a:xfrm>
            <a:off x="10181690" y="527734"/>
            <a:ext cx="1776630" cy="10004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提升效率，沉淀积累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复用能力，减少重复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快速尝试，开箱即用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en-US" altLang="zh-CN" sz="1000" dirty="0" err="1">
                <a:solidFill>
                  <a:srgbClr val="002060"/>
                </a:solidFill>
              </a:rPr>
              <a:t>Devops</a:t>
            </a:r>
            <a:r>
              <a:rPr lang="zh-CN" altLang="en-US" sz="1000" dirty="0">
                <a:solidFill>
                  <a:srgbClr val="002060"/>
                </a:solidFill>
              </a:rPr>
              <a:t>运维，敏捷高效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自助运营，实时直观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构建生态，扩大影响</a:t>
            </a:r>
          </a:p>
        </p:txBody>
      </p:sp>
      <p:sp>
        <p:nvSpPr>
          <p:cNvPr id="102" name="箭头: 五边形 101">
            <a:extLst>
              <a:ext uri="{FF2B5EF4-FFF2-40B4-BE49-F238E27FC236}">
                <a16:creationId xmlns:a16="http://schemas.microsoft.com/office/drawing/2014/main" id="{E1A67F69-7212-4197-83D5-A62BC94F0320}"/>
              </a:ext>
            </a:extLst>
          </p:cNvPr>
          <p:cNvSpPr/>
          <p:nvPr/>
        </p:nvSpPr>
        <p:spPr>
          <a:xfrm>
            <a:off x="300319" y="868249"/>
            <a:ext cx="834874" cy="559234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收益</a:t>
            </a:r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5A931C3F-174F-4DB7-B340-AAB376633681}"/>
              </a:ext>
            </a:extLst>
          </p:cNvPr>
          <p:cNvSpPr/>
          <p:nvPr/>
        </p:nvSpPr>
        <p:spPr>
          <a:xfrm>
            <a:off x="300319" y="2789708"/>
            <a:ext cx="834874" cy="559234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开发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流程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BD43CA7-02D6-47E7-B2A9-30E84404DACB}"/>
              </a:ext>
            </a:extLst>
          </p:cNvPr>
          <p:cNvGrpSpPr/>
          <p:nvPr/>
        </p:nvGrpSpPr>
        <p:grpSpPr>
          <a:xfrm>
            <a:off x="8697243" y="5352559"/>
            <a:ext cx="3429439" cy="1224613"/>
            <a:chOff x="8697243" y="5352559"/>
            <a:chExt cx="3429439" cy="1224613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1B61A0A-64BD-40DF-814F-528A5F73F4C0}"/>
                </a:ext>
              </a:extLst>
            </p:cNvPr>
            <p:cNvGrpSpPr/>
            <p:nvPr/>
          </p:nvGrpSpPr>
          <p:grpSpPr>
            <a:xfrm>
              <a:off x="8697243" y="5352559"/>
              <a:ext cx="3429439" cy="1224613"/>
              <a:chOff x="8697243" y="5352559"/>
              <a:chExt cx="3429439" cy="1224613"/>
            </a:xfrm>
            <a:grpFill/>
          </p:grpSpPr>
          <p:pic>
            <p:nvPicPr>
              <p:cNvPr id="1026" name="Picture 2" descr="http://img3.redocn.com/20140926/Redocn_2014092613585446.jpg">
                <a:extLst>
                  <a:ext uri="{FF2B5EF4-FFF2-40B4-BE49-F238E27FC236}">
                    <a16:creationId xmlns:a16="http://schemas.microsoft.com/office/drawing/2014/main" id="{5814D547-AAC0-409F-82E6-CA292471A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99996" y="5352559"/>
                <a:ext cx="624216" cy="483784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FA7A340-650A-489E-ACC2-21921FEA5843}"/>
                  </a:ext>
                </a:extLst>
              </p:cNvPr>
              <p:cNvGrpSpPr/>
              <p:nvPr/>
            </p:nvGrpSpPr>
            <p:grpSpPr>
              <a:xfrm>
                <a:off x="8697243" y="5729899"/>
                <a:ext cx="3429439" cy="847273"/>
                <a:chOff x="8697243" y="5571272"/>
                <a:chExt cx="3429439" cy="847273"/>
              </a:xfrm>
              <a:grpFill/>
            </p:grpSpPr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E2666054-D3AA-4D03-9DD6-7510F6B4BB71}"/>
                    </a:ext>
                  </a:extLst>
                </p:cNvPr>
                <p:cNvSpPr/>
                <p:nvPr/>
              </p:nvSpPr>
              <p:spPr>
                <a:xfrm>
                  <a:off x="8697243" y="5571272"/>
                  <a:ext cx="3429439" cy="84727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3260BDFC-E184-4A3E-B04C-A5D9ED0F20E2}"/>
                    </a:ext>
                  </a:extLst>
                </p:cNvPr>
                <p:cNvSpPr/>
                <p:nvPr/>
              </p:nvSpPr>
              <p:spPr>
                <a:xfrm>
                  <a:off x="8727796" y="5634280"/>
                  <a:ext cx="1004028" cy="19658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服务注册发现</a:t>
                  </a:r>
                </a:p>
              </p:txBody>
            </p:sp>
            <p:sp>
              <p:nvSpPr>
                <p:cNvPr id="124" name="矩形: 圆角 123">
                  <a:extLst>
                    <a:ext uri="{FF2B5EF4-FFF2-40B4-BE49-F238E27FC236}">
                      <a16:creationId xmlns:a16="http://schemas.microsoft.com/office/drawing/2014/main" id="{7FEB91FC-D257-47AB-986B-81CF882B1F42}"/>
                    </a:ext>
                  </a:extLst>
                </p:cNvPr>
                <p:cNvSpPr/>
                <p:nvPr/>
              </p:nvSpPr>
              <p:spPr>
                <a:xfrm>
                  <a:off x="9783974" y="5636992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002060"/>
                      </a:solidFill>
                    </a:rPr>
                    <a:t>API</a:t>
                  </a:r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网关</a:t>
                  </a:r>
                </a:p>
              </p:txBody>
            </p:sp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0BAC6CA4-E201-4889-BF8A-64EECE4AAB67}"/>
                    </a:ext>
                  </a:extLst>
                </p:cNvPr>
                <p:cNvSpPr/>
                <p:nvPr/>
              </p:nvSpPr>
              <p:spPr>
                <a:xfrm>
                  <a:off x="10575242" y="5639100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日志中心</a:t>
                  </a:r>
                </a:p>
              </p:txBody>
            </p:sp>
            <p:sp>
              <p:nvSpPr>
                <p:cNvPr id="126" name="矩形: 圆角 125">
                  <a:extLst>
                    <a:ext uri="{FF2B5EF4-FFF2-40B4-BE49-F238E27FC236}">
                      <a16:creationId xmlns:a16="http://schemas.microsoft.com/office/drawing/2014/main" id="{05DD9E7C-0BF8-4C7D-B03B-9D5DDC10DFCC}"/>
                    </a:ext>
                  </a:extLst>
                </p:cNvPr>
                <p:cNvSpPr/>
                <p:nvPr/>
              </p:nvSpPr>
              <p:spPr>
                <a:xfrm>
                  <a:off x="8740052" y="5871408"/>
                  <a:ext cx="991772" cy="19673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消息队列</a:t>
                  </a:r>
                </a:p>
              </p:txBody>
            </p:sp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059D3CEB-8536-458E-B316-01F058DACAF9}"/>
                    </a:ext>
                  </a:extLst>
                </p:cNvPr>
                <p:cNvSpPr/>
                <p:nvPr/>
              </p:nvSpPr>
              <p:spPr>
                <a:xfrm>
                  <a:off x="9802750" y="5871408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流程服务</a:t>
                  </a:r>
                </a:p>
              </p:txBody>
            </p:sp>
            <p:sp>
              <p:nvSpPr>
                <p:cNvPr id="134" name="矩形: 圆角 133">
                  <a:extLst>
                    <a:ext uri="{FF2B5EF4-FFF2-40B4-BE49-F238E27FC236}">
                      <a16:creationId xmlns:a16="http://schemas.microsoft.com/office/drawing/2014/main" id="{B06B846B-1DB9-4631-ABB3-2C33DEBA62B6}"/>
                    </a:ext>
                  </a:extLst>
                </p:cNvPr>
                <p:cNvSpPr/>
                <p:nvPr/>
              </p:nvSpPr>
              <p:spPr>
                <a:xfrm>
                  <a:off x="10588750" y="5874271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配置管理</a:t>
                  </a: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1A470994-DD97-48A7-B604-F421F7D6C52E}"/>
                    </a:ext>
                  </a:extLst>
                </p:cNvPr>
                <p:cNvSpPr/>
                <p:nvPr/>
              </p:nvSpPr>
              <p:spPr>
                <a:xfrm>
                  <a:off x="11374751" y="5867739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统计运营</a:t>
                  </a:r>
                </a:p>
              </p:txBody>
            </p:sp>
            <p:sp>
              <p:nvSpPr>
                <p:cNvPr id="136" name="矩形: 圆角 135">
                  <a:extLst>
                    <a:ext uri="{FF2B5EF4-FFF2-40B4-BE49-F238E27FC236}">
                      <a16:creationId xmlns:a16="http://schemas.microsoft.com/office/drawing/2014/main" id="{0D937F80-FB63-45CB-BBFF-3FDCDD913FE6}"/>
                    </a:ext>
                  </a:extLst>
                </p:cNvPr>
                <p:cNvSpPr/>
                <p:nvPr/>
              </p:nvSpPr>
              <p:spPr>
                <a:xfrm>
                  <a:off x="11367144" y="5622017"/>
                  <a:ext cx="720456" cy="1938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事件通知</a:t>
                  </a:r>
                </a:p>
              </p:txBody>
            </p:sp>
            <p:sp>
              <p:nvSpPr>
                <p:cNvPr id="137" name="矩形: 圆角 136">
                  <a:extLst>
                    <a:ext uri="{FF2B5EF4-FFF2-40B4-BE49-F238E27FC236}">
                      <a16:creationId xmlns:a16="http://schemas.microsoft.com/office/drawing/2014/main" id="{DF68A4D4-29A1-4F9F-AC5A-BE052F064FC9}"/>
                    </a:ext>
                  </a:extLst>
                </p:cNvPr>
                <p:cNvSpPr/>
                <p:nvPr/>
              </p:nvSpPr>
              <p:spPr>
                <a:xfrm>
                  <a:off x="8732493" y="6124486"/>
                  <a:ext cx="1091589" cy="224824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数据集成平台</a:t>
                  </a:r>
                </a:p>
              </p:txBody>
            </p:sp>
            <p:sp>
              <p:nvSpPr>
                <p:cNvPr id="138" name="矩形: 圆角 137">
                  <a:extLst>
                    <a:ext uri="{FF2B5EF4-FFF2-40B4-BE49-F238E27FC236}">
                      <a16:creationId xmlns:a16="http://schemas.microsoft.com/office/drawing/2014/main" id="{1B89C7CA-03F7-45BC-A7F6-8F3F693400CB}"/>
                    </a:ext>
                  </a:extLst>
                </p:cNvPr>
                <p:cNvSpPr/>
                <p:nvPr/>
              </p:nvSpPr>
              <p:spPr>
                <a:xfrm>
                  <a:off x="9862025" y="6114466"/>
                  <a:ext cx="1000624" cy="22551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容器调度平台</a:t>
                  </a:r>
                </a:p>
              </p:txBody>
            </p:sp>
            <p:sp>
              <p:nvSpPr>
                <p:cNvPr id="140" name="矩形: 圆角 139">
                  <a:extLst>
                    <a:ext uri="{FF2B5EF4-FFF2-40B4-BE49-F238E27FC236}">
                      <a16:creationId xmlns:a16="http://schemas.microsoft.com/office/drawing/2014/main" id="{A847C488-6E14-4CD8-B34E-BCF473B3C3CC}"/>
                    </a:ext>
                  </a:extLst>
                </p:cNvPr>
                <p:cNvSpPr/>
                <p:nvPr/>
              </p:nvSpPr>
              <p:spPr>
                <a:xfrm>
                  <a:off x="10909980" y="6108983"/>
                  <a:ext cx="1161857" cy="23043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002060"/>
                      </a:solidFill>
                    </a:rPr>
                    <a:t>Hadoop</a:t>
                  </a:r>
                  <a:r>
                    <a:rPr lang="zh-CN" altLang="en-US" sz="1000" dirty="0">
                      <a:solidFill>
                        <a:srgbClr val="002060"/>
                      </a:solidFill>
                    </a:rPr>
                    <a:t>计算平台</a:t>
                  </a:r>
                </a:p>
              </p:txBody>
            </p:sp>
          </p:grp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BCD313-CE49-4B6C-969A-DFEF18EE4B99}"/>
                </a:ext>
              </a:extLst>
            </p:cNvPr>
            <p:cNvSpPr txBox="1"/>
            <p:nvPr/>
          </p:nvSpPr>
          <p:spPr>
            <a:xfrm>
              <a:off x="8905421" y="5505966"/>
              <a:ext cx="1194970" cy="292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技术底座</a:t>
              </a: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24356F42-AAEE-4D29-A894-1523E39A565A}"/>
              </a:ext>
            </a:extLst>
          </p:cNvPr>
          <p:cNvGrpSpPr/>
          <p:nvPr/>
        </p:nvGrpSpPr>
        <p:grpSpPr>
          <a:xfrm>
            <a:off x="1181751" y="2792843"/>
            <a:ext cx="7107262" cy="4018501"/>
            <a:chOff x="1200413" y="2921191"/>
            <a:chExt cx="6873550" cy="3802506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EF73B7F-6D6A-41D6-BF8F-70F4E4382368}"/>
                </a:ext>
              </a:extLst>
            </p:cNvPr>
            <p:cNvSpPr/>
            <p:nvPr/>
          </p:nvSpPr>
          <p:spPr>
            <a:xfrm>
              <a:off x="2322493" y="5408161"/>
              <a:ext cx="4886635" cy="1102172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661912D-BE46-4141-B37D-E90207A6F777}"/>
                </a:ext>
              </a:extLst>
            </p:cNvPr>
            <p:cNvSpPr/>
            <p:nvPr/>
          </p:nvSpPr>
          <p:spPr>
            <a:xfrm>
              <a:off x="6495233" y="3655580"/>
              <a:ext cx="1493948" cy="155598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098F73CD-30E3-465B-A758-1E0924A1008E}"/>
                </a:ext>
              </a:extLst>
            </p:cNvPr>
            <p:cNvSpPr/>
            <p:nvPr/>
          </p:nvSpPr>
          <p:spPr>
            <a:xfrm>
              <a:off x="1280018" y="3623562"/>
              <a:ext cx="1493948" cy="155598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8B720CF-8554-4859-A676-4BF506DC086E}"/>
                </a:ext>
              </a:extLst>
            </p:cNvPr>
            <p:cNvSpPr/>
            <p:nvPr/>
          </p:nvSpPr>
          <p:spPr>
            <a:xfrm>
              <a:off x="1200413" y="2921191"/>
              <a:ext cx="6873550" cy="380250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立方体 140">
              <a:extLst>
                <a:ext uri="{FF2B5EF4-FFF2-40B4-BE49-F238E27FC236}">
                  <a16:creationId xmlns:a16="http://schemas.microsoft.com/office/drawing/2014/main" id="{B5272FE4-F7B5-4C5C-9886-82ABAF6EE12F}"/>
                </a:ext>
              </a:extLst>
            </p:cNvPr>
            <p:cNvSpPr/>
            <p:nvPr/>
          </p:nvSpPr>
          <p:spPr>
            <a:xfrm>
              <a:off x="3348793" y="4744664"/>
              <a:ext cx="2591926" cy="553907"/>
            </a:xfrm>
            <a:prstGeom prst="cube">
              <a:avLst>
                <a:gd name="adj" fmla="val 7876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立方体 141">
              <a:extLst>
                <a:ext uri="{FF2B5EF4-FFF2-40B4-BE49-F238E27FC236}">
                  <a16:creationId xmlns:a16="http://schemas.microsoft.com/office/drawing/2014/main" id="{0B37F4C5-2D9D-4414-91EB-41B956BB8826}"/>
                </a:ext>
              </a:extLst>
            </p:cNvPr>
            <p:cNvSpPr/>
            <p:nvPr/>
          </p:nvSpPr>
          <p:spPr>
            <a:xfrm>
              <a:off x="3341635" y="4175649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3" name="立方体 142">
              <a:extLst>
                <a:ext uri="{FF2B5EF4-FFF2-40B4-BE49-F238E27FC236}">
                  <a16:creationId xmlns:a16="http://schemas.microsoft.com/office/drawing/2014/main" id="{7F942F5B-2223-42DB-89EA-4F61E446CC3B}"/>
                </a:ext>
              </a:extLst>
            </p:cNvPr>
            <p:cNvSpPr/>
            <p:nvPr/>
          </p:nvSpPr>
          <p:spPr>
            <a:xfrm>
              <a:off x="3301295" y="4590267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立方体 143">
              <a:extLst>
                <a:ext uri="{FF2B5EF4-FFF2-40B4-BE49-F238E27FC236}">
                  <a16:creationId xmlns:a16="http://schemas.microsoft.com/office/drawing/2014/main" id="{D401E36A-F2D6-402E-B4CD-C666D0D95C76}"/>
                </a:ext>
              </a:extLst>
            </p:cNvPr>
            <p:cNvSpPr/>
            <p:nvPr/>
          </p:nvSpPr>
          <p:spPr>
            <a:xfrm>
              <a:off x="3560826" y="3788277"/>
              <a:ext cx="2182774" cy="1347502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技术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套件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pPr algn="ctr"/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5" name="立方体 144">
              <a:extLst>
                <a:ext uri="{FF2B5EF4-FFF2-40B4-BE49-F238E27FC236}">
                  <a16:creationId xmlns:a16="http://schemas.microsoft.com/office/drawing/2014/main" id="{B2848FE4-DC1B-4725-B171-22342884401C}"/>
                </a:ext>
              </a:extLst>
            </p:cNvPr>
            <p:cNvSpPr/>
            <p:nvPr/>
          </p:nvSpPr>
          <p:spPr>
            <a:xfrm>
              <a:off x="5546481" y="4059371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立方体 145">
              <a:extLst>
                <a:ext uri="{FF2B5EF4-FFF2-40B4-BE49-F238E27FC236}">
                  <a16:creationId xmlns:a16="http://schemas.microsoft.com/office/drawing/2014/main" id="{95DF8BAF-3A16-490C-A7BB-32757216CE8C}"/>
                </a:ext>
              </a:extLst>
            </p:cNvPr>
            <p:cNvSpPr/>
            <p:nvPr/>
          </p:nvSpPr>
          <p:spPr>
            <a:xfrm>
              <a:off x="5546481" y="4462028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BA24B654-AB70-4AFA-8090-FBC54AFCA3C6}"/>
                </a:ext>
              </a:extLst>
            </p:cNvPr>
            <p:cNvSpPr/>
            <p:nvPr/>
          </p:nvSpPr>
          <p:spPr>
            <a:xfrm>
              <a:off x="3799805" y="4279968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7A4A96FA-AEAB-4877-A569-52BC74AF6724}"/>
                </a:ext>
              </a:extLst>
            </p:cNvPr>
            <p:cNvSpPr/>
            <p:nvPr/>
          </p:nvSpPr>
          <p:spPr>
            <a:xfrm>
              <a:off x="3805887" y="4675318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2670C3A5-3F9A-4342-AF86-0E6E2CF92D9C}"/>
                </a:ext>
              </a:extLst>
            </p:cNvPr>
            <p:cNvSpPr/>
            <p:nvPr/>
          </p:nvSpPr>
          <p:spPr>
            <a:xfrm>
              <a:off x="3983807" y="3741388"/>
              <a:ext cx="1325273" cy="310171"/>
            </a:xfrm>
            <a:prstGeom prst="cube">
              <a:avLst>
                <a:gd name="adj" fmla="val 3310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b="1" dirty="0">
                  <a:solidFill>
                    <a:srgbClr val="FF0000"/>
                  </a:solidFill>
                </a:rPr>
                <a:t>业务微服务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CC21FDB-A50D-48DF-A200-15D2E2D944C6}"/>
                </a:ext>
              </a:extLst>
            </p:cNvPr>
            <p:cNvSpPr txBox="1"/>
            <p:nvPr/>
          </p:nvSpPr>
          <p:spPr>
            <a:xfrm>
              <a:off x="5433289" y="4302332"/>
              <a:ext cx="811462" cy="30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日志上报</a:t>
              </a:r>
              <a:endParaRPr lang="en-US" altLang="zh-CN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CN" altLang="en-US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D62CA0D-0906-4608-84E7-D7F6299B818B}"/>
                </a:ext>
              </a:extLst>
            </p:cNvPr>
            <p:cNvSpPr txBox="1"/>
            <p:nvPr/>
          </p:nvSpPr>
          <p:spPr>
            <a:xfrm>
              <a:off x="2892529" y="3986866"/>
              <a:ext cx="811462" cy="30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配置中心</a:t>
              </a:r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CN" altLang="en-US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6B7AA2C-2C52-403D-B52F-B86446E8B4AA}"/>
                </a:ext>
              </a:extLst>
            </p:cNvPr>
            <p:cNvSpPr txBox="1"/>
            <p:nvPr/>
          </p:nvSpPr>
          <p:spPr>
            <a:xfrm>
              <a:off x="2892478" y="4415058"/>
              <a:ext cx="811462" cy="30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监控中心</a:t>
              </a:r>
              <a:r>
                <a:rPr lang="en-US" altLang="zh-CN" sz="80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CN" altLang="en-US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986B2795-CD2E-4CBA-B7B9-8E0068966CD7}"/>
                </a:ext>
              </a:extLst>
            </p:cNvPr>
            <p:cNvSpPr txBox="1"/>
            <p:nvPr/>
          </p:nvSpPr>
          <p:spPr>
            <a:xfrm>
              <a:off x="5466163" y="3788951"/>
              <a:ext cx="811462" cy="30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</a:t>
              </a:r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CN" altLang="en-US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E3CD2E00-BD5F-4322-AE1B-E9BA5E75D7EC}"/>
                </a:ext>
              </a:extLst>
            </p:cNvPr>
            <p:cNvSpPr txBox="1"/>
            <p:nvPr/>
          </p:nvSpPr>
          <p:spPr>
            <a:xfrm>
              <a:off x="3601003" y="4121209"/>
              <a:ext cx="811462" cy="30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数据上报</a:t>
              </a:r>
              <a:endParaRPr lang="en-US" altLang="zh-CN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51E1D24-C469-4790-8C8C-8D1E7419CB5F}"/>
                </a:ext>
              </a:extLst>
            </p:cNvPr>
            <p:cNvSpPr txBox="1"/>
            <p:nvPr/>
          </p:nvSpPr>
          <p:spPr>
            <a:xfrm>
              <a:off x="3566551" y="4571080"/>
              <a:ext cx="811462" cy="19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zh-CN" altLang="en-US" sz="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立方体 156">
              <a:extLst>
                <a:ext uri="{FF2B5EF4-FFF2-40B4-BE49-F238E27FC236}">
                  <a16:creationId xmlns:a16="http://schemas.microsoft.com/office/drawing/2014/main" id="{4C407030-FAC3-4171-B4D6-EB7358518095}"/>
                </a:ext>
              </a:extLst>
            </p:cNvPr>
            <p:cNvSpPr/>
            <p:nvPr/>
          </p:nvSpPr>
          <p:spPr>
            <a:xfrm>
              <a:off x="4893048" y="5484035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注册中心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912FC2F-96CA-4592-ADB9-122F9292B8A8}"/>
                </a:ext>
              </a:extLst>
            </p:cNvPr>
            <p:cNvSpPr txBox="1"/>
            <p:nvPr/>
          </p:nvSpPr>
          <p:spPr>
            <a:xfrm>
              <a:off x="3784247" y="5068765"/>
              <a:ext cx="1277051" cy="24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开发框架</a:t>
              </a:r>
              <a:r>
                <a:rPr lang="en-US" altLang="zh-CN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</a:p>
          </p:txBody>
        </p:sp>
        <p:cxnSp>
          <p:nvCxnSpPr>
            <p:cNvPr id="159" name="连接符: 肘形 158">
              <a:extLst>
                <a:ext uri="{FF2B5EF4-FFF2-40B4-BE49-F238E27FC236}">
                  <a16:creationId xmlns:a16="http://schemas.microsoft.com/office/drawing/2014/main" id="{7AD6785C-FEAA-4BB1-9758-6EF05A2D3253}"/>
                </a:ext>
              </a:extLst>
            </p:cNvPr>
            <p:cNvCxnSpPr>
              <a:cxnSpLocks/>
              <a:stCxn id="142" idx="2"/>
              <a:endCxn id="190" idx="2"/>
            </p:cNvCxnSpPr>
            <p:nvPr/>
          </p:nvCxnSpPr>
          <p:spPr>
            <a:xfrm rot="10800000" flipH="1" flipV="1">
              <a:off x="3341634" y="4320997"/>
              <a:ext cx="216189" cy="1566869"/>
            </a:xfrm>
            <a:prstGeom prst="bentConnector3">
              <a:avLst>
                <a:gd name="adj1" fmla="val -105741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立方体 160">
              <a:extLst>
                <a:ext uri="{FF2B5EF4-FFF2-40B4-BE49-F238E27FC236}">
                  <a16:creationId xmlns:a16="http://schemas.microsoft.com/office/drawing/2014/main" id="{0902B9F0-F5E1-4FDE-8FBB-3285A8947D4C}"/>
                </a:ext>
              </a:extLst>
            </p:cNvPr>
            <p:cNvSpPr/>
            <p:nvPr/>
          </p:nvSpPr>
          <p:spPr>
            <a:xfrm>
              <a:off x="4695588" y="4304466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立方体 161">
              <a:extLst>
                <a:ext uri="{FF2B5EF4-FFF2-40B4-BE49-F238E27FC236}">
                  <a16:creationId xmlns:a16="http://schemas.microsoft.com/office/drawing/2014/main" id="{64AC18EA-762C-4099-8D9A-AD3480738113}"/>
                </a:ext>
              </a:extLst>
            </p:cNvPr>
            <p:cNvSpPr/>
            <p:nvPr/>
          </p:nvSpPr>
          <p:spPr>
            <a:xfrm>
              <a:off x="4683403" y="4683869"/>
              <a:ext cx="394238" cy="232558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B99E8115-28D8-4538-AE37-A5302B5DFD96}"/>
                </a:ext>
              </a:extLst>
            </p:cNvPr>
            <p:cNvSpPr txBox="1"/>
            <p:nvPr/>
          </p:nvSpPr>
          <p:spPr>
            <a:xfrm>
              <a:off x="4524668" y="4531450"/>
              <a:ext cx="811462" cy="19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4EC5553-5407-41AE-ADE6-90191F1AAB0E}"/>
                </a:ext>
              </a:extLst>
            </p:cNvPr>
            <p:cNvSpPr txBox="1"/>
            <p:nvPr/>
          </p:nvSpPr>
          <p:spPr>
            <a:xfrm>
              <a:off x="4512231" y="4136108"/>
              <a:ext cx="811462" cy="19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  <a:r>
                <a:rPr lang="en-US" altLang="zh-CN" sz="8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1DA1D563-FA92-42CC-BB3D-17CB01FE2EF0}"/>
                </a:ext>
              </a:extLst>
            </p:cNvPr>
            <p:cNvGrpSpPr/>
            <p:nvPr/>
          </p:nvGrpSpPr>
          <p:grpSpPr>
            <a:xfrm>
              <a:off x="3700075" y="6450900"/>
              <a:ext cx="2129345" cy="263237"/>
              <a:chOff x="751595" y="5468897"/>
              <a:chExt cx="2069828" cy="327182"/>
            </a:xfrm>
          </p:grpSpPr>
          <p:pic>
            <p:nvPicPr>
              <p:cNvPr id="213" name="图片 212">
                <a:extLst>
                  <a:ext uri="{FF2B5EF4-FFF2-40B4-BE49-F238E27FC236}">
                    <a16:creationId xmlns:a16="http://schemas.microsoft.com/office/drawing/2014/main" id="{BF176DBA-6AF1-48F7-8EF8-9578D7B88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595" y="5490817"/>
                <a:ext cx="699559" cy="268279"/>
              </a:xfrm>
              <a:prstGeom prst="rect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214" name="图片 213">
                <a:extLst>
                  <a:ext uri="{FF2B5EF4-FFF2-40B4-BE49-F238E27FC236}">
                    <a16:creationId xmlns:a16="http://schemas.microsoft.com/office/drawing/2014/main" id="{13B1ABAC-BB12-4CAA-BD47-ED4CC0AFF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639" y="5497318"/>
                <a:ext cx="831845" cy="298761"/>
              </a:xfrm>
              <a:prstGeom prst="rect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216" name="图片 215">
                <a:extLst>
                  <a:ext uri="{FF2B5EF4-FFF2-40B4-BE49-F238E27FC236}">
                    <a16:creationId xmlns:a16="http://schemas.microsoft.com/office/drawing/2014/main" id="{91B9B435-FD03-46A3-9AC8-6210E3788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3181" y="5468897"/>
                <a:ext cx="688242" cy="299819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81" name="立方体 180">
              <a:extLst>
                <a:ext uri="{FF2B5EF4-FFF2-40B4-BE49-F238E27FC236}">
                  <a16:creationId xmlns:a16="http://schemas.microsoft.com/office/drawing/2014/main" id="{4A58AC1E-FF90-4ADD-9D60-420B3FBDEFD6}"/>
                </a:ext>
              </a:extLst>
            </p:cNvPr>
            <p:cNvSpPr/>
            <p:nvPr/>
          </p:nvSpPr>
          <p:spPr>
            <a:xfrm>
              <a:off x="2456942" y="5977736"/>
              <a:ext cx="2136312" cy="230480"/>
            </a:xfrm>
            <a:prstGeom prst="cube">
              <a:avLst>
                <a:gd name="adj" fmla="val 3831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数据集成平台</a:t>
              </a:r>
            </a:p>
          </p:txBody>
        </p:sp>
        <p:sp>
          <p:nvSpPr>
            <p:cNvPr id="182" name="立方体 181">
              <a:extLst>
                <a:ext uri="{FF2B5EF4-FFF2-40B4-BE49-F238E27FC236}">
                  <a16:creationId xmlns:a16="http://schemas.microsoft.com/office/drawing/2014/main" id="{7CF62F7C-ACCC-48F5-806B-E65EEDA87053}"/>
                </a:ext>
              </a:extLst>
            </p:cNvPr>
            <p:cNvSpPr/>
            <p:nvPr/>
          </p:nvSpPr>
          <p:spPr>
            <a:xfrm>
              <a:off x="4837349" y="6001131"/>
              <a:ext cx="2201068" cy="210375"/>
            </a:xfrm>
            <a:prstGeom prst="cube">
              <a:avLst>
                <a:gd name="adj" fmla="val 402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Hadoop</a:t>
              </a:r>
              <a:r>
                <a:rPr lang="zh-CN" altLang="en-US" sz="1300" dirty="0">
                  <a:solidFill>
                    <a:srgbClr val="002060"/>
                  </a:solidFill>
                </a:rPr>
                <a:t>计算平台</a:t>
              </a:r>
            </a:p>
          </p:txBody>
        </p:sp>
        <p:sp>
          <p:nvSpPr>
            <p:cNvPr id="183" name="立方体 182">
              <a:extLst>
                <a:ext uri="{FF2B5EF4-FFF2-40B4-BE49-F238E27FC236}">
                  <a16:creationId xmlns:a16="http://schemas.microsoft.com/office/drawing/2014/main" id="{E9D497E4-664A-4F42-8753-F130C0C36555}"/>
                </a:ext>
              </a:extLst>
            </p:cNvPr>
            <p:cNvSpPr/>
            <p:nvPr/>
          </p:nvSpPr>
          <p:spPr>
            <a:xfrm>
              <a:off x="2456943" y="6248980"/>
              <a:ext cx="4581474" cy="186690"/>
            </a:xfrm>
            <a:prstGeom prst="cube">
              <a:avLst>
                <a:gd name="adj" fmla="val 3455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容器调度平台</a:t>
              </a:r>
            </a:p>
          </p:txBody>
        </p:sp>
        <p:sp>
          <p:nvSpPr>
            <p:cNvPr id="184" name="立方体 183">
              <a:extLst>
                <a:ext uri="{FF2B5EF4-FFF2-40B4-BE49-F238E27FC236}">
                  <a16:creationId xmlns:a16="http://schemas.microsoft.com/office/drawing/2014/main" id="{0ADE5762-E20C-48E8-BFB0-4C050982E9F8}"/>
                </a:ext>
              </a:extLst>
            </p:cNvPr>
            <p:cNvSpPr/>
            <p:nvPr/>
          </p:nvSpPr>
          <p:spPr>
            <a:xfrm>
              <a:off x="4887853" y="5746561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日志中心</a:t>
              </a:r>
            </a:p>
          </p:txBody>
        </p:sp>
        <p:sp>
          <p:nvSpPr>
            <p:cNvPr id="185" name="立方体 184">
              <a:extLst>
                <a:ext uri="{FF2B5EF4-FFF2-40B4-BE49-F238E27FC236}">
                  <a16:creationId xmlns:a16="http://schemas.microsoft.com/office/drawing/2014/main" id="{62FF67CD-C29F-47D8-A47F-CF2ECD68F50B}"/>
                </a:ext>
              </a:extLst>
            </p:cNvPr>
            <p:cNvSpPr/>
            <p:nvPr/>
          </p:nvSpPr>
          <p:spPr>
            <a:xfrm>
              <a:off x="6082167" y="5482022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事件中心</a:t>
              </a:r>
            </a:p>
          </p:txBody>
        </p:sp>
        <p:sp>
          <p:nvSpPr>
            <p:cNvPr id="186" name="立方体 185">
              <a:extLst>
                <a:ext uri="{FF2B5EF4-FFF2-40B4-BE49-F238E27FC236}">
                  <a16:creationId xmlns:a16="http://schemas.microsoft.com/office/drawing/2014/main" id="{D30835DC-2EB5-49F1-AD83-A0EFE4F21A8D}"/>
                </a:ext>
              </a:extLst>
            </p:cNvPr>
            <p:cNvSpPr/>
            <p:nvPr/>
          </p:nvSpPr>
          <p:spPr>
            <a:xfrm>
              <a:off x="6039113" y="5745019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流程中心</a:t>
              </a:r>
            </a:p>
          </p:txBody>
        </p:sp>
        <p:sp>
          <p:nvSpPr>
            <p:cNvPr id="187" name="立方体 186">
              <a:extLst>
                <a:ext uri="{FF2B5EF4-FFF2-40B4-BE49-F238E27FC236}">
                  <a16:creationId xmlns:a16="http://schemas.microsoft.com/office/drawing/2014/main" id="{1EE7462E-12D2-4742-8785-B160495910C0}"/>
                </a:ext>
              </a:extLst>
            </p:cNvPr>
            <p:cNvSpPr/>
            <p:nvPr/>
          </p:nvSpPr>
          <p:spPr>
            <a:xfrm>
              <a:off x="2495054" y="5456251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通知中心</a:t>
              </a:r>
            </a:p>
          </p:txBody>
        </p:sp>
        <p:sp>
          <p:nvSpPr>
            <p:cNvPr id="188" name="立方体 187">
              <a:extLst>
                <a:ext uri="{FF2B5EF4-FFF2-40B4-BE49-F238E27FC236}">
                  <a16:creationId xmlns:a16="http://schemas.microsoft.com/office/drawing/2014/main" id="{001C047E-DFA0-4997-8319-D3A2D51E8BF7}"/>
                </a:ext>
              </a:extLst>
            </p:cNvPr>
            <p:cNvSpPr/>
            <p:nvPr/>
          </p:nvSpPr>
          <p:spPr>
            <a:xfrm>
              <a:off x="2497081" y="5714085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统计中心</a:t>
              </a:r>
            </a:p>
          </p:txBody>
        </p:sp>
        <p:sp>
          <p:nvSpPr>
            <p:cNvPr id="189" name="立方体 188">
              <a:extLst>
                <a:ext uri="{FF2B5EF4-FFF2-40B4-BE49-F238E27FC236}">
                  <a16:creationId xmlns:a16="http://schemas.microsoft.com/office/drawing/2014/main" id="{F41517F1-A0EE-4DE7-80E9-D395998CA0DC}"/>
                </a:ext>
              </a:extLst>
            </p:cNvPr>
            <p:cNvSpPr/>
            <p:nvPr/>
          </p:nvSpPr>
          <p:spPr>
            <a:xfrm>
              <a:off x="3593950" y="5458853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监控中心</a:t>
              </a:r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BAB89F57-E49F-4614-BA79-2ABF9D512394}"/>
                </a:ext>
              </a:extLst>
            </p:cNvPr>
            <p:cNvSpPr/>
            <p:nvPr/>
          </p:nvSpPr>
          <p:spPr>
            <a:xfrm>
              <a:off x="3557824" y="5721200"/>
              <a:ext cx="999303" cy="234554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配置中心</a:t>
              </a:r>
            </a:p>
          </p:txBody>
        </p:sp>
        <p:sp>
          <p:nvSpPr>
            <p:cNvPr id="191" name="立方体 190">
              <a:extLst>
                <a:ext uri="{FF2B5EF4-FFF2-40B4-BE49-F238E27FC236}">
                  <a16:creationId xmlns:a16="http://schemas.microsoft.com/office/drawing/2014/main" id="{10E35B87-0019-4263-AF50-1BF3AABF2207}"/>
                </a:ext>
              </a:extLst>
            </p:cNvPr>
            <p:cNvSpPr/>
            <p:nvPr/>
          </p:nvSpPr>
          <p:spPr>
            <a:xfrm>
              <a:off x="4082545" y="3497202"/>
              <a:ext cx="1182661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API</a:t>
              </a:r>
              <a:r>
                <a:rPr lang="zh-CN" altLang="en-US" sz="1300" dirty="0">
                  <a:solidFill>
                    <a:srgbClr val="002060"/>
                  </a:solidFill>
                </a:rPr>
                <a:t>网关</a:t>
              </a:r>
            </a:p>
          </p:txBody>
        </p:sp>
        <p:sp>
          <p:nvSpPr>
            <p:cNvPr id="192" name="立方体 191">
              <a:extLst>
                <a:ext uri="{FF2B5EF4-FFF2-40B4-BE49-F238E27FC236}">
                  <a16:creationId xmlns:a16="http://schemas.microsoft.com/office/drawing/2014/main" id="{ACB1B5B4-525C-4984-8D7B-A78DCE9F05D6}"/>
                </a:ext>
              </a:extLst>
            </p:cNvPr>
            <p:cNvSpPr/>
            <p:nvPr/>
          </p:nvSpPr>
          <p:spPr>
            <a:xfrm>
              <a:off x="3706596" y="2989106"/>
              <a:ext cx="2152679" cy="206771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流量网关</a:t>
              </a:r>
              <a:r>
                <a:rPr lang="en-US" altLang="zh-CN" sz="1300" dirty="0">
                  <a:solidFill>
                    <a:srgbClr val="002060"/>
                  </a:solidFill>
                </a:rPr>
                <a:t>(</a:t>
              </a:r>
              <a:r>
                <a:rPr lang="zh-CN" altLang="en-US" sz="1300" dirty="0">
                  <a:solidFill>
                    <a:srgbClr val="002060"/>
                  </a:solidFill>
                </a:rPr>
                <a:t>入口、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SSO)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193" name="立方体 192">
              <a:extLst>
                <a:ext uri="{FF2B5EF4-FFF2-40B4-BE49-F238E27FC236}">
                  <a16:creationId xmlns:a16="http://schemas.microsoft.com/office/drawing/2014/main" id="{4DF708E1-10AC-4430-A18C-A35FE93C87C8}"/>
                </a:ext>
              </a:extLst>
            </p:cNvPr>
            <p:cNvSpPr/>
            <p:nvPr/>
          </p:nvSpPr>
          <p:spPr>
            <a:xfrm>
              <a:off x="2168016" y="3267279"/>
              <a:ext cx="1182661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招聘前端</a:t>
              </a:r>
            </a:p>
          </p:txBody>
        </p:sp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ACBC546E-207C-4C05-BB52-B1BA38B32AC9}"/>
                </a:ext>
              </a:extLst>
            </p:cNvPr>
            <p:cNvSpPr/>
            <p:nvPr/>
          </p:nvSpPr>
          <p:spPr>
            <a:xfrm>
              <a:off x="3424327" y="3253904"/>
              <a:ext cx="1182661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人事前端</a:t>
              </a: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9B510B8F-D604-4803-BE53-2A0A9300C8B6}"/>
                </a:ext>
              </a:extLst>
            </p:cNvPr>
            <p:cNvSpPr/>
            <p:nvPr/>
          </p:nvSpPr>
          <p:spPr>
            <a:xfrm>
              <a:off x="4683718" y="3265730"/>
              <a:ext cx="1182661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 err="1">
                  <a:solidFill>
                    <a:srgbClr val="002060"/>
                  </a:solidFill>
                </a:rPr>
                <a:t>InTencent</a:t>
              </a:r>
              <a:endParaRPr lang="en-US" altLang="zh-CN" sz="10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rgbClr val="002060"/>
                  </a:solidFill>
                </a:rPr>
                <a:t>前端</a:t>
              </a: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8BF6B2F6-EDF0-40CC-9369-FCAFE3EAC6D4}"/>
                </a:ext>
              </a:extLst>
            </p:cNvPr>
            <p:cNvSpPr/>
            <p:nvPr/>
          </p:nvSpPr>
          <p:spPr>
            <a:xfrm>
              <a:off x="1339828" y="4117162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运营分析门户</a:t>
              </a:r>
            </a:p>
          </p:txBody>
        </p:sp>
        <p:sp>
          <p:nvSpPr>
            <p:cNvPr id="197" name="立方体 196">
              <a:extLst>
                <a:ext uri="{FF2B5EF4-FFF2-40B4-BE49-F238E27FC236}">
                  <a16:creationId xmlns:a16="http://schemas.microsoft.com/office/drawing/2014/main" id="{0C3698FD-4F74-4232-86E9-64AAFD26CB86}"/>
                </a:ext>
              </a:extLst>
            </p:cNvPr>
            <p:cNvSpPr/>
            <p:nvPr/>
          </p:nvSpPr>
          <p:spPr>
            <a:xfrm>
              <a:off x="1320166" y="4504955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发布部署门户</a:t>
              </a:r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65C6EF0A-789B-43A8-BE6F-C4C657E67E51}"/>
                </a:ext>
              </a:extLst>
            </p:cNvPr>
            <p:cNvSpPr/>
            <p:nvPr/>
          </p:nvSpPr>
          <p:spPr>
            <a:xfrm>
              <a:off x="1320166" y="4884347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监控运维门户</a:t>
              </a:r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702896D4-3E9C-484C-B0F9-BFA8C1154CE8}"/>
                </a:ext>
              </a:extLst>
            </p:cNvPr>
            <p:cNvSpPr/>
            <p:nvPr/>
          </p:nvSpPr>
          <p:spPr>
            <a:xfrm>
              <a:off x="1339828" y="3745561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快速开发平台</a:t>
              </a:r>
            </a:p>
          </p:txBody>
        </p:sp>
        <p:sp>
          <p:nvSpPr>
            <p:cNvPr id="200" name="立方体 199">
              <a:extLst>
                <a:ext uri="{FF2B5EF4-FFF2-40B4-BE49-F238E27FC236}">
                  <a16:creationId xmlns:a16="http://schemas.microsoft.com/office/drawing/2014/main" id="{B02F5004-3467-4BEE-BFD1-99DCC2586E04}"/>
                </a:ext>
              </a:extLst>
            </p:cNvPr>
            <p:cNvSpPr/>
            <p:nvPr/>
          </p:nvSpPr>
          <p:spPr>
            <a:xfrm>
              <a:off x="6559662" y="4120098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服务市场</a:t>
              </a:r>
            </a:p>
          </p:txBody>
        </p:sp>
        <p:sp>
          <p:nvSpPr>
            <p:cNvPr id="203" name="立方体 202">
              <a:extLst>
                <a:ext uri="{FF2B5EF4-FFF2-40B4-BE49-F238E27FC236}">
                  <a16:creationId xmlns:a16="http://schemas.microsoft.com/office/drawing/2014/main" id="{EB1B870A-EBB4-43CC-BD23-7E4EF600AD72}"/>
                </a:ext>
              </a:extLst>
            </p:cNvPr>
            <p:cNvSpPr/>
            <p:nvPr/>
          </p:nvSpPr>
          <p:spPr>
            <a:xfrm>
              <a:off x="6540001" y="4507892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应用市场</a:t>
              </a:r>
            </a:p>
          </p:txBody>
        </p:sp>
        <p:sp>
          <p:nvSpPr>
            <p:cNvPr id="204" name="立方体 203">
              <a:extLst>
                <a:ext uri="{FF2B5EF4-FFF2-40B4-BE49-F238E27FC236}">
                  <a16:creationId xmlns:a16="http://schemas.microsoft.com/office/drawing/2014/main" id="{BB63CEB9-235F-4A8A-81E1-5372F8B766BD}"/>
                </a:ext>
              </a:extLst>
            </p:cNvPr>
            <p:cNvSpPr/>
            <p:nvPr/>
          </p:nvSpPr>
          <p:spPr>
            <a:xfrm>
              <a:off x="6540001" y="4887284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私有镜像库</a:t>
              </a:r>
            </a:p>
          </p:txBody>
        </p:sp>
        <p:sp>
          <p:nvSpPr>
            <p:cNvPr id="205" name="立方体 204">
              <a:extLst>
                <a:ext uri="{FF2B5EF4-FFF2-40B4-BE49-F238E27FC236}">
                  <a16:creationId xmlns:a16="http://schemas.microsoft.com/office/drawing/2014/main" id="{A9A78141-C7FC-4C05-914F-95ED782AB6ED}"/>
                </a:ext>
              </a:extLst>
            </p:cNvPr>
            <p:cNvSpPr/>
            <p:nvPr/>
          </p:nvSpPr>
          <p:spPr>
            <a:xfrm>
              <a:off x="6559662" y="3748497"/>
              <a:ext cx="1394045" cy="193496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组件市场</a:t>
              </a:r>
            </a:p>
          </p:txBody>
        </p:sp>
        <p:cxnSp>
          <p:nvCxnSpPr>
            <p:cNvPr id="206" name="连接符: 肘形 205">
              <a:extLst>
                <a:ext uri="{FF2B5EF4-FFF2-40B4-BE49-F238E27FC236}">
                  <a16:creationId xmlns:a16="http://schemas.microsoft.com/office/drawing/2014/main" id="{544E9A59-3266-4024-9E7E-F899BA46B402}"/>
                </a:ext>
              </a:extLst>
            </p:cNvPr>
            <p:cNvCxnSpPr>
              <a:cxnSpLocks/>
              <a:stCxn id="143" idx="2"/>
              <a:endCxn id="189" idx="2"/>
            </p:cNvCxnSpPr>
            <p:nvPr/>
          </p:nvCxnSpPr>
          <p:spPr>
            <a:xfrm rot="10800000" flipH="1" flipV="1">
              <a:off x="3301294" y="4735616"/>
              <a:ext cx="292655" cy="889904"/>
            </a:xfrm>
            <a:prstGeom prst="bentConnector3">
              <a:avLst>
                <a:gd name="adj1" fmla="val -78112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连接符: 肘形 206">
              <a:extLst>
                <a:ext uri="{FF2B5EF4-FFF2-40B4-BE49-F238E27FC236}">
                  <a16:creationId xmlns:a16="http://schemas.microsoft.com/office/drawing/2014/main" id="{6721EE9C-C2C5-45C3-9973-C6A40BCFF507}"/>
                </a:ext>
              </a:extLst>
            </p:cNvPr>
            <p:cNvCxnSpPr>
              <a:cxnSpLocks/>
              <a:stCxn id="147" idx="2"/>
              <a:endCxn id="188" idx="1"/>
            </p:cNvCxnSpPr>
            <p:nvPr/>
          </p:nvCxnSpPr>
          <p:spPr>
            <a:xfrm rot="10800000" flipV="1">
              <a:off x="2947343" y="4425317"/>
              <a:ext cx="852463" cy="1387548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43055916-FD9B-4A8D-87A6-3AE195720462}"/>
                </a:ext>
              </a:extLst>
            </p:cNvPr>
            <p:cNvCxnSpPr>
              <a:cxnSpLocks/>
              <a:stCxn id="148" idx="3"/>
              <a:endCxn id="187" idx="5"/>
            </p:cNvCxnSpPr>
            <p:nvPr/>
          </p:nvCxnSpPr>
          <p:spPr>
            <a:xfrm rot="5400000">
              <a:off x="3426016" y="4976218"/>
              <a:ext cx="616262" cy="479579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连接符: 肘形 208">
              <a:extLst>
                <a:ext uri="{FF2B5EF4-FFF2-40B4-BE49-F238E27FC236}">
                  <a16:creationId xmlns:a16="http://schemas.microsoft.com/office/drawing/2014/main" id="{C932A674-8802-491B-8CB9-850439548DCC}"/>
                </a:ext>
              </a:extLst>
            </p:cNvPr>
            <p:cNvCxnSpPr>
              <a:cxnSpLocks/>
              <a:stCxn id="161" idx="4"/>
              <a:endCxn id="185" idx="2"/>
            </p:cNvCxnSpPr>
            <p:nvPr/>
          </p:nvCxnSpPr>
          <p:spPr>
            <a:xfrm>
              <a:off x="5031687" y="4449815"/>
              <a:ext cx="1050480" cy="11988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7518D5D3-0ADC-48A3-B85D-55D8B07D07DC}"/>
                </a:ext>
              </a:extLst>
            </p:cNvPr>
            <p:cNvCxnSpPr>
              <a:cxnSpLocks/>
              <a:stCxn id="162" idx="3"/>
              <a:endCxn id="186" idx="2"/>
            </p:cNvCxnSpPr>
            <p:nvPr/>
          </p:nvCxnSpPr>
          <p:spPr>
            <a:xfrm rot="16200000" flipH="1">
              <a:off x="4947653" y="4820225"/>
              <a:ext cx="995259" cy="1187661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连接符: 肘形 210">
              <a:extLst>
                <a:ext uri="{FF2B5EF4-FFF2-40B4-BE49-F238E27FC236}">
                  <a16:creationId xmlns:a16="http://schemas.microsoft.com/office/drawing/2014/main" id="{345BBD72-A599-4CB9-9DD1-4D6397ECAC68}"/>
                </a:ext>
              </a:extLst>
            </p:cNvPr>
            <p:cNvCxnSpPr>
              <a:cxnSpLocks/>
              <a:stCxn id="145" idx="4"/>
              <a:endCxn id="157" idx="5"/>
            </p:cNvCxnSpPr>
            <p:nvPr/>
          </p:nvCxnSpPr>
          <p:spPr>
            <a:xfrm>
              <a:off x="5882580" y="4204720"/>
              <a:ext cx="9771" cy="1347202"/>
            </a:xfrm>
            <a:prstGeom prst="bentConnector3">
              <a:avLst>
                <a:gd name="adj1" fmla="val 2934592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连接符: 肘形 211">
              <a:extLst>
                <a:ext uri="{FF2B5EF4-FFF2-40B4-BE49-F238E27FC236}">
                  <a16:creationId xmlns:a16="http://schemas.microsoft.com/office/drawing/2014/main" id="{F7EA0997-C35B-4759-94EC-133D2A7F053B}"/>
                </a:ext>
              </a:extLst>
            </p:cNvPr>
            <p:cNvCxnSpPr>
              <a:cxnSpLocks/>
              <a:stCxn id="146" idx="3"/>
              <a:endCxn id="184" idx="0"/>
            </p:cNvCxnSpPr>
            <p:nvPr/>
          </p:nvCxnSpPr>
          <p:spPr>
            <a:xfrm rot="5400000">
              <a:off x="5049726" y="5081756"/>
              <a:ext cx="1051975" cy="27763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02863008-0CDD-49E8-A983-8A2180B4584B}"/>
                </a:ext>
              </a:extLst>
            </p:cNvPr>
            <p:cNvSpPr txBox="1"/>
            <p:nvPr/>
          </p:nvSpPr>
          <p:spPr>
            <a:xfrm>
              <a:off x="1318775" y="2974862"/>
              <a:ext cx="1229331" cy="292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300">
                  <a:solidFill>
                    <a:srgbClr val="002060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NTS</a:t>
              </a:r>
              <a:r>
                <a:rPr lang="zh-CN" altLang="en-US" dirty="0">
                  <a:solidFill>
                    <a:srgbClr val="FF0000"/>
                  </a:solidFill>
                </a:rPr>
                <a:t>技术底座</a:t>
              </a:r>
            </a:p>
          </p:txBody>
        </p:sp>
        <p:sp>
          <p:nvSpPr>
            <p:cNvPr id="221" name="立方体 220">
              <a:extLst>
                <a:ext uri="{FF2B5EF4-FFF2-40B4-BE49-F238E27FC236}">
                  <a16:creationId xmlns:a16="http://schemas.microsoft.com/office/drawing/2014/main" id="{BEFE6446-299C-4D30-ADB2-158CCDBFE4F1}"/>
                </a:ext>
              </a:extLst>
            </p:cNvPr>
            <p:cNvSpPr/>
            <p:nvPr/>
          </p:nvSpPr>
          <p:spPr>
            <a:xfrm>
              <a:off x="5963573" y="3240845"/>
              <a:ext cx="1364688" cy="186118"/>
            </a:xfrm>
            <a:prstGeom prst="cube">
              <a:avLst>
                <a:gd name="adj" fmla="val 4211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dirty="0">
                  <a:solidFill>
                    <a:srgbClr val="002060"/>
                  </a:solidFill>
                </a:rPr>
                <a:t>其他前端系统</a:t>
              </a:r>
            </a:p>
          </p:txBody>
        </p: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6AB82358-C91F-438B-90D9-1D9213FB9399}"/>
                </a:ext>
              </a:extLst>
            </p:cNvPr>
            <p:cNvCxnSpPr>
              <a:cxnSpLocks/>
              <a:stCxn id="192" idx="2"/>
              <a:endCxn id="193" idx="0"/>
            </p:cNvCxnSpPr>
            <p:nvPr/>
          </p:nvCxnSpPr>
          <p:spPr>
            <a:xfrm rot="10800000" flipV="1">
              <a:off x="2800092" y="3136031"/>
              <a:ext cx="906505" cy="131248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连接符: 曲线 221">
              <a:extLst>
                <a:ext uri="{FF2B5EF4-FFF2-40B4-BE49-F238E27FC236}">
                  <a16:creationId xmlns:a16="http://schemas.microsoft.com/office/drawing/2014/main" id="{3D81BE0B-2B62-4C3A-B68E-2EF99B9BC458}"/>
                </a:ext>
              </a:extLst>
            </p:cNvPr>
            <p:cNvCxnSpPr>
              <a:cxnSpLocks/>
              <a:stCxn id="192" idx="3"/>
              <a:endCxn id="194" idx="0"/>
            </p:cNvCxnSpPr>
            <p:nvPr/>
          </p:nvCxnSpPr>
          <p:spPr>
            <a:xfrm rot="5400000">
              <a:off x="4368886" y="2883393"/>
              <a:ext cx="58027" cy="68299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曲线 222">
              <a:extLst>
                <a:ext uri="{FF2B5EF4-FFF2-40B4-BE49-F238E27FC236}">
                  <a16:creationId xmlns:a16="http://schemas.microsoft.com/office/drawing/2014/main" id="{8EF070E3-75A8-4560-92EB-7A688BEC42DE}"/>
                </a:ext>
              </a:extLst>
            </p:cNvPr>
            <p:cNvCxnSpPr>
              <a:cxnSpLocks/>
              <a:stCxn id="192" idx="3"/>
              <a:endCxn id="195" idx="0"/>
            </p:cNvCxnSpPr>
            <p:nvPr/>
          </p:nvCxnSpPr>
          <p:spPr>
            <a:xfrm rot="16200000" flipH="1">
              <a:off x="4992668" y="2942604"/>
              <a:ext cx="69853" cy="57639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连接符: 曲线 224">
              <a:extLst>
                <a:ext uri="{FF2B5EF4-FFF2-40B4-BE49-F238E27FC236}">
                  <a16:creationId xmlns:a16="http://schemas.microsoft.com/office/drawing/2014/main" id="{4246EF57-EF9A-413C-BB93-E19146DBFD78}"/>
                </a:ext>
              </a:extLst>
            </p:cNvPr>
            <p:cNvCxnSpPr>
              <a:cxnSpLocks/>
              <a:stCxn id="192" idx="4"/>
              <a:endCxn id="221" idx="0"/>
            </p:cNvCxnSpPr>
            <p:nvPr/>
          </p:nvCxnSpPr>
          <p:spPr>
            <a:xfrm>
              <a:off x="5772195" y="3136031"/>
              <a:ext cx="912913" cy="104814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连接符: 曲线 225">
              <a:extLst>
                <a:ext uri="{FF2B5EF4-FFF2-40B4-BE49-F238E27FC236}">
                  <a16:creationId xmlns:a16="http://schemas.microsoft.com/office/drawing/2014/main" id="{5C8144C0-8916-40FA-B499-D222CC94860E}"/>
                </a:ext>
              </a:extLst>
            </p:cNvPr>
            <p:cNvCxnSpPr>
              <a:cxnSpLocks/>
              <a:stCxn id="193" idx="3"/>
              <a:endCxn id="191" idx="2"/>
            </p:cNvCxnSpPr>
            <p:nvPr/>
          </p:nvCxnSpPr>
          <p:spPr>
            <a:xfrm rot="16200000" flipH="1">
              <a:off x="3313614" y="2865762"/>
              <a:ext cx="173919" cy="1363943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连接符: 曲线 227">
              <a:extLst>
                <a:ext uri="{FF2B5EF4-FFF2-40B4-BE49-F238E27FC236}">
                  <a16:creationId xmlns:a16="http://schemas.microsoft.com/office/drawing/2014/main" id="{A87737E6-E248-4502-AF2B-71FC6D3AB8A1}"/>
                </a:ext>
              </a:extLst>
            </p:cNvPr>
            <p:cNvCxnSpPr>
              <a:cxnSpLocks/>
              <a:stCxn id="194" idx="3"/>
              <a:endCxn id="191" idx="2"/>
            </p:cNvCxnSpPr>
            <p:nvPr/>
          </p:nvCxnSpPr>
          <p:spPr>
            <a:xfrm rot="16200000" flipH="1">
              <a:off x="3935082" y="3487231"/>
              <a:ext cx="187294" cy="107632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曲线 230">
              <a:extLst>
                <a:ext uri="{FF2B5EF4-FFF2-40B4-BE49-F238E27FC236}">
                  <a16:creationId xmlns:a16="http://schemas.microsoft.com/office/drawing/2014/main" id="{F167A269-C0D0-43E6-84B1-ED876B911DB6}"/>
                </a:ext>
              </a:extLst>
            </p:cNvPr>
            <p:cNvCxnSpPr>
              <a:cxnSpLocks/>
              <a:stCxn id="195" idx="4"/>
              <a:endCxn id="191" idx="4"/>
            </p:cNvCxnSpPr>
            <p:nvPr/>
          </p:nvCxnSpPr>
          <p:spPr>
            <a:xfrm flipH="1">
              <a:off x="5183717" y="3403222"/>
              <a:ext cx="601173" cy="231472"/>
            </a:xfrm>
            <a:prstGeom prst="curvedConnector3">
              <a:avLst>
                <a:gd name="adj1" fmla="val -51581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连接符: 曲线 233">
              <a:extLst>
                <a:ext uri="{FF2B5EF4-FFF2-40B4-BE49-F238E27FC236}">
                  <a16:creationId xmlns:a16="http://schemas.microsoft.com/office/drawing/2014/main" id="{22C55E28-9F03-48F2-988C-312B40B8FC78}"/>
                </a:ext>
              </a:extLst>
            </p:cNvPr>
            <p:cNvCxnSpPr>
              <a:cxnSpLocks/>
              <a:stCxn id="221" idx="3"/>
              <a:endCxn id="191" idx="4"/>
            </p:cNvCxnSpPr>
            <p:nvPr/>
          </p:nvCxnSpPr>
          <p:spPr>
            <a:xfrm rot="5400000">
              <a:off x="5791357" y="2819324"/>
              <a:ext cx="207731" cy="1423009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连接符: 曲线 236">
              <a:extLst>
                <a:ext uri="{FF2B5EF4-FFF2-40B4-BE49-F238E27FC236}">
                  <a16:creationId xmlns:a16="http://schemas.microsoft.com/office/drawing/2014/main" id="{8C89DDC3-2D88-48BB-AAA2-883CA1152379}"/>
                </a:ext>
              </a:extLst>
            </p:cNvPr>
            <p:cNvCxnSpPr>
              <a:cxnSpLocks/>
              <a:stCxn id="191" idx="3"/>
              <a:endCxn id="149" idx="1"/>
            </p:cNvCxnSpPr>
            <p:nvPr/>
          </p:nvCxnSpPr>
          <p:spPr>
            <a:xfrm rot="5400000">
              <a:off x="4537431" y="3748370"/>
              <a:ext cx="153372" cy="3802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文本框 515">
            <a:extLst>
              <a:ext uri="{FF2B5EF4-FFF2-40B4-BE49-F238E27FC236}">
                <a16:creationId xmlns:a16="http://schemas.microsoft.com/office/drawing/2014/main" id="{8EA9D0C6-64AD-4AA9-A77B-642ED0CD79F5}"/>
              </a:ext>
            </a:extLst>
          </p:cNvPr>
          <p:cNvSpPr txBox="1"/>
          <p:nvPr/>
        </p:nvSpPr>
        <p:spPr>
          <a:xfrm>
            <a:off x="8877" y="9397"/>
            <a:ext cx="4933207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三、技术中台：复用底座，为生态公司快速赋能</a:t>
            </a: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7769601E-A309-438A-A684-A8347F5DF82C}"/>
              </a:ext>
            </a:extLst>
          </p:cNvPr>
          <p:cNvSpPr txBox="1"/>
          <p:nvPr/>
        </p:nvSpPr>
        <p:spPr>
          <a:xfrm>
            <a:off x="674499" y="5546015"/>
            <a:ext cx="6701290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2060"/>
                </a:solidFill>
              </a:rPr>
              <a:t>基于统一的</a:t>
            </a:r>
            <a:r>
              <a:rPr lang="en-US" altLang="zh-CN" sz="1400" dirty="0">
                <a:solidFill>
                  <a:srgbClr val="002060"/>
                </a:solidFill>
              </a:rPr>
              <a:t>NTS</a:t>
            </a:r>
            <a:r>
              <a:rPr lang="zh-CN" altLang="en-US" sz="1400" dirty="0">
                <a:solidFill>
                  <a:srgbClr val="002060"/>
                </a:solidFill>
              </a:rPr>
              <a:t>技术中台底座，为生态公司提供相同的技术基础架构、平台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2060"/>
                </a:solidFill>
              </a:rPr>
              <a:t>通过容器形式，快速复制技术底座</a:t>
            </a:r>
            <a:r>
              <a:rPr lang="en-US" altLang="zh-CN" sz="1400" dirty="0">
                <a:solidFill>
                  <a:srgbClr val="002060"/>
                </a:solidFill>
              </a:rPr>
              <a:t>+</a:t>
            </a:r>
            <a:r>
              <a:rPr lang="zh-CN" altLang="en-US" sz="1400" dirty="0">
                <a:solidFill>
                  <a:srgbClr val="002060"/>
                </a:solidFill>
              </a:rPr>
              <a:t>业务能力到生态公司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2060"/>
                </a:solidFill>
              </a:rPr>
              <a:t>通过“数据总线”</a:t>
            </a:r>
            <a:r>
              <a:rPr lang="en-US" altLang="zh-CN" sz="1400" dirty="0">
                <a:solidFill>
                  <a:srgbClr val="002060"/>
                </a:solidFill>
              </a:rPr>
              <a:t>+</a:t>
            </a:r>
            <a:r>
              <a:rPr lang="zh-CN" altLang="en-US" sz="1400" dirty="0">
                <a:solidFill>
                  <a:srgbClr val="002060"/>
                </a:solidFill>
              </a:rPr>
              <a:t>“服务市场”，屏蔽各生态公司的基础环境差异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A32DDA3F-A18F-4395-AD79-28129E7A9CE5}"/>
              </a:ext>
            </a:extLst>
          </p:cNvPr>
          <p:cNvGrpSpPr/>
          <p:nvPr/>
        </p:nvGrpSpPr>
        <p:grpSpPr>
          <a:xfrm>
            <a:off x="142026" y="514975"/>
            <a:ext cx="11891023" cy="5369531"/>
            <a:chOff x="142026" y="776233"/>
            <a:chExt cx="11891023" cy="5369531"/>
          </a:xfrm>
        </p:grpSpPr>
        <p:grpSp>
          <p:nvGrpSpPr>
            <p:cNvPr id="515" name="组合 514">
              <a:extLst>
                <a:ext uri="{FF2B5EF4-FFF2-40B4-BE49-F238E27FC236}">
                  <a16:creationId xmlns:a16="http://schemas.microsoft.com/office/drawing/2014/main" id="{DD86978C-1C3A-4BA8-82ED-E514DE022F85}"/>
                </a:ext>
              </a:extLst>
            </p:cNvPr>
            <p:cNvGrpSpPr/>
            <p:nvPr/>
          </p:nvGrpSpPr>
          <p:grpSpPr>
            <a:xfrm>
              <a:off x="142026" y="776233"/>
              <a:ext cx="11891023" cy="5369531"/>
              <a:chOff x="142026" y="701586"/>
              <a:chExt cx="11891023" cy="5369531"/>
            </a:xfrm>
          </p:grpSpPr>
          <p:grpSp>
            <p:nvGrpSpPr>
              <p:cNvPr id="447" name="组合 446">
                <a:extLst>
                  <a:ext uri="{FF2B5EF4-FFF2-40B4-BE49-F238E27FC236}">
                    <a16:creationId xmlns:a16="http://schemas.microsoft.com/office/drawing/2014/main" id="{C4D5691D-C29F-4005-A3EE-294E862EE776}"/>
                  </a:ext>
                </a:extLst>
              </p:cNvPr>
              <p:cNvGrpSpPr/>
              <p:nvPr/>
            </p:nvGrpSpPr>
            <p:grpSpPr>
              <a:xfrm>
                <a:off x="142026" y="701586"/>
                <a:ext cx="4450773" cy="4832255"/>
                <a:chOff x="142026" y="701586"/>
                <a:chExt cx="4450773" cy="4832255"/>
              </a:xfrm>
            </p:grpSpPr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87E5D028-5AB5-41D9-AF0A-2B3DF4739426}"/>
                    </a:ext>
                  </a:extLst>
                </p:cNvPr>
                <p:cNvSpPr/>
                <p:nvPr/>
              </p:nvSpPr>
              <p:spPr>
                <a:xfrm>
                  <a:off x="142026" y="1436913"/>
                  <a:ext cx="2418353" cy="37229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流程图: 磁盘 3">
                  <a:extLst>
                    <a:ext uri="{FF2B5EF4-FFF2-40B4-BE49-F238E27FC236}">
                      <a16:creationId xmlns:a16="http://schemas.microsoft.com/office/drawing/2014/main" id="{89FB9C2E-493C-4B0A-B191-6AB86A2D08ED}"/>
                    </a:ext>
                  </a:extLst>
                </p:cNvPr>
                <p:cNvSpPr/>
                <p:nvPr/>
              </p:nvSpPr>
              <p:spPr>
                <a:xfrm>
                  <a:off x="362157" y="4634877"/>
                  <a:ext cx="989045" cy="391886"/>
                </a:xfrm>
                <a:prstGeom prst="flowChartMagneticDisk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PeopleSoft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1" name="流程图: 磁盘 320">
                  <a:extLst>
                    <a:ext uri="{FF2B5EF4-FFF2-40B4-BE49-F238E27FC236}">
                      <a16:creationId xmlns:a16="http://schemas.microsoft.com/office/drawing/2014/main" id="{C2C645EB-F1A6-439B-B717-2FED85128D84}"/>
                    </a:ext>
                  </a:extLst>
                </p:cNvPr>
                <p:cNvSpPr/>
                <p:nvPr/>
              </p:nvSpPr>
              <p:spPr>
                <a:xfrm>
                  <a:off x="626463" y="3596329"/>
                  <a:ext cx="989045" cy="391886"/>
                </a:xfrm>
                <a:prstGeom prst="flowChartMagneticDisk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Intencent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 DB</a:t>
                  </a:r>
                </a:p>
              </p:txBody>
            </p:sp>
            <p:sp>
              <p:nvSpPr>
                <p:cNvPr id="322" name="流程图: 磁盘 321">
                  <a:extLst>
                    <a:ext uri="{FF2B5EF4-FFF2-40B4-BE49-F238E27FC236}">
                      <a16:creationId xmlns:a16="http://schemas.microsoft.com/office/drawing/2014/main" id="{60D9CED7-2ADA-4296-A6A6-416CDA690814}"/>
                    </a:ext>
                  </a:extLst>
                </p:cNvPr>
                <p:cNvSpPr/>
                <p:nvPr/>
              </p:nvSpPr>
              <p:spPr>
                <a:xfrm>
                  <a:off x="1477676" y="4632977"/>
                  <a:ext cx="989045" cy="3918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其他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DB…...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14794E4F-7248-4726-BAED-3AC6C134CC1B}"/>
                    </a:ext>
                  </a:extLst>
                </p:cNvPr>
                <p:cNvSpPr/>
                <p:nvPr/>
              </p:nvSpPr>
              <p:spPr>
                <a:xfrm>
                  <a:off x="651575" y="1856194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inTencent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前端</a:t>
                  </a:r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37B656A5-EB12-4443-89D3-E737C64E2F41}"/>
                    </a:ext>
                  </a:extLst>
                </p:cNvPr>
                <p:cNvSpPr/>
                <p:nvPr/>
              </p:nvSpPr>
              <p:spPr>
                <a:xfrm>
                  <a:off x="192382" y="2968368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inTencent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-Core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1A04AB40-347A-4EDF-B837-DDCB68C1EF5E}"/>
                    </a:ext>
                  </a:extLst>
                </p:cNvPr>
                <p:cNvSpPr/>
                <p:nvPr/>
              </p:nvSpPr>
              <p:spPr>
                <a:xfrm>
                  <a:off x="1224194" y="3210002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inTencent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-Base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B53FCCDB-1BB1-4802-88D8-1D2854FE7562}"/>
                    </a:ext>
                  </a:extLst>
                </p:cNvPr>
                <p:cNvSpPr/>
                <p:nvPr/>
              </p:nvSpPr>
              <p:spPr>
                <a:xfrm>
                  <a:off x="635365" y="2521031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inTencent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后端</a:t>
                  </a:r>
                </a:p>
              </p:txBody>
            </p:sp>
            <p:pic>
              <p:nvPicPr>
                <p:cNvPr id="327" name="图形 326" descr="用户">
                  <a:extLst>
                    <a:ext uri="{FF2B5EF4-FFF2-40B4-BE49-F238E27FC236}">
                      <a16:creationId xmlns:a16="http://schemas.microsoft.com/office/drawing/2014/main" id="{D7A60129-F56D-40A1-A4DB-3507A98ED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2839" y="701586"/>
                  <a:ext cx="409674" cy="409674"/>
                </a:xfrm>
                <a:prstGeom prst="rect">
                  <a:avLst/>
                </a:prstGeom>
              </p:spPr>
            </p:pic>
            <p:cxnSp>
              <p:nvCxnSpPr>
                <p:cNvPr id="328" name="连接符: 曲线 327">
                  <a:extLst>
                    <a:ext uri="{FF2B5EF4-FFF2-40B4-BE49-F238E27FC236}">
                      <a16:creationId xmlns:a16="http://schemas.microsoft.com/office/drawing/2014/main" id="{9769678D-5E5F-4400-9D59-D3D20C47D188}"/>
                    </a:ext>
                  </a:extLst>
                </p:cNvPr>
                <p:cNvCxnSpPr>
                  <a:cxnSpLocks/>
                  <a:stCxn id="340" idx="0"/>
                  <a:endCxn id="327" idx="2"/>
                </p:cNvCxnSpPr>
                <p:nvPr/>
              </p:nvCxnSpPr>
              <p:spPr>
                <a:xfrm rot="5400000" flipH="1" flipV="1">
                  <a:off x="1173678" y="1210342"/>
                  <a:ext cx="403080" cy="204916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连接符: 曲线 334">
                  <a:extLst>
                    <a:ext uri="{FF2B5EF4-FFF2-40B4-BE49-F238E27FC236}">
                      <a16:creationId xmlns:a16="http://schemas.microsoft.com/office/drawing/2014/main" id="{7648B982-BE8D-435F-A171-EF2E53B527F2}"/>
                    </a:ext>
                  </a:extLst>
                </p:cNvPr>
                <p:cNvCxnSpPr>
                  <a:cxnSpLocks/>
                  <a:stCxn id="324" idx="2"/>
                  <a:endCxn id="321" idx="0"/>
                </p:cNvCxnSpPr>
                <p:nvPr/>
              </p:nvCxnSpPr>
              <p:spPr>
                <a:xfrm rot="16200000" flipH="1">
                  <a:off x="713610" y="3319582"/>
                  <a:ext cx="507412" cy="307340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连接符: 曲线 335">
                  <a:extLst>
                    <a:ext uri="{FF2B5EF4-FFF2-40B4-BE49-F238E27FC236}">
                      <a16:creationId xmlns:a16="http://schemas.microsoft.com/office/drawing/2014/main" id="{39A7A71C-A114-4649-87B2-8587BF4674BD}"/>
                    </a:ext>
                  </a:extLst>
                </p:cNvPr>
                <p:cNvCxnSpPr>
                  <a:cxnSpLocks/>
                  <a:stCxn id="325" idx="2"/>
                  <a:endCxn id="321" idx="0"/>
                </p:cNvCxnSpPr>
                <p:nvPr/>
              </p:nvCxnSpPr>
              <p:spPr>
                <a:xfrm rot="5400000">
                  <a:off x="1350333" y="3231833"/>
                  <a:ext cx="265778" cy="724472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连接符: 曲线 337">
                  <a:extLst>
                    <a:ext uri="{FF2B5EF4-FFF2-40B4-BE49-F238E27FC236}">
                      <a16:creationId xmlns:a16="http://schemas.microsoft.com/office/drawing/2014/main" id="{7839157E-DA98-4C3C-AFE2-23219A3C1404}"/>
                    </a:ext>
                  </a:extLst>
                </p:cNvPr>
                <p:cNvCxnSpPr>
                  <a:cxnSpLocks/>
                  <a:stCxn id="366" idx="2"/>
                  <a:endCxn id="322" idx="1"/>
                </p:cNvCxnSpPr>
                <p:nvPr/>
              </p:nvCxnSpPr>
              <p:spPr>
                <a:xfrm rot="16200000" flipH="1">
                  <a:off x="1484970" y="4145748"/>
                  <a:ext cx="220124" cy="75433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连接符: 曲线 338">
                  <a:extLst>
                    <a:ext uri="{FF2B5EF4-FFF2-40B4-BE49-F238E27FC236}">
                      <a16:creationId xmlns:a16="http://schemas.microsoft.com/office/drawing/2014/main" id="{F5A2AFCC-731A-4D0F-8E1D-AF043F9ECA93}"/>
                    </a:ext>
                  </a:extLst>
                </p:cNvPr>
                <p:cNvCxnSpPr>
                  <a:cxnSpLocks/>
                  <a:stCxn id="366" idx="2"/>
                  <a:endCxn id="4" idx="1"/>
                </p:cNvCxnSpPr>
                <p:nvPr/>
              </p:nvCxnSpPr>
              <p:spPr>
                <a:xfrm rot="5400000">
                  <a:off x="926261" y="4343272"/>
                  <a:ext cx="222024" cy="361186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EDC65579-FA55-4715-BEA2-12701BF96DFF}"/>
                    </a:ext>
                  </a:extLst>
                </p:cNvPr>
                <p:cNvSpPr/>
                <p:nvPr/>
              </p:nvSpPr>
              <p:spPr>
                <a:xfrm>
                  <a:off x="362157" y="1514340"/>
                  <a:ext cx="1821206" cy="201146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智能网关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(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入口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+SSO)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982F9C60-F805-4975-9B40-030CD9371B3A}"/>
                    </a:ext>
                  </a:extLst>
                </p:cNvPr>
                <p:cNvSpPr/>
                <p:nvPr/>
              </p:nvSpPr>
              <p:spPr>
                <a:xfrm>
                  <a:off x="655014" y="2188704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API 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网关</a:t>
                  </a:r>
                </a:p>
              </p:txBody>
            </p:sp>
            <p:cxnSp>
              <p:nvCxnSpPr>
                <p:cNvPr id="343" name="连接符: 曲线 342">
                  <a:extLst>
                    <a:ext uri="{FF2B5EF4-FFF2-40B4-BE49-F238E27FC236}">
                      <a16:creationId xmlns:a16="http://schemas.microsoft.com/office/drawing/2014/main" id="{D78A084A-FDEF-4CC1-8F07-CB45988C0D25}"/>
                    </a:ext>
                  </a:extLst>
                </p:cNvPr>
                <p:cNvCxnSpPr>
                  <a:cxnSpLocks/>
                  <a:stCxn id="323" idx="0"/>
                  <a:endCxn id="340" idx="2"/>
                </p:cNvCxnSpPr>
                <p:nvPr/>
              </p:nvCxnSpPr>
              <p:spPr>
                <a:xfrm rot="16200000" flipV="1">
                  <a:off x="1202446" y="1785800"/>
                  <a:ext cx="140708" cy="7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连接符: 曲线 345">
                  <a:extLst>
                    <a:ext uri="{FF2B5EF4-FFF2-40B4-BE49-F238E27FC236}">
                      <a16:creationId xmlns:a16="http://schemas.microsoft.com/office/drawing/2014/main" id="{CE650AD5-2EF8-462D-9B2F-89FF48986F4A}"/>
                    </a:ext>
                  </a:extLst>
                </p:cNvPr>
                <p:cNvCxnSpPr>
                  <a:cxnSpLocks/>
                  <a:stCxn id="323" idx="2"/>
                  <a:endCxn id="341" idx="0"/>
                </p:cNvCxnSpPr>
                <p:nvPr/>
              </p:nvCxnSpPr>
              <p:spPr>
                <a:xfrm rot="16200000" flipH="1">
                  <a:off x="1233892" y="2146318"/>
                  <a:ext cx="81332" cy="343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连接符: 曲线 348">
                  <a:extLst>
                    <a:ext uri="{FF2B5EF4-FFF2-40B4-BE49-F238E27FC236}">
                      <a16:creationId xmlns:a16="http://schemas.microsoft.com/office/drawing/2014/main" id="{AF6B73F9-7375-49D5-83CD-6E800BC4A974}"/>
                    </a:ext>
                  </a:extLst>
                </p:cNvPr>
                <p:cNvCxnSpPr>
                  <a:cxnSpLocks/>
                  <a:stCxn id="326" idx="0"/>
                  <a:endCxn id="341" idx="2"/>
                </p:cNvCxnSpPr>
                <p:nvPr/>
              </p:nvCxnSpPr>
              <p:spPr>
                <a:xfrm rot="5400000" flipH="1" flipV="1">
                  <a:off x="1225879" y="2470633"/>
                  <a:ext cx="81149" cy="1964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连接符: 曲线 351">
                  <a:extLst>
                    <a:ext uri="{FF2B5EF4-FFF2-40B4-BE49-F238E27FC236}">
                      <a16:creationId xmlns:a16="http://schemas.microsoft.com/office/drawing/2014/main" id="{BD84410F-8550-4085-BB33-18F153A417A4}"/>
                    </a:ext>
                  </a:extLst>
                </p:cNvPr>
                <p:cNvCxnSpPr>
                  <a:cxnSpLocks/>
                  <a:stCxn id="324" idx="0"/>
                  <a:endCxn id="326" idx="2"/>
                </p:cNvCxnSpPr>
                <p:nvPr/>
              </p:nvCxnSpPr>
              <p:spPr>
                <a:xfrm rot="5400000" flipH="1" flipV="1">
                  <a:off x="937058" y="2648798"/>
                  <a:ext cx="196159" cy="44298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连接符: 曲线 354">
                  <a:extLst>
                    <a:ext uri="{FF2B5EF4-FFF2-40B4-BE49-F238E27FC236}">
                      <a16:creationId xmlns:a16="http://schemas.microsoft.com/office/drawing/2014/main" id="{0DC35962-0F93-4B6C-9A48-8E0897B99CD2}"/>
                    </a:ext>
                  </a:extLst>
                </p:cNvPr>
                <p:cNvCxnSpPr>
                  <a:cxnSpLocks/>
                  <a:stCxn id="325" idx="0"/>
                  <a:endCxn id="326" idx="2"/>
                </p:cNvCxnSpPr>
                <p:nvPr/>
              </p:nvCxnSpPr>
              <p:spPr>
                <a:xfrm rot="16200000" flipV="1">
                  <a:off x="1332148" y="2696691"/>
                  <a:ext cx="437793" cy="58882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7A8DADD-7650-4E51-A34C-D37F7BB4D0E9}"/>
                    </a:ext>
                  </a:extLst>
                </p:cNvPr>
                <p:cNvSpPr/>
                <p:nvPr/>
              </p:nvSpPr>
              <p:spPr>
                <a:xfrm>
                  <a:off x="596602" y="4161675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数据集成平台</a:t>
                  </a:r>
                </a:p>
              </p:txBody>
            </p:sp>
            <p:cxnSp>
              <p:nvCxnSpPr>
                <p:cNvPr id="369" name="连接符: 曲线 368">
                  <a:extLst>
                    <a:ext uri="{FF2B5EF4-FFF2-40B4-BE49-F238E27FC236}">
                      <a16:creationId xmlns:a16="http://schemas.microsoft.com/office/drawing/2014/main" id="{DE2943B2-A59B-4823-91A5-2B2397D090A7}"/>
                    </a:ext>
                  </a:extLst>
                </p:cNvPr>
                <p:cNvCxnSpPr>
                  <a:cxnSpLocks/>
                  <a:stCxn id="321" idx="3"/>
                  <a:endCxn id="366" idx="0"/>
                </p:cNvCxnSpPr>
                <p:nvPr/>
              </p:nvCxnSpPr>
              <p:spPr>
                <a:xfrm rot="16200000" flipH="1">
                  <a:off x="1082696" y="4026505"/>
                  <a:ext cx="173460" cy="96880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4" name="图片 443">
                  <a:extLst>
                    <a:ext uri="{FF2B5EF4-FFF2-40B4-BE49-F238E27FC236}">
                      <a16:creationId xmlns:a16="http://schemas.microsoft.com/office/drawing/2014/main" id="{9DF301BA-EA49-49EE-8612-F093D9AAD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50330" y="1661391"/>
                  <a:ext cx="2342469" cy="1324133"/>
                </a:xfrm>
                <a:prstGeom prst="rect">
                  <a:avLst/>
                </a:prstGeom>
                <a:ln w="19050"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BD6B66E3-2B37-4117-AEFE-4ECEC27C37E2}"/>
                    </a:ext>
                  </a:extLst>
                </p:cNvPr>
                <p:cNvSpPr txBox="1"/>
                <p:nvPr/>
              </p:nvSpPr>
              <p:spPr>
                <a:xfrm>
                  <a:off x="226907" y="5226064"/>
                  <a:ext cx="21045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rgbClr val="002060"/>
                      </a:solidFill>
                    </a:rPr>
                    <a:t>腾讯内部</a:t>
                  </a:r>
                </a:p>
              </p:txBody>
            </p:sp>
          </p:grpSp>
          <p:grpSp>
            <p:nvGrpSpPr>
              <p:cNvPr id="475" name="组合 474">
                <a:extLst>
                  <a:ext uri="{FF2B5EF4-FFF2-40B4-BE49-F238E27FC236}">
                    <a16:creationId xmlns:a16="http://schemas.microsoft.com/office/drawing/2014/main" id="{1E82B381-F4B6-4D41-83AB-F1F19A040E92}"/>
                  </a:ext>
                </a:extLst>
              </p:cNvPr>
              <p:cNvGrpSpPr/>
              <p:nvPr/>
            </p:nvGrpSpPr>
            <p:grpSpPr>
              <a:xfrm>
                <a:off x="2940439" y="754139"/>
                <a:ext cx="4419998" cy="4779702"/>
                <a:chOff x="3088117" y="735477"/>
                <a:chExt cx="4419998" cy="4779702"/>
              </a:xfrm>
            </p:grpSpPr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F0F95052-FCEF-4552-ADE4-EF6F0302AC7D}"/>
                    </a:ext>
                  </a:extLst>
                </p:cNvPr>
                <p:cNvSpPr/>
                <p:nvPr/>
              </p:nvSpPr>
              <p:spPr>
                <a:xfrm>
                  <a:off x="5089762" y="1418251"/>
                  <a:ext cx="2418353" cy="372291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1" name="流程图: 磁盘 450">
                  <a:extLst>
                    <a:ext uri="{FF2B5EF4-FFF2-40B4-BE49-F238E27FC236}">
                      <a16:creationId xmlns:a16="http://schemas.microsoft.com/office/drawing/2014/main" id="{9945EEF3-BA54-4A5A-BECF-3C3A1C3733B5}"/>
                    </a:ext>
                  </a:extLst>
                </p:cNvPr>
                <p:cNvSpPr/>
                <p:nvPr/>
              </p:nvSpPr>
              <p:spPr>
                <a:xfrm>
                  <a:off x="5574199" y="3577667"/>
                  <a:ext cx="1467095" cy="391886"/>
                </a:xfrm>
                <a:prstGeom prst="flowChartMagneticDisk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InWeiBao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  DB  / </a:t>
                  </a:r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CoreHR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 DB</a:t>
                  </a:r>
                </a:p>
              </p:txBody>
            </p:sp>
            <p:sp>
              <p:nvSpPr>
                <p:cNvPr id="452" name="流程图: 磁盘 451">
                  <a:extLst>
                    <a:ext uri="{FF2B5EF4-FFF2-40B4-BE49-F238E27FC236}">
                      <a16:creationId xmlns:a16="http://schemas.microsoft.com/office/drawing/2014/main" id="{C158B128-31D3-411A-968E-F94BEE352309}"/>
                    </a:ext>
                  </a:extLst>
                </p:cNvPr>
                <p:cNvSpPr/>
                <p:nvPr/>
              </p:nvSpPr>
              <p:spPr>
                <a:xfrm>
                  <a:off x="5884237" y="4614315"/>
                  <a:ext cx="989045" cy="3918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其他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DB…...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91D3DC07-C85E-4D79-AD71-A51BCF5D204A}"/>
                    </a:ext>
                  </a:extLst>
                </p:cNvPr>
                <p:cNvSpPr/>
                <p:nvPr/>
              </p:nvSpPr>
              <p:spPr>
                <a:xfrm>
                  <a:off x="5599311" y="1837532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InWeiBao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前端</a:t>
                  </a:r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AB2376AD-7391-49A7-9188-D8FCF978C6BE}"/>
                    </a:ext>
                  </a:extLst>
                </p:cNvPr>
                <p:cNvSpPr/>
                <p:nvPr/>
              </p:nvSpPr>
              <p:spPr>
                <a:xfrm>
                  <a:off x="5140118" y="2949706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inWeiBao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-Core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E2CD4A40-A76F-48AE-AFC2-E02531C1F42B}"/>
                    </a:ext>
                  </a:extLst>
                </p:cNvPr>
                <p:cNvSpPr/>
                <p:nvPr/>
              </p:nvSpPr>
              <p:spPr>
                <a:xfrm>
                  <a:off x="6171930" y="3191340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inWeiBao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-Base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D4E1970B-F046-4C2B-BB9F-A35F1ED2DFA8}"/>
                    </a:ext>
                  </a:extLst>
                </p:cNvPr>
                <p:cNvSpPr/>
                <p:nvPr/>
              </p:nvSpPr>
              <p:spPr>
                <a:xfrm>
                  <a:off x="5583101" y="2502369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InWeiBao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后端</a:t>
                  </a:r>
                </a:p>
              </p:txBody>
            </p:sp>
            <p:pic>
              <p:nvPicPr>
                <p:cNvPr id="457" name="图形 456" descr="用户">
                  <a:extLst>
                    <a:ext uri="{FF2B5EF4-FFF2-40B4-BE49-F238E27FC236}">
                      <a16:creationId xmlns:a16="http://schemas.microsoft.com/office/drawing/2014/main" id="{A5A50182-7595-4CB9-A906-0774F11EA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515" y="735477"/>
                  <a:ext cx="409674" cy="40967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458" name="连接符: 曲线 457">
                  <a:extLst>
                    <a:ext uri="{FF2B5EF4-FFF2-40B4-BE49-F238E27FC236}">
                      <a16:creationId xmlns:a16="http://schemas.microsoft.com/office/drawing/2014/main" id="{97062AA4-7B1B-4B58-8015-45CDDDF18E29}"/>
                    </a:ext>
                  </a:extLst>
                </p:cNvPr>
                <p:cNvCxnSpPr>
                  <a:cxnSpLocks/>
                  <a:stCxn id="463" idx="0"/>
                  <a:endCxn id="457" idx="2"/>
                </p:cNvCxnSpPr>
                <p:nvPr/>
              </p:nvCxnSpPr>
              <p:spPr>
                <a:xfrm rot="5400000" flipH="1" flipV="1">
                  <a:off x="5812735" y="1270730"/>
                  <a:ext cx="322195" cy="7103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连接符: 曲线 458">
                  <a:extLst>
                    <a:ext uri="{FF2B5EF4-FFF2-40B4-BE49-F238E27FC236}">
                      <a16:creationId xmlns:a16="http://schemas.microsoft.com/office/drawing/2014/main" id="{E173332A-FE98-48AE-BC9D-190BD35C31D5}"/>
                    </a:ext>
                  </a:extLst>
                </p:cNvPr>
                <p:cNvCxnSpPr>
                  <a:cxnSpLocks/>
                  <a:stCxn id="454" idx="2"/>
                  <a:endCxn id="451" idx="0"/>
                </p:cNvCxnSpPr>
                <p:nvPr/>
              </p:nvCxnSpPr>
              <p:spPr>
                <a:xfrm rot="16200000" flipH="1">
                  <a:off x="5780858" y="3181407"/>
                  <a:ext cx="507412" cy="54636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连接符: 曲线 459">
                  <a:extLst>
                    <a:ext uri="{FF2B5EF4-FFF2-40B4-BE49-F238E27FC236}">
                      <a16:creationId xmlns:a16="http://schemas.microsoft.com/office/drawing/2014/main" id="{C7C4D03E-190E-4EC8-B24D-4BC6DE6835A9}"/>
                    </a:ext>
                  </a:extLst>
                </p:cNvPr>
                <p:cNvCxnSpPr>
                  <a:cxnSpLocks/>
                  <a:stCxn id="455" idx="2"/>
                  <a:endCxn id="451" idx="0"/>
                </p:cNvCxnSpPr>
                <p:nvPr/>
              </p:nvCxnSpPr>
              <p:spPr>
                <a:xfrm rot="5400000">
                  <a:off x="6417582" y="3332684"/>
                  <a:ext cx="265778" cy="485447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连接符: 曲线 460">
                  <a:extLst>
                    <a:ext uri="{FF2B5EF4-FFF2-40B4-BE49-F238E27FC236}">
                      <a16:creationId xmlns:a16="http://schemas.microsoft.com/office/drawing/2014/main" id="{6AEF3B72-FE0B-4554-B4A9-D5442B88A839}"/>
                    </a:ext>
                  </a:extLst>
                </p:cNvPr>
                <p:cNvCxnSpPr>
                  <a:cxnSpLocks/>
                  <a:stCxn id="470" idx="2"/>
                  <a:endCxn id="452" idx="1"/>
                </p:cNvCxnSpPr>
                <p:nvPr/>
              </p:nvCxnSpPr>
              <p:spPr>
                <a:xfrm rot="16200000" flipH="1">
                  <a:off x="6162119" y="4397674"/>
                  <a:ext cx="220124" cy="213158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2D19B8E6-2E58-438C-A19E-09EF1C08D4ED}"/>
                    </a:ext>
                  </a:extLst>
                </p:cNvPr>
                <p:cNvSpPr/>
                <p:nvPr/>
              </p:nvSpPr>
              <p:spPr>
                <a:xfrm>
                  <a:off x="5089761" y="1467346"/>
                  <a:ext cx="1697104" cy="205502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流量网关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(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入口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+SSO)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EE4A3A2A-E203-4502-A9F7-EA955E847654}"/>
                    </a:ext>
                  </a:extLst>
                </p:cNvPr>
                <p:cNvSpPr/>
                <p:nvPr/>
              </p:nvSpPr>
              <p:spPr>
                <a:xfrm>
                  <a:off x="5602750" y="2170042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API 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网关</a:t>
                  </a:r>
                </a:p>
              </p:txBody>
            </p:sp>
            <p:cxnSp>
              <p:nvCxnSpPr>
                <p:cNvPr id="465" name="连接符: 曲线 464">
                  <a:extLst>
                    <a:ext uri="{FF2B5EF4-FFF2-40B4-BE49-F238E27FC236}">
                      <a16:creationId xmlns:a16="http://schemas.microsoft.com/office/drawing/2014/main" id="{1740A17F-38C5-4909-A60F-D516E52C2714}"/>
                    </a:ext>
                  </a:extLst>
                </p:cNvPr>
                <p:cNvCxnSpPr>
                  <a:cxnSpLocks/>
                  <a:stCxn id="453" idx="0"/>
                  <a:endCxn id="463" idx="2"/>
                </p:cNvCxnSpPr>
                <p:nvPr/>
              </p:nvCxnSpPr>
              <p:spPr>
                <a:xfrm rot="16200000" flipV="1">
                  <a:off x="5997102" y="1614059"/>
                  <a:ext cx="164684" cy="282262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连接符: 曲线 465">
                  <a:extLst>
                    <a:ext uri="{FF2B5EF4-FFF2-40B4-BE49-F238E27FC236}">
                      <a16:creationId xmlns:a16="http://schemas.microsoft.com/office/drawing/2014/main" id="{E3827528-E70C-4551-8D8A-57CB2D8F21DB}"/>
                    </a:ext>
                  </a:extLst>
                </p:cNvPr>
                <p:cNvCxnSpPr>
                  <a:cxnSpLocks/>
                  <a:stCxn id="453" idx="2"/>
                  <a:endCxn id="464" idx="0"/>
                </p:cNvCxnSpPr>
                <p:nvPr/>
              </p:nvCxnSpPr>
              <p:spPr>
                <a:xfrm rot="16200000" flipH="1">
                  <a:off x="6181628" y="2127656"/>
                  <a:ext cx="81332" cy="343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连接符: 曲线 466">
                  <a:extLst>
                    <a:ext uri="{FF2B5EF4-FFF2-40B4-BE49-F238E27FC236}">
                      <a16:creationId xmlns:a16="http://schemas.microsoft.com/office/drawing/2014/main" id="{BCECE7E7-7CA5-4632-84B0-4AA1192FCD89}"/>
                    </a:ext>
                  </a:extLst>
                </p:cNvPr>
                <p:cNvCxnSpPr>
                  <a:cxnSpLocks/>
                  <a:stCxn id="456" idx="0"/>
                  <a:endCxn id="464" idx="2"/>
                </p:cNvCxnSpPr>
                <p:nvPr/>
              </p:nvCxnSpPr>
              <p:spPr>
                <a:xfrm rot="5400000" flipH="1" flipV="1">
                  <a:off x="6173615" y="2451971"/>
                  <a:ext cx="81149" cy="1964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连接符: 曲线 467">
                  <a:extLst>
                    <a:ext uri="{FF2B5EF4-FFF2-40B4-BE49-F238E27FC236}">
                      <a16:creationId xmlns:a16="http://schemas.microsoft.com/office/drawing/2014/main" id="{D9632CB5-F92F-41FE-9F2C-A1F19453DE3A}"/>
                    </a:ext>
                  </a:extLst>
                </p:cNvPr>
                <p:cNvCxnSpPr>
                  <a:cxnSpLocks/>
                  <a:stCxn id="454" idx="0"/>
                  <a:endCxn id="456" idx="2"/>
                </p:cNvCxnSpPr>
                <p:nvPr/>
              </p:nvCxnSpPr>
              <p:spPr>
                <a:xfrm rot="5400000" flipH="1" flipV="1">
                  <a:off x="5884794" y="2630136"/>
                  <a:ext cx="196159" cy="44298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连接符: 曲线 468">
                  <a:extLst>
                    <a:ext uri="{FF2B5EF4-FFF2-40B4-BE49-F238E27FC236}">
                      <a16:creationId xmlns:a16="http://schemas.microsoft.com/office/drawing/2014/main" id="{64AC88B1-1397-471F-9D4C-9301B1965E0B}"/>
                    </a:ext>
                  </a:extLst>
                </p:cNvPr>
                <p:cNvCxnSpPr>
                  <a:cxnSpLocks/>
                  <a:stCxn id="455" idx="0"/>
                  <a:endCxn id="456" idx="2"/>
                </p:cNvCxnSpPr>
                <p:nvPr/>
              </p:nvCxnSpPr>
              <p:spPr>
                <a:xfrm rot="16200000" flipV="1">
                  <a:off x="6279884" y="2678029"/>
                  <a:ext cx="437793" cy="58882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05ECCDC3-4CEA-43F5-96B6-F7F3D2FD3872}"/>
                    </a:ext>
                  </a:extLst>
                </p:cNvPr>
                <p:cNvSpPr/>
                <p:nvPr/>
              </p:nvSpPr>
              <p:spPr>
                <a:xfrm>
                  <a:off x="5544338" y="4143013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数据集成平台</a:t>
                  </a:r>
                </a:p>
              </p:txBody>
            </p:sp>
            <p:cxnSp>
              <p:nvCxnSpPr>
                <p:cNvPr id="471" name="连接符: 曲线 470">
                  <a:extLst>
                    <a:ext uri="{FF2B5EF4-FFF2-40B4-BE49-F238E27FC236}">
                      <a16:creationId xmlns:a16="http://schemas.microsoft.com/office/drawing/2014/main" id="{C04231DA-CD4C-4E93-8E67-91F2AEED7629}"/>
                    </a:ext>
                  </a:extLst>
                </p:cNvPr>
                <p:cNvCxnSpPr>
                  <a:cxnSpLocks/>
                  <a:stCxn id="451" idx="3"/>
                  <a:endCxn id="470" idx="0"/>
                </p:cNvCxnSpPr>
                <p:nvPr/>
              </p:nvCxnSpPr>
              <p:spPr>
                <a:xfrm rot="5400000">
                  <a:off x="6149945" y="3985211"/>
                  <a:ext cx="173460" cy="14214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72" name="图片 471">
                  <a:extLst>
                    <a:ext uri="{FF2B5EF4-FFF2-40B4-BE49-F238E27FC236}">
                      <a16:creationId xmlns:a16="http://schemas.microsoft.com/office/drawing/2014/main" id="{1A88415A-1FA1-4DE8-9289-E0EBD7E96D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8117" y="3523452"/>
                  <a:ext cx="2342469" cy="1324133"/>
                </a:xfrm>
                <a:prstGeom prst="rect">
                  <a:avLst/>
                </a:prstGeom>
                <a:ln w="19050"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4D79D5C1-A883-45CC-976B-E848191A73CE}"/>
                    </a:ext>
                  </a:extLst>
                </p:cNvPr>
                <p:cNvSpPr txBox="1"/>
                <p:nvPr/>
              </p:nvSpPr>
              <p:spPr>
                <a:xfrm>
                  <a:off x="5174643" y="5207402"/>
                  <a:ext cx="21045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rgbClr val="002060"/>
                      </a:solidFill>
                    </a:rPr>
                    <a:t>微保</a:t>
                  </a:r>
                </a:p>
              </p:txBody>
            </p:sp>
          </p:grpSp>
          <p:grpSp>
            <p:nvGrpSpPr>
              <p:cNvPr id="476" name="组合 475">
                <a:extLst>
                  <a:ext uri="{FF2B5EF4-FFF2-40B4-BE49-F238E27FC236}">
                    <a16:creationId xmlns:a16="http://schemas.microsoft.com/office/drawing/2014/main" id="{95161BD7-8A82-452F-9984-449F824E2766}"/>
                  </a:ext>
                </a:extLst>
              </p:cNvPr>
              <p:cNvGrpSpPr/>
              <p:nvPr/>
            </p:nvGrpSpPr>
            <p:grpSpPr>
              <a:xfrm>
                <a:off x="7751692" y="701586"/>
                <a:ext cx="4281357" cy="5369531"/>
                <a:chOff x="5089762" y="682924"/>
                <a:chExt cx="4281357" cy="5369531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4404C1ED-BCC7-46F5-B138-B9D9A5BED525}"/>
                    </a:ext>
                  </a:extLst>
                </p:cNvPr>
                <p:cNvSpPr/>
                <p:nvPr/>
              </p:nvSpPr>
              <p:spPr>
                <a:xfrm>
                  <a:off x="5089762" y="1418251"/>
                  <a:ext cx="2418353" cy="42734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9" name="流程图: 磁盘 478">
                  <a:extLst>
                    <a:ext uri="{FF2B5EF4-FFF2-40B4-BE49-F238E27FC236}">
                      <a16:creationId xmlns:a16="http://schemas.microsoft.com/office/drawing/2014/main" id="{FC4A7E12-CA4D-4FA4-BCA6-5DBE503A091D}"/>
                    </a:ext>
                  </a:extLst>
                </p:cNvPr>
                <p:cNvSpPr/>
                <p:nvPr/>
              </p:nvSpPr>
              <p:spPr>
                <a:xfrm>
                  <a:off x="5284950" y="3577667"/>
                  <a:ext cx="1506013" cy="391886"/>
                </a:xfrm>
                <a:prstGeom prst="flowChartMagneticDisk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InXXX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  DB  / </a:t>
                  </a:r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CoreHR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 DB</a:t>
                  </a:r>
                </a:p>
              </p:txBody>
            </p:sp>
            <p:sp>
              <p:nvSpPr>
                <p:cNvPr id="480" name="流程图: 磁盘 479">
                  <a:extLst>
                    <a:ext uri="{FF2B5EF4-FFF2-40B4-BE49-F238E27FC236}">
                      <a16:creationId xmlns:a16="http://schemas.microsoft.com/office/drawing/2014/main" id="{36C59CE7-8E25-44F8-AA47-CDDBC31CA690}"/>
                    </a:ext>
                  </a:extLst>
                </p:cNvPr>
                <p:cNvSpPr/>
                <p:nvPr/>
              </p:nvSpPr>
              <p:spPr>
                <a:xfrm>
                  <a:off x="6425412" y="4614315"/>
                  <a:ext cx="989045" cy="391886"/>
                </a:xfrm>
                <a:prstGeom prst="flowChartMagneticDisk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PeopleSoft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F5413D33-9864-4081-A2FD-51640FEFCC24}"/>
                    </a:ext>
                  </a:extLst>
                </p:cNvPr>
                <p:cNvSpPr/>
                <p:nvPr/>
              </p:nvSpPr>
              <p:spPr>
                <a:xfrm>
                  <a:off x="5599311" y="1837532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inXXX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前端</a:t>
                  </a:r>
                </a:p>
              </p:txBody>
            </p:sp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5A8E9596-AB3E-4139-B0F3-C24642C86848}"/>
                    </a:ext>
                  </a:extLst>
                </p:cNvPr>
                <p:cNvSpPr/>
                <p:nvPr/>
              </p:nvSpPr>
              <p:spPr>
                <a:xfrm>
                  <a:off x="5140118" y="2949706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inXXX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-Core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31937379-E235-45E0-85EF-18EF934BCD09}"/>
                    </a:ext>
                  </a:extLst>
                </p:cNvPr>
                <p:cNvSpPr/>
                <p:nvPr/>
              </p:nvSpPr>
              <p:spPr>
                <a:xfrm>
                  <a:off x="6171930" y="3191340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inXXX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-Base</a:t>
                  </a:r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182985E1-2EF1-4AF8-8ED6-5A17BAD4718F}"/>
                    </a:ext>
                  </a:extLst>
                </p:cNvPr>
                <p:cNvSpPr/>
                <p:nvPr/>
              </p:nvSpPr>
              <p:spPr>
                <a:xfrm>
                  <a:off x="5583101" y="2502369"/>
                  <a:ext cx="1242527" cy="25117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 err="1">
                      <a:solidFill>
                        <a:srgbClr val="002060"/>
                      </a:solidFill>
                    </a:rPr>
                    <a:t>inXXX</a:t>
                  </a:r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-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后端</a:t>
                  </a:r>
                </a:p>
              </p:txBody>
            </p:sp>
            <p:pic>
              <p:nvPicPr>
                <p:cNvPr id="485" name="图形 484" descr="用户">
                  <a:extLst>
                    <a:ext uri="{FF2B5EF4-FFF2-40B4-BE49-F238E27FC236}">
                      <a16:creationId xmlns:a16="http://schemas.microsoft.com/office/drawing/2014/main" id="{39904505-C2CA-4D32-A7F2-CB2BBF53B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0575" y="682924"/>
                  <a:ext cx="409674" cy="40967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486" name="连接符: 曲线 485">
                  <a:extLst>
                    <a:ext uri="{FF2B5EF4-FFF2-40B4-BE49-F238E27FC236}">
                      <a16:creationId xmlns:a16="http://schemas.microsoft.com/office/drawing/2014/main" id="{B2003456-DC5C-4A25-B45D-8F31FF6296B4}"/>
                    </a:ext>
                  </a:extLst>
                </p:cNvPr>
                <p:cNvCxnSpPr>
                  <a:cxnSpLocks/>
                  <a:stCxn id="104" idx="0"/>
                  <a:endCxn id="485" idx="2"/>
                </p:cNvCxnSpPr>
                <p:nvPr/>
              </p:nvCxnSpPr>
              <p:spPr>
                <a:xfrm rot="5400000" flipH="1" flipV="1">
                  <a:off x="6020995" y="1074346"/>
                  <a:ext cx="386165" cy="422670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连接符: 曲线 486">
                  <a:extLst>
                    <a:ext uri="{FF2B5EF4-FFF2-40B4-BE49-F238E27FC236}">
                      <a16:creationId xmlns:a16="http://schemas.microsoft.com/office/drawing/2014/main" id="{7AB196C6-AFB3-48D4-AC0D-9C36F7F2495B}"/>
                    </a:ext>
                  </a:extLst>
                </p:cNvPr>
                <p:cNvCxnSpPr>
                  <a:cxnSpLocks/>
                  <a:stCxn id="482" idx="2"/>
                  <a:endCxn id="479" idx="0"/>
                </p:cNvCxnSpPr>
                <p:nvPr/>
              </p:nvCxnSpPr>
              <p:spPr>
                <a:xfrm rot="16200000" flipH="1">
                  <a:off x="5645963" y="3316302"/>
                  <a:ext cx="507412" cy="27657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连接符: 曲线 487">
                  <a:extLst>
                    <a:ext uri="{FF2B5EF4-FFF2-40B4-BE49-F238E27FC236}">
                      <a16:creationId xmlns:a16="http://schemas.microsoft.com/office/drawing/2014/main" id="{5F02EA8B-4806-4A80-B4C7-83171E49AF58}"/>
                    </a:ext>
                  </a:extLst>
                </p:cNvPr>
                <p:cNvCxnSpPr>
                  <a:cxnSpLocks/>
                  <a:stCxn id="483" idx="2"/>
                  <a:endCxn id="479" idx="0"/>
                </p:cNvCxnSpPr>
                <p:nvPr/>
              </p:nvCxnSpPr>
              <p:spPr>
                <a:xfrm rot="5400000">
                  <a:off x="6282687" y="3197789"/>
                  <a:ext cx="265778" cy="755237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连接符: 曲线 488">
                  <a:extLst>
                    <a:ext uri="{FF2B5EF4-FFF2-40B4-BE49-F238E27FC236}">
                      <a16:creationId xmlns:a16="http://schemas.microsoft.com/office/drawing/2014/main" id="{736087DE-E90B-4D48-8840-677987765223}"/>
                    </a:ext>
                  </a:extLst>
                </p:cNvPr>
                <p:cNvCxnSpPr>
                  <a:cxnSpLocks/>
                  <a:stCxn id="498" idx="2"/>
                  <a:endCxn id="480" idx="1"/>
                </p:cNvCxnSpPr>
                <p:nvPr/>
              </p:nvCxnSpPr>
              <p:spPr>
                <a:xfrm rot="16200000" flipH="1">
                  <a:off x="6432706" y="4127086"/>
                  <a:ext cx="220124" cy="75433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15C128CE-DA01-49C0-B3B7-FDEB6AB1F832}"/>
                    </a:ext>
                  </a:extLst>
                </p:cNvPr>
                <p:cNvSpPr/>
                <p:nvPr/>
              </p:nvSpPr>
              <p:spPr>
                <a:xfrm>
                  <a:off x="5602750" y="2170042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rgbClr val="002060"/>
                      </a:solidFill>
                    </a:rPr>
                    <a:t>API </a:t>
                  </a:r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网关</a:t>
                  </a:r>
                </a:p>
              </p:txBody>
            </p:sp>
            <p:cxnSp>
              <p:nvCxnSpPr>
                <p:cNvPr id="493" name="连接符: 曲线 492">
                  <a:extLst>
                    <a:ext uri="{FF2B5EF4-FFF2-40B4-BE49-F238E27FC236}">
                      <a16:creationId xmlns:a16="http://schemas.microsoft.com/office/drawing/2014/main" id="{FA2C7327-7DF3-4EED-9C1B-62BD65FC20EB}"/>
                    </a:ext>
                  </a:extLst>
                </p:cNvPr>
                <p:cNvCxnSpPr>
                  <a:cxnSpLocks/>
                  <a:stCxn id="481" idx="0"/>
                  <a:endCxn id="104" idx="2"/>
                </p:cNvCxnSpPr>
                <p:nvPr/>
              </p:nvCxnSpPr>
              <p:spPr>
                <a:xfrm rot="16200000" flipV="1">
                  <a:off x="6035026" y="1651982"/>
                  <a:ext cx="153267" cy="21783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连接符: 曲线 493">
                  <a:extLst>
                    <a:ext uri="{FF2B5EF4-FFF2-40B4-BE49-F238E27FC236}">
                      <a16:creationId xmlns:a16="http://schemas.microsoft.com/office/drawing/2014/main" id="{788D18CF-EEF1-458F-BF53-F085B1D33394}"/>
                    </a:ext>
                  </a:extLst>
                </p:cNvPr>
                <p:cNvCxnSpPr>
                  <a:cxnSpLocks/>
                  <a:stCxn id="481" idx="2"/>
                  <a:endCxn id="492" idx="0"/>
                </p:cNvCxnSpPr>
                <p:nvPr/>
              </p:nvCxnSpPr>
              <p:spPr>
                <a:xfrm rot="16200000" flipH="1">
                  <a:off x="6181628" y="2127656"/>
                  <a:ext cx="81332" cy="343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连接符: 曲线 494">
                  <a:extLst>
                    <a:ext uri="{FF2B5EF4-FFF2-40B4-BE49-F238E27FC236}">
                      <a16:creationId xmlns:a16="http://schemas.microsoft.com/office/drawing/2014/main" id="{721E30F0-07BD-41FD-9BF9-3E63E39400DF}"/>
                    </a:ext>
                  </a:extLst>
                </p:cNvPr>
                <p:cNvCxnSpPr>
                  <a:cxnSpLocks/>
                  <a:stCxn id="484" idx="0"/>
                  <a:endCxn id="492" idx="2"/>
                </p:cNvCxnSpPr>
                <p:nvPr/>
              </p:nvCxnSpPr>
              <p:spPr>
                <a:xfrm rot="5400000" flipH="1" flipV="1">
                  <a:off x="6173615" y="2451971"/>
                  <a:ext cx="81149" cy="1964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连接符: 曲线 495">
                  <a:extLst>
                    <a:ext uri="{FF2B5EF4-FFF2-40B4-BE49-F238E27FC236}">
                      <a16:creationId xmlns:a16="http://schemas.microsoft.com/office/drawing/2014/main" id="{AB8784EA-5744-4BAE-B840-73CB735CDF87}"/>
                    </a:ext>
                  </a:extLst>
                </p:cNvPr>
                <p:cNvCxnSpPr>
                  <a:cxnSpLocks/>
                  <a:stCxn id="482" idx="0"/>
                  <a:endCxn id="484" idx="2"/>
                </p:cNvCxnSpPr>
                <p:nvPr/>
              </p:nvCxnSpPr>
              <p:spPr>
                <a:xfrm rot="5400000" flipH="1" flipV="1">
                  <a:off x="5884794" y="2630136"/>
                  <a:ext cx="196159" cy="442983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连接符: 曲线 496">
                  <a:extLst>
                    <a:ext uri="{FF2B5EF4-FFF2-40B4-BE49-F238E27FC236}">
                      <a16:creationId xmlns:a16="http://schemas.microsoft.com/office/drawing/2014/main" id="{DB7C45E2-07A9-4BF3-8396-B422B1EA2F87}"/>
                    </a:ext>
                  </a:extLst>
                </p:cNvPr>
                <p:cNvCxnSpPr>
                  <a:cxnSpLocks/>
                  <a:stCxn id="483" idx="0"/>
                  <a:endCxn id="484" idx="2"/>
                </p:cNvCxnSpPr>
                <p:nvPr/>
              </p:nvCxnSpPr>
              <p:spPr>
                <a:xfrm rot="16200000" flipV="1">
                  <a:off x="6279884" y="2678029"/>
                  <a:ext cx="437793" cy="58882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421BFB32-2173-41EA-83FB-B228986C2EB7}"/>
                    </a:ext>
                  </a:extLst>
                </p:cNvPr>
                <p:cNvSpPr/>
                <p:nvPr/>
              </p:nvSpPr>
              <p:spPr>
                <a:xfrm>
                  <a:off x="5544338" y="4143013"/>
                  <a:ext cx="1242527" cy="25117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rgbClr val="002060"/>
                      </a:solidFill>
                    </a:rPr>
                    <a:t>数据集成平台</a:t>
                  </a:r>
                </a:p>
              </p:txBody>
            </p:sp>
            <p:cxnSp>
              <p:nvCxnSpPr>
                <p:cNvPr id="499" name="连接符: 曲线 498">
                  <a:extLst>
                    <a:ext uri="{FF2B5EF4-FFF2-40B4-BE49-F238E27FC236}">
                      <a16:creationId xmlns:a16="http://schemas.microsoft.com/office/drawing/2014/main" id="{9102271E-6481-4FF4-AD98-6DC6B085DFB1}"/>
                    </a:ext>
                  </a:extLst>
                </p:cNvPr>
                <p:cNvCxnSpPr>
                  <a:cxnSpLocks/>
                  <a:stCxn id="479" idx="3"/>
                  <a:endCxn id="498" idx="0"/>
                </p:cNvCxnSpPr>
                <p:nvPr/>
              </p:nvCxnSpPr>
              <p:spPr>
                <a:xfrm rot="16200000" flipH="1">
                  <a:off x="6015049" y="3992460"/>
                  <a:ext cx="173460" cy="127645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solidFill>
                    <a:srgbClr val="002060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00" name="图片 499">
                  <a:extLst>
                    <a:ext uri="{FF2B5EF4-FFF2-40B4-BE49-F238E27FC236}">
                      <a16:creationId xmlns:a16="http://schemas.microsoft.com/office/drawing/2014/main" id="{64DCE7CF-AB42-45B5-8739-0E5370CC1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28650" y="1602130"/>
                  <a:ext cx="2342469" cy="1324133"/>
                </a:xfrm>
                <a:prstGeom prst="rect">
                  <a:avLst/>
                </a:prstGeom>
                <a:ln w="19050">
                  <a:solidFill>
                    <a:srgbClr val="92D05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1" name="文本框 500">
                  <a:extLst>
                    <a:ext uri="{FF2B5EF4-FFF2-40B4-BE49-F238E27FC236}">
                      <a16:creationId xmlns:a16="http://schemas.microsoft.com/office/drawing/2014/main" id="{24BFC17D-969E-4207-9DDE-6CF711A5D93A}"/>
                    </a:ext>
                  </a:extLst>
                </p:cNvPr>
                <p:cNvSpPr txBox="1"/>
                <p:nvPr/>
              </p:nvSpPr>
              <p:spPr>
                <a:xfrm>
                  <a:off x="5309893" y="5744678"/>
                  <a:ext cx="21045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solidFill>
                        <a:srgbClr val="002060"/>
                      </a:solidFill>
                    </a:rPr>
                    <a:t>其他生态公司</a:t>
                  </a:r>
                </a:p>
              </p:txBody>
            </p:sp>
          </p:grpSp>
          <p:sp>
            <p:nvSpPr>
              <p:cNvPr id="502" name="流程图: 磁盘 501">
                <a:extLst>
                  <a:ext uri="{FF2B5EF4-FFF2-40B4-BE49-F238E27FC236}">
                    <a16:creationId xmlns:a16="http://schemas.microsoft.com/office/drawing/2014/main" id="{803AFB15-D337-4A1C-9AAB-73833AF46245}"/>
                  </a:ext>
                </a:extLst>
              </p:cNvPr>
              <p:cNvSpPr/>
              <p:nvPr/>
            </p:nvSpPr>
            <p:spPr>
              <a:xfrm>
                <a:off x="9090554" y="5120269"/>
                <a:ext cx="989045" cy="391886"/>
              </a:xfrm>
              <a:prstGeom prst="flowChartMagneticDisk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0020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dirty="0">
                    <a:solidFill>
                      <a:srgbClr val="002060"/>
                    </a:solidFill>
                  </a:rPr>
                  <a:t>其他</a:t>
                </a:r>
                <a:r>
                  <a:rPr lang="en-US" altLang="zh-CN" sz="1200" dirty="0">
                    <a:solidFill>
                      <a:srgbClr val="002060"/>
                    </a:solidFill>
                  </a:rPr>
                  <a:t>DB…...</a:t>
                </a:r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05" name="连接符: 曲线 504">
                <a:extLst>
                  <a:ext uri="{FF2B5EF4-FFF2-40B4-BE49-F238E27FC236}">
                    <a16:creationId xmlns:a16="http://schemas.microsoft.com/office/drawing/2014/main" id="{66B691C1-4851-4E38-8FB6-80DE7C3CAC1D}"/>
                  </a:ext>
                </a:extLst>
              </p:cNvPr>
              <p:cNvCxnSpPr>
                <a:cxnSpLocks/>
                <a:stCxn id="498" idx="2"/>
                <a:endCxn id="502" idx="2"/>
              </p:cNvCxnSpPr>
              <p:nvPr/>
            </p:nvCxnSpPr>
            <p:spPr>
              <a:xfrm rot="16200000" flipH="1">
                <a:off x="8507364" y="4733021"/>
                <a:ext cx="903359" cy="263022"/>
              </a:xfrm>
              <a:prstGeom prst="curvedConnector2">
                <a:avLst/>
              </a:prstGeom>
              <a:ln w="19050">
                <a:solidFill>
                  <a:srgbClr val="00206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9" name="星形: 十角 518">
              <a:extLst>
                <a:ext uri="{FF2B5EF4-FFF2-40B4-BE49-F238E27FC236}">
                  <a16:creationId xmlns:a16="http://schemas.microsoft.com/office/drawing/2014/main" id="{B8852073-B950-4D25-B013-B28C995DDE6A}"/>
                </a:ext>
              </a:extLst>
            </p:cNvPr>
            <p:cNvSpPr/>
            <p:nvPr/>
          </p:nvSpPr>
          <p:spPr>
            <a:xfrm>
              <a:off x="535353" y="5312285"/>
              <a:ext cx="278292" cy="262170"/>
            </a:xfrm>
            <a:prstGeom prst="star10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20" name="星形: 十角 519">
              <a:extLst>
                <a:ext uri="{FF2B5EF4-FFF2-40B4-BE49-F238E27FC236}">
                  <a16:creationId xmlns:a16="http://schemas.microsoft.com/office/drawing/2014/main" id="{7F16965B-8B8B-4E84-BF19-AB59744C0E21}"/>
                </a:ext>
              </a:extLst>
            </p:cNvPr>
            <p:cNvSpPr/>
            <p:nvPr/>
          </p:nvSpPr>
          <p:spPr>
            <a:xfrm>
              <a:off x="5421584" y="5297959"/>
              <a:ext cx="278292" cy="262170"/>
            </a:xfrm>
            <a:prstGeom prst="star10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21" name="星形: 十角 520">
              <a:extLst>
                <a:ext uri="{FF2B5EF4-FFF2-40B4-BE49-F238E27FC236}">
                  <a16:creationId xmlns:a16="http://schemas.microsoft.com/office/drawing/2014/main" id="{0C420B34-8640-4571-ACA4-30D0BF4E3DC2}"/>
                </a:ext>
              </a:extLst>
            </p:cNvPr>
            <p:cNvSpPr/>
            <p:nvPr/>
          </p:nvSpPr>
          <p:spPr>
            <a:xfrm>
              <a:off x="7990465" y="5827357"/>
              <a:ext cx="278292" cy="262170"/>
            </a:xfrm>
            <a:prstGeom prst="star10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94" name="矩形 93">
            <a:extLst>
              <a:ext uri="{FF2B5EF4-FFF2-40B4-BE49-F238E27FC236}">
                <a16:creationId xmlns:a16="http://schemas.microsoft.com/office/drawing/2014/main" id="{1ED1BECF-1FB3-4F53-A662-DEEBEA82C546}"/>
              </a:ext>
            </a:extLst>
          </p:cNvPr>
          <p:cNvSpPr/>
          <p:nvPr/>
        </p:nvSpPr>
        <p:spPr>
          <a:xfrm>
            <a:off x="6453308" y="840418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微保</a:t>
            </a:r>
            <a:r>
              <a:rPr lang="en-US" altLang="zh-CN" sz="1200" dirty="0">
                <a:solidFill>
                  <a:srgbClr val="002060"/>
                </a:solidFill>
              </a:rPr>
              <a:t>SSO</a:t>
            </a:r>
            <a:r>
              <a:rPr lang="zh-CN" altLang="en-US" sz="1200" dirty="0">
                <a:solidFill>
                  <a:srgbClr val="002060"/>
                </a:solidFill>
              </a:rPr>
              <a:t>平台</a:t>
            </a: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2C4B09F5-991C-434B-9680-FFA7FCE26D8D}"/>
              </a:ext>
            </a:extLst>
          </p:cNvPr>
          <p:cNvCxnSpPr>
            <a:cxnSpLocks/>
            <a:stCxn id="463" idx="3"/>
            <a:endCxn id="94" idx="2"/>
          </p:cNvCxnSpPr>
          <p:nvPr/>
        </p:nvCxnSpPr>
        <p:spPr>
          <a:xfrm flipV="1">
            <a:off x="6639187" y="1091596"/>
            <a:ext cx="435385" cy="31055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FAECE7F6-72FE-4A7B-AAD5-CB1591B2BA0E}"/>
              </a:ext>
            </a:extLst>
          </p:cNvPr>
          <p:cNvSpPr/>
          <p:nvPr/>
        </p:nvSpPr>
        <p:spPr>
          <a:xfrm>
            <a:off x="7816120" y="1310814"/>
            <a:ext cx="1697104" cy="205502"/>
          </a:xfrm>
          <a:prstGeom prst="rect">
            <a:avLst/>
          </a:prstGeom>
          <a:solidFill>
            <a:srgbClr val="FFFF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流量网关</a:t>
            </a:r>
            <a:r>
              <a:rPr lang="en-US" altLang="zh-CN" sz="1200" dirty="0">
                <a:solidFill>
                  <a:srgbClr val="002060"/>
                </a:solidFill>
              </a:rPr>
              <a:t>(</a:t>
            </a:r>
            <a:r>
              <a:rPr lang="zh-CN" altLang="en-US" sz="1200" dirty="0">
                <a:solidFill>
                  <a:srgbClr val="002060"/>
                </a:solidFill>
              </a:rPr>
              <a:t>入口</a:t>
            </a:r>
            <a:r>
              <a:rPr lang="en-US" altLang="zh-CN" sz="1200" dirty="0">
                <a:solidFill>
                  <a:srgbClr val="002060"/>
                </a:solidFill>
              </a:rPr>
              <a:t>+SSO)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7C47D4A-B9DC-479E-9A09-57B570D09550}"/>
              </a:ext>
            </a:extLst>
          </p:cNvPr>
          <p:cNvSpPr/>
          <p:nvPr/>
        </p:nvSpPr>
        <p:spPr>
          <a:xfrm>
            <a:off x="9770314" y="907185"/>
            <a:ext cx="1650355" cy="247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XX</a:t>
            </a:r>
            <a:r>
              <a:rPr lang="zh-CN" altLang="en-US" sz="1200" dirty="0">
                <a:solidFill>
                  <a:srgbClr val="002060"/>
                </a:solidFill>
              </a:rPr>
              <a:t>生态公司</a:t>
            </a:r>
            <a:r>
              <a:rPr lang="en-US" altLang="zh-CN" sz="1200" dirty="0">
                <a:solidFill>
                  <a:srgbClr val="002060"/>
                </a:solidFill>
              </a:rPr>
              <a:t>SSO</a:t>
            </a:r>
            <a:r>
              <a:rPr lang="zh-CN" altLang="en-US" sz="1200" dirty="0">
                <a:solidFill>
                  <a:srgbClr val="002060"/>
                </a:solidFill>
              </a:rPr>
              <a:t>平台</a:t>
            </a: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2E3758A4-802B-472C-81E6-83FD0E4071E2}"/>
              </a:ext>
            </a:extLst>
          </p:cNvPr>
          <p:cNvCxnSpPr>
            <a:cxnSpLocks/>
            <a:stCxn id="104" idx="3"/>
            <a:endCxn id="107" idx="2"/>
          </p:cNvCxnSpPr>
          <p:nvPr/>
        </p:nvCxnSpPr>
        <p:spPr>
          <a:xfrm flipV="1">
            <a:off x="9513224" y="1154896"/>
            <a:ext cx="1082268" cy="258669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197">
            <a:extLst>
              <a:ext uri="{FF2B5EF4-FFF2-40B4-BE49-F238E27FC236}">
                <a16:creationId xmlns:a16="http://schemas.microsoft.com/office/drawing/2014/main" id="{A69C592C-B8FC-4060-A721-A2279DD455C3}"/>
              </a:ext>
            </a:extLst>
          </p:cNvPr>
          <p:cNvSpPr/>
          <p:nvPr/>
        </p:nvSpPr>
        <p:spPr>
          <a:xfrm>
            <a:off x="6166229" y="3834987"/>
            <a:ext cx="1759692" cy="817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推送新版镜像到产品库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按购买的授权来产品库获取新产品</a:t>
            </a:r>
            <a:r>
              <a:rPr lang="en-US" altLang="zh-CN" sz="1000" dirty="0">
                <a:solidFill>
                  <a:srgbClr val="002060"/>
                </a:solidFill>
              </a:rPr>
              <a:t>/</a:t>
            </a:r>
            <a:r>
              <a:rPr lang="zh-CN" altLang="en-US" sz="1000" dirty="0">
                <a:solidFill>
                  <a:srgbClr val="002060"/>
                </a:solidFill>
              </a:rPr>
              <a:t>新版本镜像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进行新版镜像的灰度发布</a:t>
            </a:r>
          </a:p>
        </p:txBody>
      </p:sp>
      <p:pic>
        <p:nvPicPr>
          <p:cNvPr id="184" name="图片 183">
            <a:extLst>
              <a:ext uri="{FF2B5EF4-FFF2-40B4-BE49-F238E27FC236}">
                <a16:creationId xmlns:a16="http://schemas.microsoft.com/office/drawing/2014/main" id="{A56522F2-FEC4-4156-BBAD-C38B11DE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71" y="1064695"/>
            <a:ext cx="435911" cy="3703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2C8B50-EC94-4B87-8DA7-14177D51AED3}"/>
              </a:ext>
            </a:extLst>
          </p:cNvPr>
          <p:cNvSpPr/>
          <p:nvPr/>
        </p:nvSpPr>
        <p:spPr>
          <a:xfrm>
            <a:off x="142025" y="531842"/>
            <a:ext cx="3843933" cy="62608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AEADEF6-521A-4DDA-B9AC-898948D4D954}"/>
              </a:ext>
            </a:extLst>
          </p:cNvPr>
          <p:cNvSpPr/>
          <p:nvPr/>
        </p:nvSpPr>
        <p:spPr>
          <a:xfrm>
            <a:off x="4453767" y="1793746"/>
            <a:ext cx="1408535" cy="3463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</a:rPr>
              <a:t>保持平台及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</a:rPr>
              <a:t>业务应用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无状态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9B50C-D2D8-482D-ACE5-C71F2D8D9F35}"/>
              </a:ext>
            </a:extLst>
          </p:cNvPr>
          <p:cNvSpPr txBox="1"/>
          <p:nvPr/>
        </p:nvSpPr>
        <p:spPr>
          <a:xfrm>
            <a:off x="8877" y="9397"/>
            <a:ext cx="4933207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四、技术中台：私有化部署，快速安装、升级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353FAF-77C8-4D04-AAEE-E8BF1555D2C2}"/>
              </a:ext>
            </a:extLst>
          </p:cNvPr>
          <p:cNvSpPr/>
          <p:nvPr/>
        </p:nvSpPr>
        <p:spPr>
          <a:xfrm>
            <a:off x="338052" y="652544"/>
            <a:ext cx="1242527" cy="191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安装基础环境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C7D8B2-A9DF-4286-B57E-55EF68A2FA71}"/>
              </a:ext>
            </a:extLst>
          </p:cNvPr>
          <p:cNvSpPr/>
          <p:nvPr/>
        </p:nvSpPr>
        <p:spPr>
          <a:xfrm>
            <a:off x="326145" y="949932"/>
            <a:ext cx="1242527" cy="208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搭建并启动镜像库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EBAB87-C7B7-403B-802B-34CCBB092622}"/>
              </a:ext>
            </a:extLst>
          </p:cNvPr>
          <p:cNvSpPr/>
          <p:nvPr/>
        </p:nvSpPr>
        <p:spPr>
          <a:xfrm>
            <a:off x="338048" y="1300843"/>
            <a:ext cx="1242527" cy="140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导入镜像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58C9B7-BAC6-4AFA-91F0-D7902A38DAE5}"/>
              </a:ext>
            </a:extLst>
          </p:cNvPr>
          <p:cNvSpPr/>
          <p:nvPr/>
        </p:nvSpPr>
        <p:spPr>
          <a:xfrm>
            <a:off x="1311444" y="1629108"/>
            <a:ext cx="2331204" cy="177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>
                <a:solidFill>
                  <a:srgbClr val="002060"/>
                </a:solidFill>
              </a:rPr>
              <a:t>导入</a:t>
            </a:r>
            <a:r>
              <a:rPr lang="en-US" altLang="zh-CN" sz="1000" dirty="0">
                <a:solidFill>
                  <a:srgbClr val="002060"/>
                </a:solidFill>
              </a:rPr>
              <a:t>Rancher+K8s</a:t>
            </a:r>
            <a:r>
              <a:rPr lang="zh-CN" altLang="en-US" sz="1000" dirty="0">
                <a:solidFill>
                  <a:srgbClr val="002060"/>
                </a:solidFill>
              </a:rPr>
              <a:t>镜像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8FC5F-FF93-4E38-BF00-B3B5A440BF65}"/>
              </a:ext>
            </a:extLst>
          </p:cNvPr>
          <p:cNvSpPr/>
          <p:nvPr/>
        </p:nvSpPr>
        <p:spPr>
          <a:xfrm>
            <a:off x="1303718" y="1904058"/>
            <a:ext cx="2343524" cy="169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>
                <a:solidFill>
                  <a:srgbClr val="002060"/>
                </a:solidFill>
              </a:rPr>
              <a:t>导入</a:t>
            </a:r>
            <a:r>
              <a:rPr lang="en-US" altLang="zh-CN" sz="1000">
                <a:solidFill>
                  <a:srgbClr val="002060"/>
                </a:solidFill>
              </a:rPr>
              <a:t>PAAS</a:t>
            </a:r>
            <a:r>
              <a:rPr lang="zh-CN" altLang="en-US" sz="1000">
                <a:solidFill>
                  <a:srgbClr val="002060"/>
                </a:solidFill>
              </a:rPr>
              <a:t>镜像</a:t>
            </a:r>
            <a:r>
              <a:rPr lang="en-US" altLang="zh-CN" sz="1000">
                <a:solidFill>
                  <a:srgbClr val="002060"/>
                </a:solidFill>
              </a:rPr>
              <a:t>(mysql\redis\</a:t>
            </a:r>
            <a:r>
              <a:rPr lang="en-US" altLang="zh-CN" sz="1000" err="1">
                <a:solidFill>
                  <a:srgbClr val="002060"/>
                </a:solidFill>
              </a:rPr>
              <a:t>kafka</a:t>
            </a:r>
            <a:r>
              <a:rPr lang="zh-CN" altLang="en-US" sz="1000">
                <a:solidFill>
                  <a:srgbClr val="002060"/>
                </a:solidFill>
              </a:rPr>
              <a:t>等</a:t>
            </a:r>
            <a:r>
              <a:rPr lang="en-US" altLang="zh-CN" sz="1000" dirty="0">
                <a:solidFill>
                  <a:srgbClr val="002060"/>
                </a:solidFill>
              </a:rPr>
              <a:t>)</a:t>
            </a:r>
            <a:endParaRPr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CD7C29-A8CA-4ECF-8748-0B15E5664EA1}"/>
              </a:ext>
            </a:extLst>
          </p:cNvPr>
          <p:cNvSpPr/>
          <p:nvPr/>
        </p:nvSpPr>
        <p:spPr>
          <a:xfrm>
            <a:off x="1303718" y="2210203"/>
            <a:ext cx="2343524" cy="298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导入技术中台镜像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002060"/>
                </a:solidFill>
              </a:rPr>
              <a:t>(</a:t>
            </a:r>
            <a:r>
              <a:rPr lang="zh-CN" altLang="en-US" sz="1000" dirty="0">
                <a:solidFill>
                  <a:srgbClr val="002060"/>
                </a:solidFill>
              </a:rPr>
              <a:t>注册中心、网关、配置中心等</a:t>
            </a:r>
            <a:r>
              <a:rPr lang="en-US" altLang="zh-CN" sz="1000" dirty="0">
                <a:solidFill>
                  <a:srgbClr val="002060"/>
                </a:solidFill>
              </a:rPr>
              <a:t>)</a:t>
            </a:r>
            <a:endParaRPr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F1DFC-5CAB-48F9-9153-05DDBCF2F72E}"/>
              </a:ext>
            </a:extLst>
          </p:cNvPr>
          <p:cNvSpPr/>
          <p:nvPr/>
        </p:nvSpPr>
        <p:spPr>
          <a:xfrm>
            <a:off x="1303718" y="2648789"/>
            <a:ext cx="2343524" cy="31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导入业务应用镜像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002060"/>
                </a:solidFill>
              </a:rPr>
              <a:t>(</a:t>
            </a:r>
            <a:r>
              <a:rPr lang="en-US" altLang="zh-CN" sz="1000" dirty="0" err="1">
                <a:solidFill>
                  <a:srgbClr val="002060"/>
                </a:solidFill>
              </a:rPr>
              <a:t>InXXX</a:t>
            </a:r>
            <a:r>
              <a:rPr lang="zh-CN" altLang="en-US" sz="1000" dirty="0">
                <a:solidFill>
                  <a:srgbClr val="002060"/>
                </a:solidFill>
              </a:rPr>
              <a:t>、休假、</a:t>
            </a:r>
            <a:r>
              <a:rPr lang="en-US" altLang="zh-CN" sz="1000" dirty="0" err="1">
                <a:solidFill>
                  <a:srgbClr val="002060"/>
                </a:solidFill>
              </a:rPr>
              <a:t>CoreHR</a:t>
            </a:r>
            <a:r>
              <a:rPr lang="zh-CN" altLang="en-US" sz="1000" dirty="0">
                <a:solidFill>
                  <a:srgbClr val="002060"/>
                </a:solidFill>
              </a:rPr>
              <a:t>等</a:t>
            </a:r>
            <a:r>
              <a:rPr lang="en-US" altLang="zh-CN" sz="1000" dirty="0">
                <a:solidFill>
                  <a:srgbClr val="002060"/>
                </a:solidFill>
              </a:rPr>
              <a:t>)</a:t>
            </a:r>
            <a:endParaRPr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C0BC0B-0CD1-4F32-9879-42C6F3326C07}"/>
              </a:ext>
            </a:extLst>
          </p:cNvPr>
          <p:cNvSpPr/>
          <p:nvPr/>
        </p:nvSpPr>
        <p:spPr>
          <a:xfrm>
            <a:off x="326144" y="3149382"/>
            <a:ext cx="1717260" cy="336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运行</a:t>
            </a:r>
            <a:r>
              <a:rPr lang="en-US" altLang="zh-CN" sz="1000" dirty="0">
                <a:solidFill>
                  <a:srgbClr val="002060"/>
                </a:solidFill>
              </a:rPr>
              <a:t>Rancher+K8s</a:t>
            </a:r>
            <a:r>
              <a:rPr lang="zh-CN" altLang="en-US" sz="1000" dirty="0">
                <a:solidFill>
                  <a:srgbClr val="002060"/>
                </a:solidFill>
              </a:rPr>
              <a:t>，搭建容器管理平台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E810F0-A5B0-40E0-AFAC-768D00DE099F}"/>
              </a:ext>
            </a:extLst>
          </p:cNvPr>
          <p:cNvSpPr/>
          <p:nvPr/>
        </p:nvSpPr>
        <p:spPr>
          <a:xfrm>
            <a:off x="348508" y="3639654"/>
            <a:ext cx="1694896" cy="191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搭建</a:t>
            </a:r>
            <a:r>
              <a:rPr lang="en-US" altLang="zh-CN" sz="1000" dirty="0">
                <a:solidFill>
                  <a:srgbClr val="002060"/>
                </a:solidFill>
              </a:rPr>
              <a:t>Rancher</a:t>
            </a:r>
            <a:r>
              <a:rPr lang="zh-CN" altLang="en-US" sz="1000" dirty="0">
                <a:solidFill>
                  <a:srgbClr val="002060"/>
                </a:solidFill>
              </a:rPr>
              <a:t> </a:t>
            </a:r>
            <a:r>
              <a:rPr lang="en-US" altLang="zh-CN" sz="1000" dirty="0">
                <a:solidFill>
                  <a:srgbClr val="002060"/>
                </a:solidFill>
              </a:rPr>
              <a:t>Node</a:t>
            </a:r>
            <a:r>
              <a:rPr lang="zh-CN" altLang="en-US" sz="1000" dirty="0">
                <a:solidFill>
                  <a:srgbClr val="002060"/>
                </a:solidFill>
              </a:rPr>
              <a:t>集群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EE671E-AC9D-4270-A63D-A9DEB8DA3AB7}"/>
              </a:ext>
            </a:extLst>
          </p:cNvPr>
          <p:cNvSpPr/>
          <p:nvPr/>
        </p:nvSpPr>
        <p:spPr>
          <a:xfrm>
            <a:off x="1342626" y="4349318"/>
            <a:ext cx="1242527" cy="194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运行</a:t>
            </a:r>
            <a:r>
              <a:rPr lang="en-US" altLang="zh-CN" sz="1000" dirty="0">
                <a:solidFill>
                  <a:srgbClr val="002060"/>
                </a:solidFill>
              </a:rPr>
              <a:t>PAAS</a:t>
            </a:r>
            <a:r>
              <a:rPr lang="zh-CN" altLang="en-US" sz="1000" dirty="0">
                <a:solidFill>
                  <a:srgbClr val="002060"/>
                </a:solidFill>
              </a:rPr>
              <a:t>容器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4B7C09-EF45-4668-8E27-8D2A4EA6B11C}"/>
              </a:ext>
            </a:extLst>
          </p:cNvPr>
          <p:cNvSpPr/>
          <p:nvPr/>
        </p:nvSpPr>
        <p:spPr>
          <a:xfrm>
            <a:off x="1342625" y="4704113"/>
            <a:ext cx="1242527" cy="163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运行技术中台容器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2E85CD-100D-4431-89D1-D668B63F8557}"/>
              </a:ext>
            </a:extLst>
          </p:cNvPr>
          <p:cNvSpPr/>
          <p:nvPr/>
        </p:nvSpPr>
        <p:spPr>
          <a:xfrm>
            <a:off x="1342625" y="5012392"/>
            <a:ext cx="1367613" cy="245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运行业务微服务容器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196634-FB25-4245-B783-BD1ACD1E2B73}"/>
              </a:ext>
            </a:extLst>
          </p:cNvPr>
          <p:cNvSpPr/>
          <p:nvPr/>
        </p:nvSpPr>
        <p:spPr>
          <a:xfrm>
            <a:off x="348508" y="5813298"/>
            <a:ext cx="1694895" cy="277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配置链路</a:t>
            </a:r>
            <a:endParaRPr lang="en-US" altLang="zh-CN" sz="1000" dirty="0">
              <a:solidFill>
                <a:srgbClr val="00206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002060"/>
                </a:solidFill>
              </a:rPr>
              <a:t>(</a:t>
            </a:r>
            <a:r>
              <a:rPr lang="zh-CN" altLang="en-US" sz="1000" dirty="0">
                <a:solidFill>
                  <a:srgbClr val="002060"/>
                </a:solidFill>
              </a:rPr>
              <a:t>域名、负载、</a:t>
            </a:r>
            <a:r>
              <a:rPr lang="en-US" altLang="zh-CN" sz="1000" dirty="0">
                <a:solidFill>
                  <a:srgbClr val="002060"/>
                </a:solidFill>
              </a:rPr>
              <a:t>SSO)</a:t>
            </a:r>
            <a:endParaRPr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7B7B16-DA17-486E-A171-C6B567FA11FF}"/>
              </a:ext>
            </a:extLst>
          </p:cNvPr>
          <p:cNvSpPr/>
          <p:nvPr/>
        </p:nvSpPr>
        <p:spPr>
          <a:xfrm>
            <a:off x="4555676" y="3332582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 err="1">
                <a:solidFill>
                  <a:srgbClr val="002060"/>
                </a:solidFill>
              </a:rPr>
              <a:t>Etcd</a:t>
            </a:r>
            <a:r>
              <a:rPr lang="zh-CN" altLang="en-US" sz="1000" dirty="0">
                <a:solidFill>
                  <a:srgbClr val="002060"/>
                </a:solidFill>
              </a:rPr>
              <a:t>存储配置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9BA5AA-4AF1-4305-A895-8E8B2EC1D638}"/>
              </a:ext>
            </a:extLst>
          </p:cNvPr>
          <p:cNvSpPr/>
          <p:nvPr/>
        </p:nvSpPr>
        <p:spPr>
          <a:xfrm>
            <a:off x="4555676" y="3809358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配置中心存储配置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4331FF4-9280-4DFE-B7BC-0F3E0E1416A1}"/>
              </a:ext>
            </a:extLst>
          </p:cNvPr>
          <p:cNvSpPr/>
          <p:nvPr/>
        </p:nvSpPr>
        <p:spPr>
          <a:xfrm>
            <a:off x="4555676" y="4287346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DB</a:t>
            </a:r>
            <a:r>
              <a:rPr lang="zh-CN" altLang="en-US" sz="1200" dirty="0">
                <a:solidFill>
                  <a:srgbClr val="002060"/>
                </a:solidFill>
              </a:rPr>
              <a:t>存储配置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C9BE617-AF63-4C13-93CF-4A714ADE3371}"/>
              </a:ext>
            </a:extLst>
          </p:cNvPr>
          <p:cNvSpPr/>
          <p:nvPr/>
        </p:nvSpPr>
        <p:spPr>
          <a:xfrm>
            <a:off x="326144" y="6310815"/>
            <a:ext cx="1717259" cy="177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应用</a:t>
            </a:r>
            <a:r>
              <a:rPr lang="en-US" altLang="zh-CN" sz="1000" dirty="0">
                <a:solidFill>
                  <a:srgbClr val="002060"/>
                </a:solidFill>
              </a:rPr>
              <a:t>Ready</a:t>
            </a:r>
            <a:r>
              <a:rPr lang="zh-CN" altLang="en-US" sz="1000" dirty="0">
                <a:solidFill>
                  <a:srgbClr val="002060"/>
                </a:solidFill>
              </a:rPr>
              <a:t>，提供访问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70967C-C65B-4C4E-A3DB-D239C09D22EF}"/>
              </a:ext>
            </a:extLst>
          </p:cNvPr>
          <p:cNvSpPr/>
          <p:nvPr/>
        </p:nvSpPr>
        <p:spPr>
          <a:xfrm>
            <a:off x="326145" y="3964534"/>
            <a:ext cx="1717259" cy="232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用</a:t>
            </a:r>
            <a:r>
              <a:rPr lang="en-US" altLang="zh-CN" sz="1000" dirty="0">
                <a:solidFill>
                  <a:srgbClr val="002060"/>
                </a:solidFill>
              </a:rPr>
              <a:t>Rancher</a:t>
            </a:r>
            <a:r>
              <a:rPr lang="zh-CN" altLang="en-US" sz="1000" dirty="0">
                <a:solidFill>
                  <a:srgbClr val="002060"/>
                </a:solidFill>
              </a:rPr>
              <a:t>管理并运行容器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FB73BB6-E97E-4A4D-84A1-19708BC780B4}"/>
              </a:ext>
            </a:extLst>
          </p:cNvPr>
          <p:cNvSpPr/>
          <p:nvPr/>
        </p:nvSpPr>
        <p:spPr>
          <a:xfrm>
            <a:off x="4555676" y="1948150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FF0000"/>
                </a:solidFill>
              </a:rPr>
              <a:t>私有</a:t>
            </a:r>
            <a:r>
              <a:rPr lang="en-US" altLang="zh-CN" sz="1000" dirty="0">
                <a:solidFill>
                  <a:srgbClr val="002060"/>
                </a:solidFill>
              </a:rPr>
              <a:t>Harbor</a:t>
            </a:r>
            <a:r>
              <a:rPr lang="zh-CN" altLang="en-US" sz="1000" dirty="0">
                <a:solidFill>
                  <a:srgbClr val="002060"/>
                </a:solidFill>
              </a:rPr>
              <a:t>镜像库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7A230A-375F-4B22-96A2-23204655B5D1}"/>
              </a:ext>
            </a:extLst>
          </p:cNvPr>
          <p:cNvSpPr/>
          <p:nvPr/>
        </p:nvSpPr>
        <p:spPr>
          <a:xfrm>
            <a:off x="1342625" y="5407413"/>
            <a:ext cx="1367613" cy="2451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rgbClr val="002060"/>
                </a:solidFill>
              </a:rPr>
              <a:t>运行业务前端容器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A435DF8-5275-4744-BAF1-6D34FF663C6B}"/>
              </a:ext>
            </a:extLst>
          </p:cNvPr>
          <p:cNvSpPr/>
          <p:nvPr/>
        </p:nvSpPr>
        <p:spPr>
          <a:xfrm>
            <a:off x="1254132" y="4469805"/>
            <a:ext cx="57313" cy="1039516"/>
          </a:xfrm>
          <a:prstGeom prst="lef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885ED42-CC71-4FC7-971C-6019511A4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47409" y="844359"/>
            <a:ext cx="11907" cy="105573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307FF2B-3591-40A0-9384-DB0F229B274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47409" y="1158236"/>
            <a:ext cx="11903" cy="142607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C2E41BBE-2392-4920-B123-DBA88CF73DE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218248" y="2182856"/>
            <a:ext cx="1707590" cy="22546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85EA9940-FF7F-475D-8D84-9EA3F93EEA62}"/>
              </a:ext>
            </a:extLst>
          </p:cNvPr>
          <p:cNvCxnSpPr>
            <a:cxnSpLocks/>
            <a:endCxn id="14" idx="0"/>
          </p:cNvCxnSpPr>
          <p:nvPr/>
        </p:nvCxnSpPr>
        <p:spPr>
          <a:xfrm rot="16200000" flipH="1">
            <a:off x="1083364" y="3527062"/>
            <a:ext cx="154214" cy="70970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10ABC563-2E2E-413C-911E-7046569DADD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>
            <a:off x="1123919" y="3892497"/>
            <a:ext cx="132894" cy="1118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57AFD5D-159D-4C2D-A22A-B5554E95D0DA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rot="16200000" flipH="1">
            <a:off x="382223" y="4999564"/>
            <a:ext cx="1616285" cy="11181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6900641C-E900-45F7-B6E7-89B3BB552D5B}"/>
              </a:ext>
            </a:extLst>
          </p:cNvPr>
          <p:cNvSpPr/>
          <p:nvPr/>
        </p:nvSpPr>
        <p:spPr>
          <a:xfrm>
            <a:off x="1225539" y="1714001"/>
            <a:ext cx="58724" cy="1273665"/>
          </a:xfrm>
          <a:prstGeom prst="lef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C618F684-B752-4C0E-8D68-938DC2C4488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1080329" y="6195187"/>
            <a:ext cx="220073" cy="11182"/>
          </a:xfrm>
          <a:prstGeom prst="curved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0A0AEDA2-DAD0-4E6B-BC20-58B5CFFFC789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1568672" y="1054084"/>
            <a:ext cx="2987004" cy="1019655"/>
          </a:xfrm>
          <a:prstGeom prst="curvedConnector3">
            <a:avLst>
              <a:gd name="adj1" fmla="val 45002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8563BED8-247D-443A-95D0-C31EDD8FA42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043404" y="3317411"/>
            <a:ext cx="2512272" cy="140760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B6EDEDB6-D136-450D-9BF7-C461C8ACD9CC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043404" y="3458171"/>
            <a:ext cx="2512272" cy="277476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4C0455E-0053-407E-8822-66CA799832F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2043404" y="3458171"/>
            <a:ext cx="2512272" cy="622603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54714526-8935-43E6-97B6-221438B6F43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2585153" y="3934947"/>
            <a:ext cx="1970523" cy="511829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8823AA24-F501-4B48-8324-0EDC2FE536D8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85152" y="3934947"/>
            <a:ext cx="1970524" cy="850954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335E6DD4-05CE-4DA3-8AF0-628424BAC50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2710238" y="3934947"/>
            <a:ext cx="1845438" cy="1200016"/>
          </a:xfrm>
          <a:prstGeom prst="curvedConnector3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6C58F41-7029-4772-B79E-12C9BC83C504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2710238" y="3934947"/>
            <a:ext cx="1845438" cy="159503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63352862-469E-4D79-A1F5-ABCCA4E6295A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710238" y="4412935"/>
            <a:ext cx="1845438" cy="7220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B03869C7-F5B6-428E-A28B-ABDF7979601F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10238" y="4412935"/>
            <a:ext cx="1845438" cy="111704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8E1BA9B2-1711-415F-97E2-5BC703AEA5C2}"/>
              </a:ext>
            </a:extLst>
          </p:cNvPr>
          <p:cNvSpPr/>
          <p:nvPr/>
        </p:nvSpPr>
        <p:spPr>
          <a:xfrm>
            <a:off x="4536770" y="4793108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共享文件系统</a:t>
            </a:r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9ECD35B1-3D18-4389-A17A-1A648D157DC3}"/>
              </a:ext>
            </a:extLst>
          </p:cNvPr>
          <p:cNvCxnSpPr>
            <a:cxnSpLocks/>
            <a:stCxn id="15" idx="3"/>
            <a:endCxn id="119" idx="1"/>
          </p:cNvCxnSpPr>
          <p:nvPr/>
        </p:nvCxnSpPr>
        <p:spPr>
          <a:xfrm>
            <a:off x="2585153" y="4446776"/>
            <a:ext cx="1951617" cy="47192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F2E5CAEE-B112-46CC-BDAC-BF1953AB2C16}"/>
              </a:ext>
            </a:extLst>
          </p:cNvPr>
          <p:cNvCxnSpPr>
            <a:cxnSpLocks/>
            <a:stCxn id="16" idx="3"/>
            <a:endCxn id="119" idx="1"/>
          </p:cNvCxnSpPr>
          <p:nvPr/>
        </p:nvCxnSpPr>
        <p:spPr>
          <a:xfrm>
            <a:off x="2585152" y="4785901"/>
            <a:ext cx="1951618" cy="13279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B7A2AFAC-0FB5-4DB2-A444-F88E6011572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10238" y="4904526"/>
            <a:ext cx="1826532" cy="23043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47F3A7F5-A759-4E88-AA61-F8BCACE532CD}"/>
              </a:ext>
            </a:extLst>
          </p:cNvPr>
          <p:cNvCxnSpPr>
            <a:cxnSpLocks/>
            <a:stCxn id="25" idx="3"/>
            <a:endCxn id="119" idx="1"/>
          </p:cNvCxnSpPr>
          <p:nvPr/>
        </p:nvCxnSpPr>
        <p:spPr>
          <a:xfrm flipV="1">
            <a:off x="2710238" y="4918697"/>
            <a:ext cx="1826532" cy="61128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8A23376C-6936-4921-805E-121029A31585}"/>
              </a:ext>
            </a:extLst>
          </p:cNvPr>
          <p:cNvGrpSpPr/>
          <p:nvPr/>
        </p:nvGrpSpPr>
        <p:grpSpPr>
          <a:xfrm>
            <a:off x="2337540" y="6412045"/>
            <a:ext cx="2104564" cy="307777"/>
            <a:chOff x="2276138" y="6037084"/>
            <a:chExt cx="2104564" cy="307777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7593A6A-A95F-440F-8563-F3120E4282A4}"/>
                </a:ext>
              </a:extLst>
            </p:cNvPr>
            <p:cNvSpPr txBox="1"/>
            <p:nvPr/>
          </p:nvSpPr>
          <p:spPr>
            <a:xfrm>
              <a:off x="2276138" y="6037084"/>
              <a:ext cx="210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</a:rPr>
                <a:t>初始化安装</a:t>
              </a:r>
            </a:p>
          </p:txBody>
        </p:sp>
        <p:sp>
          <p:nvSpPr>
            <p:cNvPr id="134" name="星形: 十角 133">
              <a:extLst>
                <a:ext uri="{FF2B5EF4-FFF2-40B4-BE49-F238E27FC236}">
                  <a16:creationId xmlns:a16="http://schemas.microsoft.com/office/drawing/2014/main" id="{8D71D5B1-21E6-4698-A2B9-C3CFA0010A34}"/>
                </a:ext>
              </a:extLst>
            </p:cNvPr>
            <p:cNvSpPr/>
            <p:nvPr/>
          </p:nvSpPr>
          <p:spPr>
            <a:xfrm>
              <a:off x="2547260" y="6048658"/>
              <a:ext cx="278292" cy="262170"/>
            </a:xfrm>
            <a:prstGeom prst="star10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35" name="对话气泡: 圆角矩形 134">
            <a:extLst>
              <a:ext uri="{FF2B5EF4-FFF2-40B4-BE49-F238E27FC236}">
                <a16:creationId xmlns:a16="http://schemas.microsoft.com/office/drawing/2014/main" id="{930C317D-6940-420E-812A-054860BAD621}"/>
              </a:ext>
            </a:extLst>
          </p:cNvPr>
          <p:cNvSpPr/>
          <p:nvPr/>
        </p:nvSpPr>
        <p:spPr>
          <a:xfrm>
            <a:off x="1978091" y="587828"/>
            <a:ext cx="1819470" cy="522242"/>
          </a:xfrm>
          <a:prstGeom prst="wedgeRoundRectCallout">
            <a:avLst>
              <a:gd name="adj1" fmla="val -61859"/>
              <a:gd name="adj2" fmla="val 339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rgbClr val="002060"/>
                </a:solidFill>
              </a:rPr>
              <a:t>Centos7</a:t>
            </a:r>
            <a:r>
              <a:rPr lang="zh-CN" altLang="en-US" sz="800" dirty="0">
                <a:solidFill>
                  <a:srgbClr val="002060"/>
                </a:solidFill>
              </a:rPr>
              <a:t>以上</a:t>
            </a:r>
            <a:endParaRPr lang="en-US" altLang="zh-CN" sz="800" dirty="0">
              <a:solidFill>
                <a:srgbClr val="002060"/>
              </a:solidFill>
            </a:endParaRPr>
          </a:p>
          <a:p>
            <a:r>
              <a:rPr lang="en-US" altLang="zh-CN" sz="800" dirty="0">
                <a:solidFill>
                  <a:srgbClr val="002060"/>
                </a:solidFill>
              </a:rPr>
              <a:t>Yum</a:t>
            </a:r>
            <a:r>
              <a:rPr lang="zh-CN" altLang="en-US" sz="800" dirty="0">
                <a:solidFill>
                  <a:srgbClr val="002060"/>
                </a:solidFill>
              </a:rPr>
              <a:t>离线安装依赖包</a:t>
            </a:r>
            <a:endParaRPr lang="en-US" altLang="zh-CN" sz="800" dirty="0">
              <a:solidFill>
                <a:srgbClr val="002060"/>
              </a:solidFill>
            </a:endParaRPr>
          </a:p>
          <a:p>
            <a:r>
              <a:rPr lang="en-US" altLang="zh-CN" sz="800" dirty="0">
                <a:solidFill>
                  <a:srgbClr val="002060"/>
                </a:solidFill>
              </a:rPr>
              <a:t>Tar</a:t>
            </a:r>
            <a:r>
              <a:rPr lang="zh-CN" altLang="en-US" sz="800" dirty="0">
                <a:solidFill>
                  <a:srgbClr val="002060"/>
                </a:solidFill>
              </a:rPr>
              <a:t>包安装</a:t>
            </a:r>
            <a:r>
              <a:rPr lang="en-US" altLang="zh-CN" sz="800" dirty="0" err="1">
                <a:solidFill>
                  <a:srgbClr val="002060"/>
                </a:solidFill>
              </a:rPr>
              <a:t>docker+docker-compose</a:t>
            </a:r>
            <a:endParaRPr lang="en-US" altLang="zh-CN" sz="800" dirty="0">
              <a:solidFill>
                <a:srgbClr val="002060"/>
              </a:solidFill>
            </a:endParaRPr>
          </a:p>
          <a:p>
            <a:r>
              <a:rPr lang="en-US" altLang="zh-CN" sz="800" dirty="0">
                <a:solidFill>
                  <a:srgbClr val="002060"/>
                </a:solidFill>
              </a:rPr>
              <a:t>Tar</a:t>
            </a:r>
            <a:r>
              <a:rPr lang="zh-CN" altLang="en-US" sz="800" dirty="0">
                <a:solidFill>
                  <a:srgbClr val="002060"/>
                </a:solidFill>
              </a:rPr>
              <a:t>包导入</a:t>
            </a:r>
            <a:r>
              <a:rPr lang="en-US" altLang="zh-CN" sz="800" dirty="0">
                <a:solidFill>
                  <a:srgbClr val="002060"/>
                </a:solidFill>
              </a:rPr>
              <a:t>harbor</a:t>
            </a:r>
            <a:r>
              <a:rPr lang="zh-CN" altLang="en-US" sz="800" dirty="0">
                <a:solidFill>
                  <a:srgbClr val="002060"/>
                </a:solidFill>
              </a:rPr>
              <a:t>及其他镜像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54CF6C3-A73E-4ED0-B015-227C7862F58E}"/>
              </a:ext>
            </a:extLst>
          </p:cNvPr>
          <p:cNvSpPr/>
          <p:nvPr/>
        </p:nvSpPr>
        <p:spPr>
          <a:xfrm>
            <a:off x="6202808" y="3119754"/>
            <a:ext cx="1242527" cy="25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Docker Hub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A4E6DEA3-5085-438E-AB61-629B727DE042}"/>
              </a:ext>
            </a:extLst>
          </p:cNvPr>
          <p:cNvGrpSpPr/>
          <p:nvPr/>
        </p:nvGrpSpPr>
        <p:grpSpPr>
          <a:xfrm>
            <a:off x="7880297" y="3043746"/>
            <a:ext cx="4045416" cy="1856450"/>
            <a:chOff x="7441759" y="3043746"/>
            <a:chExt cx="4045416" cy="1856450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8D88C5B1-8A34-4395-8563-C4A4137F6B66}"/>
                </a:ext>
              </a:extLst>
            </p:cNvPr>
            <p:cNvGrpSpPr/>
            <p:nvPr/>
          </p:nvGrpSpPr>
          <p:grpSpPr>
            <a:xfrm>
              <a:off x="7643242" y="3043746"/>
              <a:ext cx="3843933" cy="1856450"/>
              <a:chOff x="7643242" y="3043746"/>
              <a:chExt cx="3843933" cy="1856450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38B6E38-AAE0-4135-A115-2AF1A06AD3C5}"/>
                  </a:ext>
                </a:extLst>
              </p:cNvPr>
              <p:cNvSpPr/>
              <p:nvPr/>
            </p:nvSpPr>
            <p:spPr>
              <a:xfrm>
                <a:off x="7643242" y="3043746"/>
                <a:ext cx="3843933" cy="185645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C89ED6DD-EF35-4407-A946-3666AB4742F6}"/>
                  </a:ext>
                </a:extLst>
              </p:cNvPr>
              <p:cNvSpPr/>
              <p:nvPr/>
            </p:nvSpPr>
            <p:spPr>
              <a:xfrm>
                <a:off x="9411642" y="3203526"/>
                <a:ext cx="1694895" cy="277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2060"/>
                    </a:solidFill>
                  </a:rPr>
                  <a:t>PAAS</a:t>
                </a:r>
                <a:r>
                  <a:rPr lang="zh-CN" altLang="en-US" sz="1000" dirty="0">
                    <a:solidFill>
                      <a:srgbClr val="002060"/>
                    </a:solidFill>
                  </a:rPr>
                  <a:t>中间件 升级</a:t>
                </a: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AC37BEF-E38D-4587-9F9C-E37B9B50E42E}"/>
                  </a:ext>
                </a:extLst>
              </p:cNvPr>
              <p:cNvSpPr/>
              <p:nvPr/>
            </p:nvSpPr>
            <p:spPr>
              <a:xfrm>
                <a:off x="9411642" y="3607749"/>
                <a:ext cx="1694895" cy="277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rgbClr val="002060"/>
                    </a:solidFill>
                  </a:rPr>
                  <a:t>技术中台功能 升级</a:t>
                </a: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B68A92BA-535D-4423-BC5E-2D94DFE85EB6}"/>
                  </a:ext>
                </a:extLst>
              </p:cNvPr>
              <p:cNvSpPr/>
              <p:nvPr/>
            </p:nvSpPr>
            <p:spPr>
              <a:xfrm>
                <a:off x="9411642" y="4017676"/>
                <a:ext cx="1694895" cy="277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2060"/>
                    </a:solidFill>
                  </a:rPr>
                  <a:t>Rancher</a:t>
                </a:r>
                <a:r>
                  <a:rPr lang="zh-CN" altLang="en-US" sz="1000" dirty="0">
                    <a:solidFill>
                      <a:srgbClr val="002060"/>
                    </a:solidFill>
                  </a:rPr>
                  <a:t>平台 升级</a:t>
                </a: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F63F062-786B-4F9F-B3C0-C746D09C4995}"/>
                  </a:ext>
                </a:extLst>
              </p:cNvPr>
              <p:cNvSpPr/>
              <p:nvPr/>
            </p:nvSpPr>
            <p:spPr>
              <a:xfrm>
                <a:off x="9411642" y="4427603"/>
                <a:ext cx="1694895" cy="2774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dirty="0" err="1">
                    <a:solidFill>
                      <a:srgbClr val="002060"/>
                    </a:solidFill>
                  </a:rPr>
                  <a:t>Kubernates</a:t>
                </a:r>
                <a:r>
                  <a:rPr lang="zh-CN" altLang="en-US" sz="1000" dirty="0">
                    <a:solidFill>
                      <a:srgbClr val="002060"/>
                    </a:solidFill>
                  </a:rPr>
                  <a:t>平台 升级</a:t>
                </a:r>
              </a:p>
            </p:txBody>
          </p:sp>
          <p:sp>
            <p:nvSpPr>
              <p:cNvPr id="165" name="左大括号 164">
                <a:extLst>
                  <a:ext uri="{FF2B5EF4-FFF2-40B4-BE49-F238E27FC236}">
                    <a16:creationId xmlns:a16="http://schemas.microsoft.com/office/drawing/2014/main" id="{095E0F97-B044-4125-B4D9-4C56B3C5A00B}"/>
                  </a:ext>
                </a:extLst>
              </p:cNvPr>
              <p:cNvSpPr/>
              <p:nvPr/>
            </p:nvSpPr>
            <p:spPr>
              <a:xfrm>
                <a:off x="9272701" y="3335556"/>
                <a:ext cx="45719" cy="1316935"/>
              </a:xfrm>
              <a:prstGeom prst="leftBrace">
                <a:avLst/>
              </a:prstGeom>
              <a:ln w="19050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677FBE8-6A53-4C3F-A876-C6DE646CD304}"/>
                </a:ext>
              </a:extLst>
            </p:cNvPr>
            <p:cNvGrpSpPr/>
            <p:nvPr/>
          </p:nvGrpSpPr>
          <p:grpSpPr>
            <a:xfrm>
              <a:off x="7441759" y="4428089"/>
              <a:ext cx="2104564" cy="307777"/>
              <a:chOff x="2276138" y="6037084"/>
              <a:chExt cx="2104564" cy="307777"/>
            </a:xfrm>
          </p:grpSpPr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F170848-7F93-415F-AA2E-3510049528DE}"/>
                  </a:ext>
                </a:extLst>
              </p:cNvPr>
              <p:cNvSpPr txBox="1"/>
              <p:nvPr/>
            </p:nvSpPr>
            <p:spPr>
              <a:xfrm>
                <a:off x="2276138" y="6037084"/>
                <a:ext cx="210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</a:rPr>
                  <a:t>   技术平台升级</a:t>
                </a:r>
              </a:p>
            </p:txBody>
          </p:sp>
          <p:sp>
            <p:nvSpPr>
              <p:cNvPr id="147" name="星形: 十角 146">
                <a:extLst>
                  <a:ext uri="{FF2B5EF4-FFF2-40B4-BE49-F238E27FC236}">
                    <a16:creationId xmlns:a16="http://schemas.microsoft.com/office/drawing/2014/main" id="{EE9766AF-4552-4D19-975E-3A12598E49B7}"/>
                  </a:ext>
                </a:extLst>
              </p:cNvPr>
              <p:cNvSpPr/>
              <p:nvPr/>
            </p:nvSpPr>
            <p:spPr>
              <a:xfrm>
                <a:off x="2547260" y="6048658"/>
                <a:ext cx="278292" cy="262170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</p:grpSp>
      <p:pic>
        <p:nvPicPr>
          <p:cNvPr id="163" name="图片 162">
            <a:extLst>
              <a:ext uri="{FF2B5EF4-FFF2-40B4-BE49-F238E27FC236}">
                <a16:creationId xmlns:a16="http://schemas.microsoft.com/office/drawing/2014/main" id="{2E4BBD8E-0090-46AF-90C2-73F44DBB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08" y="2712464"/>
            <a:ext cx="941226" cy="413990"/>
          </a:xfrm>
          <a:prstGeom prst="rect">
            <a:avLst/>
          </a:prstGeom>
        </p:spPr>
      </p:pic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DB980D36-A198-4C1B-9653-66172FD696AA}"/>
              </a:ext>
            </a:extLst>
          </p:cNvPr>
          <p:cNvGrpSpPr/>
          <p:nvPr/>
        </p:nvGrpSpPr>
        <p:grpSpPr>
          <a:xfrm>
            <a:off x="7880297" y="1726163"/>
            <a:ext cx="4045418" cy="1069857"/>
            <a:chOff x="7441759" y="1726163"/>
            <a:chExt cx="4045418" cy="1069857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B83F646-943D-478B-822F-43DFA9A613AE}"/>
                </a:ext>
              </a:extLst>
            </p:cNvPr>
            <p:cNvSpPr/>
            <p:nvPr/>
          </p:nvSpPr>
          <p:spPr>
            <a:xfrm>
              <a:off x="7643244" y="1726163"/>
              <a:ext cx="3843933" cy="1069274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25244932-9804-4332-A589-AE3838E1B70F}"/>
                </a:ext>
              </a:extLst>
            </p:cNvPr>
            <p:cNvGrpSpPr/>
            <p:nvPr/>
          </p:nvGrpSpPr>
          <p:grpSpPr>
            <a:xfrm>
              <a:off x="7441759" y="2488243"/>
              <a:ext cx="2104564" cy="307777"/>
              <a:chOff x="2276138" y="6037084"/>
              <a:chExt cx="2104564" cy="307777"/>
            </a:xfrm>
          </p:grpSpPr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2A62D67E-5717-4A53-BE8C-E87A2517D9EF}"/>
                  </a:ext>
                </a:extLst>
              </p:cNvPr>
              <p:cNvSpPr txBox="1"/>
              <p:nvPr/>
            </p:nvSpPr>
            <p:spPr>
              <a:xfrm>
                <a:off x="2276138" y="6037084"/>
                <a:ext cx="210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</a:rPr>
                  <a:t>   基础环境升级</a:t>
                </a:r>
              </a:p>
            </p:txBody>
          </p:sp>
          <p:sp>
            <p:nvSpPr>
              <p:cNvPr id="144" name="星形: 十角 143">
                <a:extLst>
                  <a:ext uri="{FF2B5EF4-FFF2-40B4-BE49-F238E27FC236}">
                    <a16:creationId xmlns:a16="http://schemas.microsoft.com/office/drawing/2014/main" id="{7A7ECFFE-2B0E-4195-A51F-8F14A2807E77}"/>
                  </a:ext>
                </a:extLst>
              </p:cNvPr>
              <p:cNvSpPr/>
              <p:nvPr/>
            </p:nvSpPr>
            <p:spPr>
              <a:xfrm>
                <a:off x="2547260" y="6048658"/>
                <a:ext cx="278292" cy="262170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FF00439-61CE-4FAF-AD28-BDDC89E7D620}"/>
                </a:ext>
              </a:extLst>
            </p:cNvPr>
            <p:cNvSpPr/>
            <p:nvPr/>
          </p:nvSpPr>
          <p:spPr>
            <a:xfrm>
              <a:off x="9411643" y="1873298"/>
              <a:ext cx="1694895" cy="277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rgbClr val="002060"/>
                  </a:solidFill>
                </a:rPr>
                <a:t>Docker</a:t>
              </a:r>
              <a:r>
                <a:rPr lang="zh-CN" altLang="en-US" sz="1000" dirty="0">
                  <a:solidFill>
                    <a:srgbClr val="002060"/>
                  </a:solidFill>
                </a:rPr>
                <a:t>引擎 升级</a:t>
              </a: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9B0624D2-52DA-4DE6-A1A5-435567D89F6A}"/>
                </a:ext>
              </a:extLst>
            </p:cNvPr>
            <p:cNvSpPr/>
            <p:nvPr/>
          </p:nvSpPr>
          <p:spPr>
            <a:xfrm>
              <a:off x="9411643" y="2304390"/>
              <a:ext cx="1694895" cy="277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rgbClr val="002060"/>
                  </a:solidFill>
                </a:rPr>
                <a:t>Harbor</a:t>
              </a:r>
              <a:r>
                <a:rPr lang="zh-CN" altLang="en-US" sz="1000" dirty="0">
                  <a:solidFill>
                    <a:srgbClr val="002060"/>
                  </a:solidFill>
                </a:rPr>
                <a:t>镜像库 升级</a:t>
              </a:r>
            </a:p>
          </p:txBody>
        </p:sp>
        <p:sp>
          <p:nvSpPr>
            <p:cNvPr id="164" name="左大括号 163">
              <a:extLst>
                <a:ext uri="{FF2B5EF4-FFF2-40B4-BE49-F238E27FC236}">
                  <a16:creationId xmlns:a16="http://schemas.microsoft.com/office/drawing/2014/main" id="{F3837179-CE91-48B3-A807-85E418BF78F6}"/>
                </a:ext>
              </a:extLst>
            </p:cNvPr>
            <p:cNvSpPr/>
            <p:nvPr/>
          </p:nvSpPr>
          <p:spPr>
            <a:xfrm>
              <a:off x="9281142" y="1984027"/>
              <a:ext cx="78180" cy="543155"/>
            </a:xfrm>
            <a:prstGeom prst="leftBrace">
              <a:avLst/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6E88718E-85D4-42F1-B94D-57DC9EB33402}"/>
              </a:ext>
            </a:extLst>
          </p:cNvPr>
          <p:cNvGrpSpPr/>
          <p:nvPr/>
        </p:nvGrpSpPr>
        <p:grpSpPr>
          <a:xfrm>
            <a:off x="7880297" y="5147922"/>
            <a:ext cx="4045416" cy="1136617"/>
            <a:chOff x="7441759" y="5147922"/>
            <a:chExt cx="4045416" cy="1136617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CD59159-B184-4096-84D9-EAD7CE717709}"/>
                </a:ext>
              </a:extLst>
            </p:cNvPr>
            <p:cNvSpPr/>
            <p:nvPr/>
          </p:nvSpPr>
          <p:spPr>
            <a:xfrm>
              <a:off x="7643242" y="5147922"/>
              <a:ext cx="3843933" cy="1136617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B8C4FBE-75C4-4EC9-BE7A-773CB2435D48}"/>
                </a:ext>
              </a:extLst>
            </p:cNvPr>
            <p:cNvGrpSpPr/>
            <p:nvPr/>
          </p:nvGrpSpPr>
          <p:grpSpPr>
            <a:xfrm>
              <a:off x="7441759" y="5898433"/>
              <a:ext cx="2104564" cy="307777"/>
              <a:chOff x="2276138" y="6037084"/>
              <a:chExt cx="2104564" cy="307777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C3CD477-CE29-4186-B488-9253B379382C}"/>
                  </a:ext>
                </a:extLst>
              </p:cNvPr>
              <p:cNvSpPr txBox="1"/>
              <p:nvPr/>
            </p:nvSpPr>
            <p:spPr>
              <a:xfrm>
                <a:off x="2276138" y="6037084"/>
                <a:ext cx="210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02060"/>
                    </a:solidFill>
                  </a:rPr>
                  <a:t>   业务应用升级</a:t>
                </a:r>
              </a:p>
            </p:txBody>
          </p:sp>
          <p:sp>
            <p:nvSpPr>
              <p:cNvPr id="154" name="星形: 十角 153">
                <a:extLst>
                  <a:ext uri="{FF2B5EF4-FFF2-40B4-BE49-F238E27FC236}">
                    <a16:creationId xmlns:a16="http://schemas.microsoft.com/office/drawing/2014/main" id="{D0440962-12A4-488B-A59A-F049E37EACB2}"/>
                  </a:ext>
                </a:extLst>
              </p:cNvPr>
              <p:cNvSpPr/>
              <p:nvPr/>
            </p:nvSpPr>
            <p:spPr>
              <a:xfrm>
                <a:off x="2547260" y="6048658"/>
                <a:ext cx="278292" cy="262170"/>
              </a:xfrm>
              <a:prstGeom prst="star10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80921F9-603A-45D5-8A2A-E34521CF1D3F}"/>
                </a:ext>
              </a:extLst>
            </p:cNvPr>
            <p:cNvSpPr/>
            <p:nvPr/>
          </p:nvSpPr>
          <p:spPr>
            <a:xfrm>
              <a:off x="9411641" y="5306604"/>
              <a:ext cx="1694895" cy="277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002060"/>
                  </a:solidFill>
                </a:rPr>
                <a:t>业务应用 升级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E8C4A017-03DF-4B12-8B46-BBD94BC8489E}"/>
                </a:ext>
              </a:extLst>
            </p:cNvPr>
            <p:cNvSpPr/>
            <p:nvPr/>
          </p:nvSpPr>
          <p:spPr>
            <a:xfrm>
              <a:off x="9411641" y="5793734"/>
              <a:ext cx="1694895" cy="277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rgbClr val="002060"/>
                  </a:solidFill>
                </a:rPr>
                <a:t>业务应用 新增</a:t>
              </a:r>
            </a:p>
          </p:txBody>
        </p:sp>
        <p:sp>
          <p:nvSpPr>
            <p:cNvPr id="166" name="左大括号 165">
              <a:extLst>
                <a:ext uri="{FF2B5EF4-FFF2-40B4-BE49-F238E27FC236}">
                  <a16:creationId xmlns:a16="http://schemas.microsoft.com/office/drawing/2014/main" id="{D6FE65B4-6038-495E-AA73-8495D466F718}"/>
                </a:ext>
              </a:extLst>
            </p:cNvPr>
            <p:cNvSpPr/>
            <p:nvPr/>
          </p:nvSpPr>
          <p:spPr>
            <a:xfrm>
              <a:off x="9256470" y="5411407"/>
              <a:ext cx="78180" cy="543155"/>
            </a:xfrm>
            <a:prstGeom prst="leftBrace">
              <a:avLst/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40104332-7E04-4EC7-9F86-0D0D8D0DA017}"/>
              </a:ext>
            </a:extLst>
          </p:cNvPr>
          <p:cNvCxnSpPr>
            <a:cxnSpLocks/>
            <a:stCxn id="137" idx="2"/>
            <a:endCxn id="165" idx="1"/>
          </p:cNvCxnSpPr>
          <p:nvPr/>
        </p:nvCxnSpPr>
        <p:spPr>
          <a:xfrm rot="16200000" flipH="1">
            <a:off x="7956109" y="2238894"/>
            <a:ext cx="623092" cy="2887167"/>
          </a:xfrm>
          <a:prstGeom prst="curved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C32DF89C-291F-485B-A752-9E0EB11509D4}"/>
              </a:ext>
            </a:extLst>
          </p:cNvPr>
          <p:cNvCxnSpPr>
            <a:cxnSpLocks/>
            <a:stCxn id="137" idx="2"/>
            <a:endCxn id="166" idx="1"/>
          </p:cNvCxnSpPr>
          <p:nvPr/>
        </p:nvCxnSpPr>
        <p:spPr>
          <a:xfrm rot="16200000" flipH="1">
            <a:off x="7103514" y="3091490"/>
            <a:ext cx="2312053" cy="2870936"/>
          </a:xfrm>
          <a:prstGeom prst="curved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2926B14F-B11E-4440-AE34-FFB0B4AB510C}"/>
              </a:ext>
            </a:extLst>
          </p:cNvPr>
          <p:cNvCxnSpPr>
            <a:cxnSpLocks/>
            <a:stCxn id="24" idx="3"/>
            <a:endCxn id="163" idx="0"/>
          </p:cNvCxnSpPr>
          <p:nvPr/>
        </p:nvCxnSpPr>
        <p:spPr>
          <a:xfrm>
            <a:off x="5798203" y="2073739"/>
            <a:ext cx="875218" cy="638725"/>
          </a:xfrm>
          <a:prstGeom prst="curved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s0.bdstatic.com/70cFvHSh_Q1YnxGkpoWK1HF6hhy/it/u=4124175395,2722930325&amp;fm=26&amp;gp=0.jpg">
            <a:extLst>
              <a:ext uri="{FF2B5EF4-FFF2-40B4-BE49-F238E27FC236}">
                <a16:creationId xmlns:a16="http://schemas.microsoft.com/office/drawing/2014/main" id="{F7C4B715-8B2B-4FF6-94D4-51C895EA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57" y="1056104"/>
            <a:ext cx="298202" cy="3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连接符: 曲线 186">
            <a:extLst>
              <a:ext uri="{FF2B5EF4-FFF2-40B4-BE49-F238E27FC236}">
                <a16:creationId xmlns:a16="http://schemas.microsoft.com/office/drawing/2014/main" id="{165AC44A-8D26-4622-90EE-825F79ADF3BF}"/>
              </a:ext>
            </a:extLst>
          </p:cNvPr>
          <p:cNvCxnSpPr>
            <a:cxnSpLocks/>
            <a:stCxn id="135" idx="3"/>
            <a:endCxn id="1026" idx="1"/>
          </p:cNvCxnSpPr>
          <p:nvPr/>
        </p:nvCxnSpPr>
        <p:spPr>
          <a:xfrm>
            <a:off x="3797561" y="848949"/>
            <a:ext cx="1339696" cy="35864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302F9863-ADB9-4B50-BF06-B7D66B5E2C31}"/>
              </a:ext>
            </a:extLst>
          </p:cNvPr>
          <p:cNvCxnSpPr>
            <a:cxnSpLocks/>
            <a:stCxn id="184" idx="3"/>
            <a:endCxn id="164" idx="1"/>
          </p:cNvCxnSpPr>
          <p:nvPr/>
        </p:nvCxnSpPr>
        <p:spPr>
          <a:xfrm>
            <a:off x="5851582" y="1249855"/>
            <a:ext cx="3868098" cy="100575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363DE81-B615-4B29-A2A4-25D3A7D7B018}"/>
              </a:ext>
            </a:extLst>
          </p:cNvPr>
          <p:cNvSpPr/>
          <p:nvPr/>
        </p:nvSpPr>
        <p:spPr>
          <a:xfrm>
            <a:off x="5982323" y="662550"/>
            <a:ext cx="1776630" cy="450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Wingdings" panose="05000000000000000000" pitchFamily="2" charset="2"/>
              <a:buChar char="ü"/>
            </a:pPr>
            <a:r>
              <a:rPr lang="zh-CN" altLang="en-US" sz="1000" dirty="0">
                <a:solidFill>
                  <a:srgbClr val="002060"/>
                </a:solidFill>
              </a:rPr>
              <a:t>打成</a:t>
            </a:r>
            <a:r>
              <a:rPr lang="en-US" altLang="zh-CN" sz="1000" dirty="0">
                <a:solidFill>
                  <a:srgbClr val="002060"/>
                </a:solidFill>
              </a:rPr>
              <a:t>tar</a:t>
            </a:r>
            <a:r>
              <a:rPr lang="zh-CN" altLang="en-US" sz="1000" dirty="0">
                <a:solidFill>
                  <a:srgbClr val="002060"/>
                </a:solidFill>
              </a:rPr>
              <a:t>包或</a:t>
            </a:r>
            <a:r>
              <a:rPr lang="en-US" altLang="zh-CN" sz="1000" dirty="0" err="1">
                <a:solidFill>
                  <a:srgbClr val="002060"/>
                </a:solidFill>
              </a:rPr>
              <a:t>iso</a:t>
            </a:r>
            <a:r>
              <a:rPr lang="zh-CN" altLang="en-US" sz="1000" dirty="0">
                <a:solidFill>
                  <a:srgbClr val="002060"/>
                </a:solidFill>
              </a:rPr>
              <a:t>镜像，通过实施方手动更新升级</a:t>
            </a:r>
          </a:p>
        </p:txBody>
      </p:sp>
    </p:spTree>
    <p:extLst>
      <p:ext uri="{BB962C8B-B14F-4D97-AF65-F5344CB8AC3E}">
        <p14:creationId xmlns:p14="http://schemas.microsoft.com/office/powerpoint/2010/main" val="19747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2526C8-CC89-44E0-AE30-167DA8CC4D9C}"/>
              </a:ext>
            </a:extLst>
          </p:cNvPr>
          <p:cNvSpPr txBox="1"/>
          <p:nvPr/>
        </p:nvSpPr>
        <p:spPr>
          <a:xfrm>
            <a:off x="8878" y="9397"/>
            <a:ext cx="3357374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五、技术中台：总体技术架构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7945D2-33D5-45E1-88AD-0C461FE61CD4}"/>
              </a:ext>
            </a:extLst>
          </p:cNvPr>
          <p:cNvGrpSpPr/>
          <p:nvPr/>
        </p:nvGrpSpPr>
        <p:grpSpPr>
          <a:xfrm>
            <a:off x="952622" y="366394"/>
            <a:ext cx="10573852" cy="6327784"/>
            <a:chOff x="952622" y="366394"/>
            <a:chExt cx="10573852" cy="6327784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05506A-EC78-40DF-8B30-431F8A557AD3}"/>
                </a:ext>
              </a:extLst>
            </p:cNvPr>
            <p:cNvSpPr/>
            <p:nvPr/>
          </p:nvSpPr>
          <p:spPr>
            <a:xfrm>
              <a:off x="967675" y="6197784"/>
              <a:ext cx="9774314" cy="4064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074A537-09CC-446D-9444-DBA98D280977}"/>
                </a:ext>
              </a:extLst>
            </p:cNvPr>
            <p:cNvSpPr/>
            <p:nvPr/>
          </p:nvSpPr>
          <p:spPr>
            <a:xfrm>
              <a:off x="970079" y="5216801"/>
              <a:ext cx="9774314" cy="8822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75F1DFA-8094-4758-9607-A72545BA9F64}"/>
                </a:ext>
              </a:extLst>
            </p:cNvPr>
            <p:cNvSpPr/>
            <p:nvPr/>
          </p:nvSpPr>
          <p:spPr>
            <a:xfrm>
              <a:off x="967675" y="3010246"/>
              <a:ext cx="9774314" cy="21250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C57B9C3-8CD4-437F-8024-8885398453C2}"/>
                </a:ext>
              </a:extLst>
            </p:cNvPr>
            <p:cNvSpPr/>
            <p:nvPr/>
          </p:nvSpPr>
          <p:spPr>
            <a:xfrm>
              <a:off x="952622" y="904607"/>
              <a:ext cx="3171069" cy="19968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3011AFC-D4A4-4019-805C-1B7A11390FA4}"/>
                </a:ext>
              </a:extLst>
            </p:cNvPr>
            <p:cNvSpPr/>
            <p:nvPr/>
          </p:nvSpPr>
          <p:spPr>
            <a:xfrm>
              <a:off x="4246646" y="893387"/>
              <a:ext cx="2875049" cy="19968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804CACB-EF4F-438B-89AD-FE14CF59C376}"/>
                </a:ext>
              </a:extLst>
            </p:cNvPr>
            <p:cNvSpPr/>
            <p:nvPr/>
          </p:nvSpPr>
          <p:spPr>
            <a:xfrm>
              <a:off x="7207605" y="873434"/>
              <a:ext cx="3534384" cy="19968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F750A6-B49B-4975-BFA7-32351FD99CC8}"/>
                </a:ext>
              </a:extLst>
            </p:cNvPr>
            <p:cNvSpPr/>
            <p:nvPr/>
          </p:nvSpPr>
          <p:spPr>
            <a:xfrm>
              <a:off x="1143757" y="2535337"/>
              <a:ext cx="1923869" cy="2233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Zuul</a:t>
              </a:r>
              <a:r>
                <a:rPr lang="en-US" altLang="zh-CN" sz="1200" dirty="0">
                  <a:solidFill>
                    <a:srgbClr val="002060"/>
                  </a:solidFill>
                </a:rPr>
                <a:t> +</a:t>
              </a:r>
              <a:r>
                <a:rPr lang="en-US" altLang="zh-CN" sz="1200" dirty="0" err="1">
                  <a:solidFill>
                    <a:srgbClr val="002060"/>
                  </a:solidFill>
                </a:rPr>
                <a:t>Hystrix</a:t>
              </a:r>
              <a:r>
                <a:rPr lang="en-US" altLang="zh-CN" sz="1200" dirty="0">
                  <a:solidFill>
                    <a:srgbClr val="002060"/>
                  </a:solidFill>
                </a:rPr>
                <a:t> </a:t>
              </a:r>
              <a:r>
                <a:rPr lang="zh-CN" altLang="en-US" sz="1200" dirty="0">
                  <a:solidFill>
                    <a:srgbClr val="002060"/>
                  </a:solidFill>
                </a:rPr>
                <a:t>微服务网关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C9446E-DA85-4E45-A6D9-248E3A44A6EA}"/>
                </a:ext>
              </a:extLst>
            </p:cNvPr>
            <p:cNvSpPr/>
            <p:nvPr/>
          </p:nvSpPr>
          <p:spPr>
            <a:xfrm>
              <a:off x="4410153" y="974306"/>
              <a:ext cx="2527549" cy="364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err="1">
                  <a:solidFill>
                    <a:srgbClr val="002060"/>
                  </a:solidFill>
                </a:rPr>
                <a:t>Devops</a:t>
              </a:r>
              <a:r>
                <a:rPr lang="zh-CN" altLang="en-US" sz="1200">
                  <a:solidFill>
                    <a:srgbClr val="002060"/>
                  </a:solidFill>
                </a:rPr>
                <a:t> </a:t>
              </a:r>
              <a:r>
                <a:rPr lang="en-US" altLang="zh-CN" sz="1200" dirty="0">
                  <a:solidFill>
                    <a:srgbClr val="002060"/>
                  </a:solidFill>
                </a:rPr>
                <a:t>Console</a:t>
              </a:r>
              <a:endParaRPr lang="zh-CN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49D931-E656-49FB-AE4D-C2FA3293649C}"/>
                </a:ext>
              </a:extLst>
            </p:cNvPr>
            <p:cNvSpPr/>
            <p:nvPr/>
          </p:nvSpPr>
          <p:spPr>
            <a:xfrm>
              <a:off x="7302297" y="971950"/>
              <a:ext cx="3215198" cy="364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运营</a:t>
              </a:r>
              <a:r>
                <a:rPr lang="zh-CN" altLang="en-US" sz="1200">
                  <a:solidFill>
                    <a:srgbClr val="002060"/>
                  </a:solidFill>
                </a:rPr>
                <a:t>监控 </a:t>
              </a:r>
              <a:r>
                <a:rPr lang="en-US" altLang="zh-CN" sz="1200" dirty="0">
                  <a:solidFill>
                    <a:srgbClr val="002060"/>
                  </a:solidFill>
                </a:rPr>
                <a:t>Console</a:t>
              </a:r>
              <a:endParaRPr lang="zh-CN" alt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C5EC039-C621-499F-AACF-36D23A2693CD}"/>
                </a:ext>
              </a:extLst>
            </p:cNvPr>
            <p:cNvSpPr/>
            <p:nvPr/>
          </p:nvSpPr>
          <p:spPr>
            <a:xfrm>
              <a:off x="3258760" y="1783006"/>
              <a:ext cx="675541" cy="931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Eureka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  <a:endParaRPr lang="en-US" altLang="zh-CN" sz="12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注册</a:t>
              </a:r>
              <a:endParaRPr lang="en-US" altLang="zh-CN" sz="12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中心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4724B8-4F07-4D66-8820-49197C61F6A3}"/>
                </a:ext>
              </a:extLst>
            </p:cNvPr>
            <p:cNvSpPr/>
            <p:nvPr/>
          </p:nvSpPr>
          <p:spPr>
            <a:xfrm>
              <a:off x="1053863" y="3115354"/>
              <a:ext cx="9490234" cy="19331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Docker</a:t>
              </a:r>
              <a:r>
                <a:rPr lang="zh-CN" altLang="en-US" sz="1300">
                  <a:solidFill>
                    <a:srgbClr val="002060"/>
                  </a:solidFill>
                </a:rPr>
                <a:t>容器平台</a:t>
              </a:r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dirty="0">
                <a:solidFill>
                  <a:srgbClr val="002060"/>
                </a:solidFill>
              </a:endParaRPr>
            </a:p>
            <a:p>
              <a:pPr algn="ctr"/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C0CF6A-5196-4FFD-BA5F-508641163D9D}"/>
                </a:ext>
              </a:extLst>
            </p:cNvPr>
            <p:cNvSpPr/>
            <p:nvPr/>
          </p:nvSpPr>
          <p:spPr>
            <a:xfrm>
              <a:off x="4410154" y="2416560"/>
              <a:ext cx="1560993" cy="3033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Kubernates</a:t>
              </a:r>
              <a:r>
                <a:rPr lang="en-US" altLang="zh-CN" sz="1200" dirty="0">
                  <a:solidFill>
                    <a:srgbClr val="002060"/>
                  </a:solidFill>
                </a:rPr>
                <a:t> </a:t>
              </a:r>
              <a:r>
                <a:rPr lang="zh-CN" altLang="en-US" sz="1200" dirty="0">
                  <a:solidFill>
                    <a:srgbClr val="002060"/>
                  </a:solidFill>
                </a:rPr>
                <a:t>集群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257694-2CDF-444D-8547-0F9314437BF3}"/>
                </a:ext>
              </a:extLst>
            </p:cNvPr>
            <p:cNvSpPr/>
            <p:nvPr/>
          </p:nvSpPr>
          <p:spPr>
            <a:xfrm>
              <a:off x="4410154" y="1921804"/>
              <a:ext cx="1560993" cy="282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Rancher </a:t>
              </a:r>
              <a:r>
                <a:rPr lang="zh-CN" altLang="en-US" sz="1200" dirty="0">
                  <a:solidFill>
                    <a:srgbClr val="002060"/>
                  </a:solidFill>
                </a:rPr>
                <a:t>集群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B6BEE1-8B65-4FDD-BD92-A9A7D9957C00}"/>
                </a:ext>
              </a:extLst>
            </p:cNvPr>
            <p:cNvSpPr/>
            <p:nvPr/>
          </p:nvSpPr>
          <p:spPr>
            <a:xfrm>
              <a:off x="7302298" y="2572658"/>
              <a:ext cx="3215197" cy="230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Kafka</a:t>
              </a:r>
              <a:r>
                <a:rPr lang="zh-CN" altLang="en-US" sz="1200" dirty="0">
                  <a:solidFill>
                    <a:srgbClr val="002060"/>
                  </a:solidFill>
                </a:rPr>
                <a:t>消息队列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CD05BC-4232-4667-B909-DE462CA91A41}"/>
                </a:ext>
              </a:extLst>
            </p:cNvPr>
            <p:cNvSpPr/>
            <p:nvPr/>
          </p:nvSpPr>
          <p:spPr>
            <a:xfrm>
              <a:off x="7302298" y="2013688"/>
              <a:ext cx="1191089" cy="3503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ELK</a:t>
              </a: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日志中心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4D7783-A4FB-4D84-A63E-ACFCCF32A39E}"/>
                </a:ext>
              </a:extLst>
            </p:cNvPr>
            <p:cNvSpPr/>
            <p:nvPr/>
          </p:nvSpPr>
          <p:spPr>
            <a:xfrm>
              <a:off x="8555528" y="2013688"/>
              <a:ext cx="1191089" cy="329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Spark Stream</a:t>
              </a: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实时统计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2C6A97-4923-4A3C-887D-2375A3041FAF}"/>
                </a:ext>
              </a:extLst>
            </p:cNvPr>
            <p:cNvSpPr/>
            <p:nvPr/>
          </p:nvSpPr>
          <p:spPr>
            <a:xfrm>
              <a:off x="8555528" y="1513348"/>
              <a:ext cx="1191089" cy="3256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Hbase</a:t>
              </a:r>
              <a:endParaRPr lang="en-US" altLang="zh-CN" sz="12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存储统计结果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4E766B-345C-49D2-BA2C-1D99A23D35A5}"/>
                </a:ext>
              </a:extLst>
            </p:cNvPr>
            <p:cNvSpPr/>
            <p:nvPr/>
          </p:nvSpPr>
          <p:spPr>
            <a:xfrm>
              <a:off x="7302296" y="1504471"/>
              <a:ext cx="1191089" cy="3579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Kibana</a:t>
              </a: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定制报表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5D8F83-FB7D-474B-9B0D-753B29D02ADE}"/>
                </a:ext>
              </a:extLst>
            </p:cNvPr>
            <p:cNvSpPr/>
            <p:nvPr/>
          </p:nvSpPr>
          <p:spPr>
            <a:xfrm>
              <a:off x="9808760" y="1513348"/>
              <a:ext cx="793876" cy="89221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rgbClr val="002060"/>
                  </a:solidFill>
                </a:rPr>
                <a:t>ELK APM</a:t>
              </a:r>
              <a:endParaRPr lang="en-US" altLang="zh-CN" sz="12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200">
                  <a:solidFill>
                    <a:srgbClr val="002060"/>
                  </a:solidFill>
                </a:rPr>
                <a:t>性能分析</a:t>
              </a:r>
              <a:endParaRPr lang="en-US" altLang="zh-CN" sz="1200" dirty="0">
                <a:solidFill>
                  <a:srgbClr val="002060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平台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CAEF78-9B62-4A73-A354-0DC8CB307E1A}"/>
                </a:ext>
              </a:extLst>
            </p:cNvPr>
            <p:cNvSpPr/>
            <p:nvPr/>
          </p:nvSpPr>
          <p:spPr>
            <a:xfrm>
              <a:off x="6092102" y="1921804"/>
              <a:ext cx="845601" cy="8826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Apollo</a:t>
              </a: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配置中心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77E359-5139-49A5-8A6E-17FFDECD1BCF}"/>
                </a:ext>
              </a:extLst>
            </p:cNvPr>
            <p:cNvSpPr/>
            <p:nvPr/>
          </p:nvSpPr>
          <p:spPr>
            <a:xfrm>
              <a:off x="1134305" y="3424964"/>
              <a:ext cx="2518129" cy="1276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4675814-1984-45E9-A086-52AE4C22E146}"/>
                </a:ext>
              </a:extLst>
            </p:cNvPr>
            <p:cNvSpPr/>
            <p:nvPr/>
          </p:nvSpPr>
          <p:spPr>
            <a:xfrm>
              <a:off x="1206807" y="3462686"/>
              <a:ext cx="2518129" cy="1337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74CDA46-E52D-4308-A6E5-A475DDA50541}"/>
                </a:ext>
              </a:extLst>
            </p:cNvPr>
            <p:cNvSpPr/>
            <p:nvPr/>
          </p:nvSpPr>
          <p:spPr>
            <a:xfrm>
              <a:off x="1288187" y="3487199"/>
              <a:ext cx="2518129" cy="1400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b="1" dirty="0">
                  <a:solidFill>
                    <a:srgbClr val="002060"/>
                  </a:solidFill>
                </a:rPr>
                <a:t>公共基础能力服务</a:t>
              </a:r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zh-CN" altLang="en-US" sz="1300" b="1" dirty="0">
                <a:solidFill>
                  <a:srgbClr val="00206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B1F14E6-D474-4F06-A1A4-3FD591AF32D6}"/>
                </a:ext>
              </a:extLst>
            </p:cNvPr>
            <p:cNvSpPr/>
            <p:nvPr/>
          </p:nvSpPr>
          <p:spPr>
            <a:xfrm>
              <a:off x="1062366" y="5293339"/>
              <a:ext cx="9490234" cy="288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 err="1">
                  <a:solidFill>
                    <a:srgbClr val="002060"/>
                  </a:solidFill>
                </a:rPr>
                <a:t>databus</a:t>
              </a:r>
              <a:r>
                <a:rPr lang="zh-CN" altLang="en-US" sz="1300">
                  <a:solidFill>
                    <a:srgbClr val="002060"/>
                  </a:solidFill>
                </a:rPr>
                <a:t>数据总线、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BIDS</a:t>
              </a:r>
              <a:r>
                <a:rPr lang="zh-CN" altLang="en-US" sz="1300">
                  <a:solidFill>
                    <a:srgbClr val="002060"/>
                  </a:solidFill>
                </a:rPr>
                <a:t>服务、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Hadoop</a:t>
              </a:r>
              <a:r>
                <a:rPr lang="zh-CN" altLang="en-US" sz="1300" dirty="0">
                  <a:solidFill>
                    <a:srgbClr val="002060"/>
                  </a:solidFill>
                </a:rPr>
                <a:t>平台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6C018C3-B7FF-4C58-97D7-FCAC0DAF7438}"/>
                </a:ext>
              </a:extLst>
            </p:cNvPr>
            <p:cNvSpPr/>
            <p:nvPr/>
          </p:nvSpPr>
          <p:spPr>
            <a:xfrm>
              <a:off x="1062366" y="6254032"/>
              <a:ext cx="9490234" cy="3082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 err="1">
                  <a:solidFill>
                    <a:srgbClr val="002060"/>
                  </a:solidFill>
                </a:rPr>
                <a:t>ITCloud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、腾讯云、物理机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617056-D75D-4F27-9A1F-8F81AA20BD1C}"/>
                </a:ext>
              </a:extLst>
            </p:cNvPr>
            <p:cNvSpPr/>
            <p:nvPr/>
          </p:nvSpPr>
          <p:spPr>
            <a:xfrm>
              <a:off x="1143758" y="976711"/>
              <a:ext cx="2790544" cy="3645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SmartProxy</a:t>
              </a:r>
              <a:r>
                <a:rPr lang="en-US" altLang="zh-CN" sz="1200" dirty="0">
                  <a:solidFill>
                    <a:srgbClr val="002060"/>
                  </a:solidFill>
                </a:rPr>
                <a:t> </a:t>
              </a:r>
              <a:r>
                <a:rPr lang="zh-CN" altLang="en-US" sz="1200" dirty="0">
                  <a:solidFill>
                    <a:srgbClr val="002060"/>
                  </a:solidFill>
                </a:rPr>
                <a:t>智能网关</a:t>
              </a:r>
              <a:r>
                <a:rPr lang="en-US" altLang="zh-CN" sz="1200" dirty="0">
                  <a:solidFill>
                    <a:srgbClr val="002060"/>
                  </a:solidFill>
                </a:rPr>
                <a:t>/</a:t>
              </a:r>
              <a:r>
                <a:rPr lang="zh-CN" altLang="en-US" sz="1200" dirty="0">
                  <a:solidFill>
                    <a:srgbClr val="002060"/>
                  </a:solidFill>
                </a:rPr>
                <a:t>移动网关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29899C7-0FAE-4607-A5F0-A662243ED4CC}"/>
                </a:ext>
              </a:extLst>
            </p:cNvPr>
            <p:cNvSpPr/>
            <p:nvPr/>
          </p:nvSpPr>
          <p:spPr>
            <a:xfrm>
              <a:off x="1143758" y="1417885"/>
              <a:ext cx="2790544" cy="2773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Nginx</a:t>
              </a:r>
              <a:r>
                <a:rPr lang="zh-CN" altLang="en-US" sz="1200" dirty="0">
                  <a:solidFill>
                    <a:srgbClr val="002060"/>
                  </a:solidFill>
                </a:rPr>
                <a:t>集群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337055E-4D27-4244-97C7-482F7B87E9A9}"/>
                </a:ext>
              </a:extLst>
            </p:cNvPr>
            <p:cNvSpPr/>
            <p:nvPr/>
          </p:nvSpPr>
          <p:spPr>
            <a:xfrm>
              <a:off x="1445950" y="3800506"/>
              <a:ext cx="1402696" cy="2812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</a:rPr>
                <a:t>原生</a:t>
              </a:r>
              <a:r>
                <a:rPr lang="en-US" altLang="zh-CN" sz="1200" dirty="0">
                  <a:solidFill>
                    <a:srgbClr val="002060"/>
                  </a:solidFill>
                </a:rPr>
                <a:t>java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A2102D-87D4-41D5-AA03-C9AAAA30D219}"/>
                </a:ext>
              </a:extLst>
            </p:cNvPr>
            <p:cNvSpPr/>
            <p:nvPr/>
          </p:nvSpPr>
          <p:spPr>
            <a:xfrm>
              <a:off x="1445950" y="4138741"/>
              <a:ext cx="1402696" cy="273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GoLang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E18D74B-BAD1-442F-A20F-C029CA415096}"/>
                </a:ext>
              </a:extLst>
            </p:cNvPr>
            <p:cNvSpPr/>
            <p:nvPr/>
          </p:nvSpPr>
          <p:spPr>
            <a:xfrm>
              <a:off x="1464974" y="4469659"/>
              <a:ext cx="1402696" cy="276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.Net</a:t>
              </a:r>
              <a:r>
                <a:rPr lang="zh-CN" altLang="en-US" sz="1200" dirty="0">
                  <a:solidFill>
                    <a:srgbClr val="002060"/>
                  </a:solidFill>
                </a:rPr>
                <a:t> </a:t>
              </a:r>
              <a:r>
                <a:rPr lang="en-US" altLang="zh-CN" sz="1200" dirty="0">
                  <a:solidFill>
                    <a:srgbClr val="002060"/>
                  </a:solidFill>
                </a:rPr>
                <a:t>Core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704253C-098E-4B84-A04B-8CF7EEB0EF2A}"/>
                </a:ext>
              </a:extLst>
            </p:cNvPr>
            <p:cNvSpPr/>
            <p:nvPr/>
          </p:nvSpPr>
          <p:spPr>
            <a:xfrm>
              <a:off x="2811777" y="3922671"/>
              <a:ext cx="866838" cy="199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 SDK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D261E12-A842-4573-BA57-0010B424ADB8}"/>
                </a:ext>
              </a:extLst>
            </p:cNvPr>
            <p:cNvSpPr/>
            <p:nvPr/>
          </p:nvSpPr>
          <p:spPr>
            <a:xfrm>
              <a:off x="2810496" y="4544663"/>
              <a:ext cx="868117" cy="153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Sidecar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4B1209A-BD92-4936-A4C9-99198FF28E7E}"/>
                </a:ext>
              </a:extLst>
            </p:cNvPr>
            <p:cNvSpPr/>
            <p:nvPr/>
          </p:nvSpPr>
          <p:spPr>
            <a:xfrm>
              <a:off x="2822739" y="4154605"/>
              <a:ext cx="855875" cy="165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APM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E97F7A3-C8F9-44B2-816B-1BC127DBDDE3}"/>
                </a:ext>
              </a:extLst>
            </p:cNvPr>
            <p:cNvSpPr/>
            <p:nvPr/>
          </p:nvSpPr>
          <p:spPr>
            <a:xfrm>
              <a:off x="2811777" y="4350166"/>
              <a:ext cx="866838" cy="1677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5E5EBB7-06CB-4330-90FC-1B52CF037127}"/>
                </a:ext>
              </a:extLst>
            </p:cNvPr>
            <p:cNvSpPr/>
            <p:nvPr/>
          </p:nvSpPr>
          <p:spPr>
            <a:xfrm>
              <a:off x="4225435" y="3441806"/>
              <a:ext cx="2518129" cy="1276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00D4989-132B-48DD-881E-031FD6709C7C}"/>
                </a:ext>
              </a:extLst>
            </p:cNvPr>
            <p:cNvSpPr/>
            <p:nvPr/>
          </p:nvSpPr>
          <p:spPr>
            <a:xfrm>
              <a:off x="4297937" y="3479528"/>
              <a:ext cx="2518129" cy="1337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B8E5E06-0E3A-4DCB-9E33-5CC18F9F7B38}"/>
                </a:ext>
              </a:extLst>
            </p:cNvPr>
            <p:cNvSpPr/>
            <p:nvPr/>
          </p:nvSpPr>
          <p:spPr>
            <a:xfrm>
              <a:off x="4379317" y="3504041"/>
              <a:ext cx="2518129" cy="1400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b="1" dirty="0">
                  <a:solidFill>
                    <a:srgbClr val="002060"/>
                  </a:solidFill>
                </a:rPr>
                <a:t>公共扩展能力服务</a:t>
              </a:r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zh-CN" altLang="en-US" sz="1300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3761200-3C2D-462D-B7A2-585C91C748FF}"/>
                </a:ext>
              </a:extLst>
            </p:cNvPr>
            <p:cNvSpPr/>
            <p:nvPr/>
          </p:nvSpPr>
          <p:spPr>
            <a:xfrm>
              <a:off x="4537080" y="3817348"/>
              <a:ext cx="1402696" cy="2812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</a:rPr>
                <a:t>原生</a:t>
              </a:r>
              <a:r>
                <a:rPr lang="en-US" altLang="zh-CN" sz="1200" dirty="0">
                  <a:solidFill>
                    <a:srgbClr val="002060"/>
                  </a:solidFill>
                </a:rPr>
                <a:t>java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72EF005-E66C-4DAC-9212-849C918B7A6D}"/>
                </a:ext>
              </a:extLst>
            </p:cNvPr>
            <p:cNvSpPr/>
            <p:nvPr/>
          </p:nvSpPr>
          <p:spPr>
            <a:xfrm>
              <a:off x="4537080" y="4155583"/>
              <a:ext cx="1402696" cy="273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GoLang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08F1B13-9FB9-4C44-84F7-EF425B10BCE3}"/>
                </a:ext>
              </a:extLst>
            </p:cNvPr>
            <p:cNvSpPr/>
            <p:nvPr/>
          </p:nvSpPr>
          <p:spPr>
            <a:xfrm>
              <a:off x="4556104" y="4486501"/>
              <a:ext cx="1402696" cy="276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.Net</a:t>
              </a:r>
              <a:r>
                <a:rPr lang="zh-CN" altLang="en-US" sz="1200" dirty="0">
                  <a:solidFill>
                    <a:srgbClr val="002060"/>
                  </a:solidFill>
                </a:rPr>
                <a:t> </a:t>
              </a:r>
              <a:r>
                <a:rPr lang="en-US" altLang="zh-CN" sz="1200" dirty="0">
                  <a:solidFill>
                    <a:srgbClr val="002060"/>
                  </a:solidFill>
                </a:rPr>
                <a:t>Core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D9FB02C-732C-4C03-938A-BCBA7603894E}"/>
                </a:ext>
              </a:extLst>
            </p:cNvPr>
            <p:cNvSpPr/>
            <p:nvPr/>
          </p:nvSpPr>
          <p:spPr>
            <a:xfrm>
              <a:off x="5902907" y="3939513"/>
              <a:ext cx="866838" cy="199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 SDK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024140-EC42-4302-A180-189E5475D11D}"/>
                </a:ext>
              </a:extLst>
            </p:cNvPr>
            <p:cNvSpPr/>
            <p:nvPr/>
          </p:nvSpPr>
          <p:spPr>
            <a:xfrm>
              <a:off x="5901626" y="4561505"/>
              <a:ext cx="868117" cy="153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Sidecar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561643A-B408-4074-B5EA-8B1474204C05}"/>
                </a:ext>
              </a:extLst>
            </p:cNvPr>
            <p:cNvSpPr/>
            <p:nvPr/>
          </p:nvSpPr>
          <p:spPr>
            <a:xfrm>
              <a:off x="5913869" y="4171447"/>
              <a:ext cx="855875" cy="165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APM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9E447E9-2385-4772-990C-74B394338A13}"/>
                </a:ext>
              </a:extLst>
            </p:cNvPr>
            <p:cNvSpPr/>
            <p:nvPr/>
          </p:nvSpPr>
          <p:spPr>
            <a:xfrm>
              <a:off x="5902907" y="4367008"/>
              <a:ext cx="866838" cy="1677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AB326F7-8033-4BBB-98FE-CA0628C7CA21}"/>
                </a:ext>
              </a:extLst>
            </p:cNvPr>
            <p:cNvSpPr/>
            <p:nvPr/>
          </p:nvSpPr>
          <p:spPr>
            <a:xfrm>
              <a:off x="7081974" y="3441806"/>
              <a:ext cx="2518129" cy="1276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270B8A4-9463-4D8E-999F-5FAC529B419B}"/>
                </a:ext>
              </a:extLst>
            </p:cNvPr>
            <p:cNvSpPr/>
            <p:nvPr/>
          </p:nvSpPr>
          <p:spPr>
            <a:xfrm>
              <a:off x="7154476" y="3479528"/>
              <a:ext cx="2518129" cy="1337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PODs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5C79B29-C8B8-4217-AE50-7A8CA3B6B167}"/>
                </a:ext>
              </a:extLst>
            </p:cNvPr>
            <p:cNvSpPr/>
            <p:nvPr/>
          </p:nvSpPr>
          <p:spPr>
            <a:xfrm>
              <a:off x="7235856" y="3504041"/>
              <a:ext cx="2518129" cy="1400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300" b="1" dirty="0">
                  <a:solidFill>
                    <a:srgbClr val="002060"/>
                  </a:solidFill>
                </a:rPr>
                <a:t>业务应用微服务</a:t>
              </a:r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en-US" altLang="zh-CN" sz="1300" b="1" dirty="0">
                <a:solidFill>
                  <a:srgbClr val="002060"/>
                </a:solidFill>
              </a:endParaRPr>
            </a:p>
            <a:p>
              <a:pPr algn="ctr"/>
              <a:endParaRPr lang="zh-CN" altLang="en-US" sz="1300" b="1" dirty="0">
                <a:solidFill>
                  <a:srgbClr val="00206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82E589D-A8F6-45DC-A1C4-D29A99DABA56}"/>
                </a:ext>
              </a:extLst>
            </p:cNvPr>
            <p:cNvSpPr/>
            <p:nvPr/>
          </p:nvSpPr>
          <p:spPr>
            <a:xfrm>
              <a:off x="7393619" y="3817348"/>
              <a:ext cx="1402696" cy="2812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>
                  <a:solidFill>
                    <a:srgbClr val="002060"/>
                  </a:solidFill>
                </a:rPr>
                <a:t>原生</a:t>
              </a:r>
              <a:r>
                <a:rPr lang="en-US" altLang="zh-CN" sz="1200" dirty="0">
                  <a:solidFill>
                    <a:srgbClr val="002060"/>
                  </a:solidFill>
                </a:rPr>
                <a:t>java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CD12012-0D12-4257-9FC4-0424C3CD1662}"/>
                </a:ext>
              </a:extLst>
            </p:cNvPr>
            <p:cNvSpPr/>
            <p:nvPr/>
          </p:nvSpPr>
          <p:spPr>
            <a:xfrm>
              <a:off x="7393619" y="4155583"/>
              <a:ext cx="1402696" cy="273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GoLang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14D5A4-E7FC-4FBC-A15D-1C7CA9DEAD78}"/>
                </a:ext>
              </a:extLst>
            </p:cNvPr>
            <p:cNvSpPr/>
            <p:nvPr/>
          </p:nvSpPr>
          <p:spPr>
            <a:xfrm>
              <a:off x="7412643" y="4486501"/>
              <a:ext cx="1402696" cy="2767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.</a:t>
              </a:r>
              <a:r>
                <a:rPr lang="en-US" altLang="zh-CN" sz="1200" err="1">
                  <a:solidFill>
                    <a:srgbClr val="002060"/>
                  </a:solidFill>
                </a:rPr>
                <a:t>Net</a:t>
              </a:r>
              <a:r>
                <a:rPr lang="zh-CN" altLang="en-US" sz="1200">
                  <a:solidFill>
                    <a:srgbClr val="002060"/>
                  </a:solidFill>
                </a:rPr>
                <a:t> </a:t>
              </a:r>
              <a:r>
                <a:rPr lang="en-US" altLang="zh-CN" sz="1200" dirty="0">
                  <a:solidFill>
                    <a:srgbClr val="002060"/>
                  </a:solidFill>
                </a:rPr>
                <a:t>Core</a:t>
              </a:r>
              <a:r>
                <a:rPr lang="zh-CN" altLang="en-US" sz="1200" dirty="0">
                  <a:solidFill>
                    <a:srgbClr val="002060"/>
                  </a:solidFill>
                </a:rPr>
                <a:t>服务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84345B9-1120-4A4A-B5F0-AA02B59D4891}"/>
                </a:ext>
              </a:extLst>
            </p:cNvPr>
            <p:cNvSpPr/>
            <p:nvPr/>
          </p:nvSpPr>
          <p:spPr>
            <a:xfrm>
              <a:off x="8759446" y="3939513"/>
              <a:ext cx="866838" cy="1999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 SDK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6E85084-DDD0-4F78-88FF-A32A64F592FD}"/>
                </a:ext>
              </a:extLst>
            </p:cNvPr>
            <p:cNvSpPr/>
            <p:nvPr/>
          </p:nvSpPr>
          <p:spPr>
            <a:xfrm>
              <a:off x="8758165" y="4561505"/>
              <a:ext cx="868117" cy="153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Sidecar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A779A5-CE9F-45C9-89B9-8BC9EF6D7343}"/>
                </a:ext>
              </a:extLst>
            </p:cNvPr>
            <p:cNvSpPr/>
            <p:nvPr/>
          </p:nvSpPr>
          <p:spPr>
            <a:xfrm>
              <a:off x="8770408" y="4171447"/>
              <a:ext cx="855875" cy="165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APM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1F10AF8-4E64-4B60-89AF-44478162BF41}"/>
                </a:ext>
              </a:extLst>
            </p:cNvPr>
            <p:cNvSpPr/>
            <p:nvPr/>
          </p:nvSpPr>
          <p:spPr>
            <a:xfrm>
              <a:off x="8759446" y="4367008"/>
              <a:ext cx="866838" cy="1677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 agent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18C05AE-A87C-4EDD-B721-BA05CCDFE2D7}"/>
                </a:ext>
              </a:extLst>
            </p:cNvPr>
            <p:cNvSpPr/>
            <p:nvPr/>
          </p:nvSpPr>
          <p:spPr>
            <a:xfrm>
              <a:off x="4429624" y="1494323"/>
              <a:ext cx="2527549" cy="2673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solidFill>
                    <a:srgbClr val="002060"/>
                  </a:solidFill>
                </a:rPr>
                <a:t>Nepxion</a:t>
              </a:r>
              <a:r>
                <a:rPr lang="en-US" altLang="zh-CN" sz="1200" dirty="0">
                  <a:solidFill>
                    <a:srgbClr val="002060"/>
                  </a:solidFill>
                </a:rPr>
                <a:t> Discovery</a:t>
              </a:r>
              <a:r>
                <a:rPr lang="zh-CN" altLang="en-US" sz="1200" dirty="0">
                  <a:solidFill>
                    <a:srgbClr val="002060"/>
                  </a:solidFill>
                </a:rPr>
                <a:t>灰度发布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E413D1C-C53F-4A9F-B930-7F77E07A6E24}"/>
                </a:ext>
              </a:extLst>
            </p:cNvPr>
            <p:cNvSpPr/>
            <p:nvPr/>
          </p:nvSpPr>
          <p:spPr>
            <a:xfrm>
              <a:off x="1053863" y="5651963"/>
              <a:ext cx="9490234" cy="3786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300" dirty="0">
                  <a:solidFill>
                    <a:srgbClr val="002060"/>
                  </a:solidFill>
                </a:rPr>
                <a:t>MySQL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 err="1">
                  <a:solidFill>
                    <a:srgbClr val="002060"/>
                  </a:solidFill>
                </a:rPr>
                <a:t>Redis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MongoDB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 err="1">
                  <a:solidFill>
                    <a:srgbClr val="002060"/>
                  </a:solidFill>
                </a:rPr>
                <a:t>Hbase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Phoenix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Elasticsearch</a:t>
              </a:r>
              <a:r>
                <a:rPr lang="zh-CN" altLang="en-US" sz="1300" dirty="0">
                  <a:solidFill>
                    <a:srgbClr val="002060"/>
                  </a:solidFill>
                </a:rPr>
                <a:t>、</a:t>
              </a:r>
              <a:r>
                <a:rPr lang="en-US" altLang="zh-CN" sz="1300" dirty="0">
                  <a:solidFill>
                    <a:srgbClr val="002060"/>
                  </a:solidFill>
                </a:rPr>
                <a:t>NFS</a:t>
              </a:r>
              <a:endParaRPr lang="zh-CN" altLang="en-US" sz="1300" dirty="0">
                <a:solidFill>
                  <a:srgbClr val="002060"/>
                </a:solidFill>
              </a:endParaRPr>
            </a:p>
          </p:txBody>
        </p:sp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B44C315A-B2CE-42DC-9433-4E6F3538AF3D}"/>
                </a:ext>
              </a:extLst>
            </p:cNvPr>
            <p:cNvSpPr/>
            <p:nvPr/>
          </p:nvSpPr>
          <p:spPr>
            <a:xfrm>
              <a:off x="10664779" y="1054196"/>
              <a:ext cx="861695" cy="619358"/>
            </a:xfrm>
            <a:prstGeom prst="homePlat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控制、接入层</a:t>
              </a:r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9751B33B-3CEA-40E6-89BB-18F44DA9482B}"/>
                </a:ext>
              </a:extLst>
            </p:cNvPr>
            <p:cNvSpPr/>
            <p:nvPr/>
          </p:nvSpPr>
          <p:spPr>
            <a:xfrm>
              <a:off x="10652840" y="3162541"/>
              <a:ext cx="861694" cy="614057"/>
            </a:xfrm>
            <a:prstGeom prst="homePlat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部署、运行层</a:t>
              </a:r>
            </a:p>
          </p:txBody>
        </p:sp>
        <p:sp>
          <p:nvSpPr>
            <p:cNvPr id="73" name="箭头: 五边形 72">
              <a:extLst>
                <a:ext uri="{FF2B5EF4-FFF2-40B4-BE49-F238E27FC236}">
                  <a16:creationId xmlns:a16="http://schemas.microsoft.com/office/drawing/2014/main" id="{351885CE-A741-4FCA-BD84-6A275D04F50E}"/>
                </a:ext>
              </a:extLst>
            </p:cNvPr>
            <p:cNvSpPr/>
            <p:nvPr/>
          </p:nvSpPr>
          <p:spPr>
            <a:xfrm>
              <a:off x="10652840" y="5265585"/>
              <a:ext cx="861694" cy="579839"/>
            </a:xfrm>
            <a:prstGeom prst="homePlat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数据、集成层</a:t>
              </a:r>
            </a:p>
          </p:txBody>
        </p:sp>
        <p:sp>
          <p:nvSpPr>
            <p:cNvPr id="74" name="箭头: 五边形 73">
              <a:extLst>
                <a:ext uri="{FF2B5EF4-FFF2-40B4-BE49-F238E27FC236}">
                  <a16:creationId xmlns:a16="http://schemas.microsoft.com/office/drawing/2014/main" id="{3F0E3EDB-7907-4084-B052-8BB1C9467A7F}"/>
                </a:ext>
              </a:extLst>
            </p:cNvPr>
            <p:cNvSpPr/>
            <p:nvPr/>
          </p:nvSpPr>
          <p:spPr>
            <a:xfrm>
              <a:off x="10647291" y="6081532"/>
              <a:ext cx="861694" cy="612646"/>
            </a:xfrm>
            <a:prstGeom prst="homePlat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物理、支撑层</a:t>
              </a:r>
            </a:p>
          </p:txBody>
        </p:sp>
        <p:pic>
          <p:nvPicPr>
            <p:cNvPr id="31" name="图形 30" descr="教师">
              <a:extLst>
                <a:ext uri="{FF2B5EF4-FFF2-40B4-BE49-F238E27FC236}">
                  <a16:creationId xmlns:a16="http://schemas.microsoft.com/office/drawing/2014/main" id="{0FF426D2-E6A4-4C29-941C-8CA785E2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43295" y="392406"/>
              <a:ext cx="552852" cy="552852"/>
            </a:xfrm>
            <a:prstGeom prst="rect">
              <a:avLst/>
            </a:prstGeom>
          </p:spPr>
        </p:pic>
        <p:pic>
          <p:nvPicPr>
            <p:cNvPr id="10" name="图形 9" descr="用户">
              <a:extLst>
                <a:ext uri="{FF2B5EF4-FFF2-40B4-BE49-F238E27FC236}">
                  <a16:creationId xmlns:a16="http://schemas.microsoft.com/office/drawing/2014/main" id="{1F9F752E-CED7-4C8A-BCDB-E92AC89C4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92244" y="366394"/>
              <a:ext cx="599577" cy="599577"/>
            </a:xfrm>
            <a:prstGeom prst="rect">
              <a:avLst/>
            </a:prstGeom>
          </p:spPr>
        </p:pic>
        <p:pic>
          <p:nvPicPr>
            <p:cNvPr id="30" name="图形 29" descr="上升趋势">
              <a:extLst>
                <a:ext uri="{FF2B5EF4-FFF2-40B4-BE49-F238E27FC236}">
                  <a16:creationId xmlns:a16="http://schemas.microsoft.com/office/drawing/2014/main" id="{23FFF1C2-2C07-401A-9690-6EC27B4E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58528" y="374564"/>
              <a:ext cx="497000" cy="4970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105E73-974F-4964-AC08-C99A85A06950}"/>
                </a:ext>
              </a:extLst>
            </p:cNvPr>
            <p:cNvSpPr txBox="1"/>
            <p:nvPr/>
          </p:nvSpPr>
          <p:spPr>
            <a:xfrm>
              <a:off x="2105691" y="460793"/>
              <a:ext cx="1225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业务应用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58B69E9-828E-4FC2-9E16-19937CF3CF7A}"/>
                </a:ext>
              </a:extLst>
            </p:cNvPr>
            <p:cNvSpPr txBox="1"/>
            <p:nvPr/>
          </p:nvSpPr>
          <p:spPr>
            <a:xfrm>
              <a:off x="5248891" y="458231"/>
              <a:ext cx="168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开发、运维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4998931-BEA8-4D00-B015-D3D3306DCF46}"/>
                </a:ext>
              </a:extLst>
            </p:cNvPr>
            <p:cNvSpPr txBox="1"/>
            <p:nvPr/>
          </p:nvSpPr>
          <p:spPr>
            <a:xfrm>
              <a:off x="8546479" y="415620"/>
              <a:ext cx="168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运营</a:t>
              </a:r>
            </a:p>
          </p:txBody>
        </p: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C3572692-564D-464E-9D32-078F4B136A0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2443906" y="881586"/>
              <a:ext cx="190250" cy="1"/>
            </a:xfrm>
            <a:prstGeom prst="curvedConnector3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85A462F3-DFB7-45BA-913D-9F89718B966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rot="5400000">
              <a:off x="2512443" y="1211980"/>
              <a:ext cx="232492" cy="179318"/>
            </a:xfrm>
            <a:prstGeom prst="curvedConnector3">
              <a:avLst/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曲线 79">
              <a:extLst>
                <a:ext uri="{FF2B5EF4-FFF2-40B4-BE49-F238E27FC236}">
                  <a16:creationId xmlns:a16="http://schemas.microsoft.com/office/drawing/2014/main" id="{769DFDE3-BCED-4264-A498-8361594D2B99}"/>
                </a:ext>
              </a:extLst>
            </p:cNvPr>
            <p:cNvCxnSpPr>
              <a:cxnSpLocks/>
              <a:stCxn id="28" idx="2"/>
              <a:endCxn id="195" idx="0"/>
            </p:cNvCxnSpPr>
            <p:nvPr/>
          </p:nvCxnSpPr>
          <p:spPr>
            <a:xfrm rot="5400000">
              <a:off x="2268115" y="1518181"/>
              <a:ext cx="93833" cy="44799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C8227165-D110-43BE-859F-0834BE0BF602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rot="10800000" flipV="1">
              <a:off x="3067626" y="2248634"/>
              <a:ext cx="191134" cy="39836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1D804D73-9F0E-422C-AF1F-448B0E9D605A}"/>
                </a:ext>
              </a:extLst>
            </p:cNvPr>
            <p:cNvCxnSpPr>
              <a:cxnSpLocks/>
              <a:stCxn id="5" idx="2"/>
              <a:endCxn id="55" idx="0"/>
            </p:cNvCxnSpPr>
            <p:nvPr/>
          </p:nvCxnSpPr>
          <p:spPr>
            <a:xfrm rot="16200000" flipH="1">
              <a:off x="4927611" y="-63269"/>
              <a:ext cx="745390" cy="638922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曲线 93">
              <a:extLst>
                <a:ext uri="{FF2B5EF4-FFF2-40B4-BE49-F238E27FC236}">
                  <a16:creationId xmlns:a16="http://schemas.microsoft.com/office/drawing/2014/main" id="{370D8940-6603-49E8-BA1E-217BE32C5EE1}"/>
                </a:ext>
              </a:extLst>
            </p:cNvPr>
            <p:cNvCxnSpPr>
              <a:cxnSpLocks/>
              <a:stCxn id="5" idx="2"/>
              <a:endCxn id="44" idx="0"/>
            </p:cNvCxnSpPr>
            <p:nvPr/>
          </p:nvCxnSpPr>
          <p:spPr>
            <a:xfrm rot="16200000" flipH="1">
              <a:off x="3470909" y="1393434"/>
              <a:ext cx="720877" cy="345131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曲线 96">
              <a:extLst>
                <a:ext uri="{FF2B5EF4-FFF2-40B4-BE49-F238E27FC236}">
                  <a16:creationId xmlns:a16="http://schemas.microsoft.com/office/drawing/2014/main" id="{BA81778B-88F4-47AD-82DC-20D576E38C5D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 rot="16200000" flipH="1">
              <a:off x="1916375" y="2947968"/>
              <a:ext cx="666313" cy="28767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曲线 104">
              <a:extLst>
                <a:ext uri="{FF2B5EF4-FFF2-40B4-BE49-F238E27FC236}">
                  <a16:creationId xmlns:a16="http://schemas.microsoft.com/office/drawing/2014/main" id="{B3F0B42C-23E0-4E7A-BF9E-30FCF787D41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rot="5400000">
              <a:off x="5701078" y="765764"/>
              <a:ext cx="1169173" cy="5378267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连接符: 曲线 107">
              <a:extLst>
                <a:ext uri="{FF2B5EF4-FFF2-40B4-BE49-F238E27FC236}">
                  <a16:creationId xmlns:a16="http://schemas.microsoft.com/office/drawing/2014/main" id="{A8538328-4226-4BA8-AE1D-E6A83700B780}"/>
                </a:ext>
              </a:extLst>
            </p:cNvPr>
            <p:cNvCxnSpPr>
              <a:cxnSpLocks/>
              <a:stCxn id="66" idx="2"/>
              <a:endCxn id="41" idx="3"/>
            </p:cNvCxnSpPr>
            <p:nvPr/>
          </p:nvCxnSpPr>
          <p:spPr>
            <a:xfrm rot="5400000">
              <a:off x="5643207" y="905719"/>
              <a:ext cx="1366999" cy="5296183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曲线 110">
              <a:extLst>
                <a:ext uri="{FF2B5EF4-FFF2-40B4-BE49-F238E27FC236}">
                  <a16:creationId xmlns:a16="http://schemas.microsoft.com/office/drawing/2014/main" id="{A89D5635-DF17-422F-A9D2-8928274E1285}"/>
                </a:ext>
              </a:extLst>
            </p:cNvPr>
            <p:cNvCxnSpPr>
              <a:cxnSpLocks/>
              <a:stCxn id="20" idx="2"/>
              <a:endCxn id="42" idx="3"/>
            </p:cNvCxnSpPr>
            <p:nvPr/>
          </p:nvCxnSpPr>
          <p:spPr>
            <a:xfrm rot="5400000">
              <a:off x="4281943" y="2201101"/>
              <a:ext cx="1629633" cy="2836288"/>
            </a:xfrm>
            <a:prstGeom prst="curved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D2770F01-C352-4D8D-8744-FE085030070B}"/>
                </a:ext>
              </a:extLst>
            </p:cNvPr>
            <p:cNvCxnSpPr>
              <a:cxnSpLocks/>
              <a:stCxn id="8" idx="2"/>
              <a:endCxn id="39" idx="3"/>
            </p:cNvCxnSpPr>
            <p:nvPr/>
          </p:nvCxnSpPr>
          <p:spPr>
            <a:xfrm rot="16200000" flipH="1">
              <a:off x="2684016" y="3626777"/>
              <a:ext cx="1907112" cy="82082"/>
            </a:xfrm>
            <a:prstGeom prst="curvedConnector4">
              <a:avLst>
                <a:gd name="adj1" fmla="val 47989"/>
                <a:gd name="adj2" fmla="val 386185"/>
              </a:avLst>
            </a:prstGeom>
            <a:ln w="19050">
              <a:solidFill>
                <a:srgbClr val="7030A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9FDD2DDB-5FC0-4B3C-AB2C-E4C99F36FE8E}"/>
                </a:ext>
              </a:extLst>
            </p:cNvPr>
            <p:cNvCxnSpPr>
              <a:cxnSpLocks/>
              <a:stCxn id="16" idx="2"/>
              <a:endCxn id="14" idx="0"/>
            </p:cNvCxnSpPr>
            <p:nvPr/>
          </p:nvCxnSpPr>
          <p:spPr>
            <a:xfrm rot="5400000">
              <a:off x="8915863" y="2337448"/>
              <a:ext cx="229244" cy="24117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连接符: 曲线 119">
              <a:extLst>
                <a:ext uri="{FF2B5EF4-FFF2-40B4-BE49-F238E27FC236}">
                  <a16:creationId xmlns:a16="http://schemas.microsoft.com/office/drawing/2014/main" id="{076890EB-FBB2-4F48-93B5-C49DF55429E0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 rot="5400000">
              <a:off x="9063711" y="1926325"/>
              <a:ext cx="174725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FDC5F905-52BC-4537-8C84-5D7ACC07EB01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8299559" y="1962320"/>
              <a:ext cx="208622" cy="101205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连接符: 曲线 126">
              <a:extLst>
                <a:ext uri="{FF2B5EF4-FFF2-40B4-BE49-F238E27FC236}">
                  <a16:creationId xmlns:a16="http://schemas.microsoft.com/office/drawing/2014/main" id="{D93082A6-513F-47B5-A074-41C1E60B62FA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 rot="16200000" flipH="1">
              <a:off x="7822222" y="1938067"/>
              <a:ext cx="151240" cy="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连接符: 曲线 129">
              <a:extLst>
                <a:ext uri="{FF2B5EF4-FFF2-40B4-BE49-F238E27FC236}">
                  <a16:creationId xmlns:a16="http://schemas.microsoft.com/office/drawing/2014/main" id="{1680AE55-C86C-43E3-8E64-77C0C0B637DE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 rot="5400000">
              <a:off x="8319879" y="914453"/>
              <a:ext cx="167981" cy="101205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3F828BA9-7E61-44C4-AA24-F4C0D23AC00F}"/>
                </a:ext>
              </a:extLst>
            </p:cNvPr>
            <p:cNvCxnSpPr>
              <a:cxnSpLocks/>
              <a:stCxn id="19" idx="2"/>
              <a:endCxn id="14" idx="0"/>
            </p:cNvCxnSpPr>
            <p:nvPr/>
          </p:nvCxnSpPr>
          <p:spPr>
            <a:xfrm rot="5400000">
              <a:off x="9474249" y="1841209"/>
              <a:ext cx="167098" cy="129580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连接符: 曲线 138">
              <a:extLst>
                <a:ext uri="{FF2B5EF4-FFF2-40B4-BE49-F238E27FC236}">
                  <a16:creationId xmlns:a16="http://schemas.microsoft.com/office/drawing/2014/main" id="{6B8D526A-03CA-40D2-BEEB-593188A4C7E4}"/>
                </a:ext>
              </a:extLst>
            </p:cNvPr>
            <p:cNvCxnSpPr>
              <a:cxnSpLocks/>
              <a:stCxn id="19" idx="0"/>
              <a:endCxn id="7" idx="2"/>
            </p:cNvCxnSpPr>
            <p:nvPr/>
          </p:nvCxnSpPr>
          <p:spPr>
            <a:xfrm rot="16200000" flipV="1">
              <a:off x="9469368" y="777018"/>
              <a:ext cx="176858" cy="12958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DC7B35C0-9848-438B-84C8-5E0CBBDEBAC6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rot="16200000" flipV="1">
              <a:off x="8928237" y="1290512"/>
              <a:ext cx="204500" cy="241172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D7FA5646-BB2A-49A0-BD48-97F092138379}"/>
                </a:ext>
              </a:extLst>
            </p:cNvPr>
            <p:cNvCxnSpPr>
              <a:cxnSpLocks/>
              <a:stCxn id="66" idx="2"/>
              <a:endCxn id="49" idx="3"/>
            </p:cNvCxnSpPr>
            <p:nvPr/>
          </p:nvCxnSpPr>
          <p:spPr>
            <a:xfrm rot="5400000">
              <a:off x="7287686" y="2352370"/>
              <a:ext cx="1169170" cy="2205052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曲线 147">
              <a:extLst>
                <a:ext uri="{FF2B5EF4-FFF2-40B4-BE49-F238E27FC236}">
                  <a16:creationId xmlns:a16="http://schemas.microsoft.com/office/drawing/2014/main" id="{FE9E948E-D05F-4176-9F80-82DA530A75E0}"/>
                </a:ext>
              </a:extLst>
            </p:cNvPr>
            <p:cNvCxnSpPr>
              <a:cxnSpLocks/>
              <a:stCxn id="14" idx="2"/>
              <a:endCxn id="51" idx="3"/>
            </p:cNvCxnSpPr>
            <p:nvPr/>
          </p:nvCxnSpPr>
          <p:spPr>
            <a:xfrm rot="5400000">
              <a:off x="7114164" y="2458418"/>
              <a:ext cx="1451315" cy="2140153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曲线 150">
              <a:extLst>
                <a:ext uri="{FF2B5EF4-FFF2-40B4-BE49-F238E27FC236}">
                  <a16:creationId xmlns:a16="http://schemas.microsoft.com/office/drawing/2014/main" id="{5DED2607-70BF-4DC4-B8A2-F1C9D0BB39AC}"/>
                </a:ext>
              </a:extLst>
            </p:cNvPr>
            <p:cNvCxnSpPr>
              <a:cxnSpLocks/>
              <a:stCxn id="8" idx="2"/>
              <a:endCxn id="50" idx="1"/>
            </p:cNvCxnSpPr>
            <p:nvPr/>
          </p:nvCxnSpPr>
          <p:spPr>
            <a:xfrm rot="16200000" flipH="1">
              <a:off x="3787101" y="2523691"/>
              <a:ext cx="1923954" cy="2305095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曲线 153">
              <a:extLst>
                <a:ext uri="{FF2B5EF4-FFF2-40B4-BE49-F238E27FC236}">
                  <a16:creationId xmlns:a16="http://schemas.microsoft.com/office/drawing/2014/main" id="{CAF8DB09-7CCB-4A4E-90B0-5E8D2540D6C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194878" y="1115915"/>
              <a:ext cx="1907114" cy="5103808"/>
            </a:xfrm>
            <a:prstGeom prst="curvedConnector2">
              <a:avLst/>
            </a:prstGeom>
            <a:ln w="19050">
              <a:solidFill>
                <a:srgbClr val="7030A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曲线 157">
              <a:extLst>
                <a:ext uri="{FF2B5EF4-FFF2-40B4-BE49-F238E27FC236}">
                  <a16:creationId xmlns:a16="http://schemas.microsoft.com/office/drawing/2014/main" id="{1EA17964-8064-4D75-B8E7-D6F2DEFD68D1}"/>
                </a:ext>
              </a:extLst>
            </p:cNvPr>
            <p:cNvCxnSpPr>
              <a:cxnSpLocks/>
              <a:stCxn id="20" idx="2"/>
              <a:endCxn id="52" idx="3"/>
            </p:cNvCxnSpPr>
            <p:nvPr/>
          </p:nvCxnSpPr>
          <p:spPr>
            <a:xfrm rot="16200000" flipH="1">
              <a:off x="5819087" y="3500245"/>
              <a:ext cx="1646475" cy="254842"/>
            </a:xfrm>
            <a:prstGeom prst="curvedConnector4">
              <a:avLst>
                <a:gd name="adj1" fmla="val 47452"/>
                <a:gd name="adj2" fmla="val 137365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连接符: 曲线 160">
              <a:extLst>
                <a:ext uri="{FF2B5EF4-FFF2-40B4-BE49-F238E27FC236}">
                  <a16:creationId xmlns:a16="http://schemas.microsoft.com/office/drawing/2014/main" id="{C36ACC9B-46B6-4C69-878B-4B85CD0660B9}"/>
                </a:ext>
              </a:extLst>
            </p:cNvPr>
            <p:cNvCxnSpPr>
              <a:cxnSpLocks/>
              <a:stCxn id="20" idx="2"/>
              <a:endCxn id="62" idx="1"/>
            </p:cNvCxnSpPr>
            <p:nvPr/>
          </p:nvCxnSpPr>
          <p:spPr>
            <a:xfrm rot="16200000" flipH="1">
              <a:off x="6813937" y="2505394"/>
              <a:ext cx="1646475" cy="2244543"/>
            </a:xfrm>
            <a:prstGeom prst="curvedConnector2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曲线 164">
              <a:extLst>
                <a:ext uri="{FF2B5EF4-FFF2-40B4-BE49-F238E27FC236}">
                  <a16:creationId xmlns:a16="http://schemas.microsoft.com/office/drawing/2014/main" id="{36897475-D0F2-496D-AC94-B249E574EC6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8828663" y="817482"/>
              <a:ext cx="235701" cy="7323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连接符: 曲线 167">
              <a:extLst>
                <a:ext uri="{FF2B5EF4-FFF2-40B4-BE49-F238E27FC236}">
                  <a16:creationId xmlns:a16="http://schemas.microsoft.com/office/drawing/2014/main" id="{FED669E5-4749-44E3-8806-D9A4CFEA1DDE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 rot="16200000" flipH="1">
              <a:off x="5297108" y="2613482"/>
              <a:ext cx="395414" cy="60832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5245A15E-F667-43F9-ADDA-61686AF354E0}"/>
                </a:ext>
              </a:extLst>
            </p:cNvPr>
            <p:cNvCxnSpPr>
              <a:cxnSpLocks/>
              <a:stCxn id="12" idx="0"/>
              <a:endCxn id="13" idx="2"/>
            </p:cNvCxnSpPr>
            <p:nvPr/>
          </p:nvCxnSpPr>
          <p:spPr>
            <a:xfrm rot="5400000" flipH="1" flipV="1">
              <a:off x="5084726" y="2310635"/>
              <a:ext cx="211851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连接符: 曲线 174">
              <a:extLst>
                <a:ext uri="{FF2B5EF4-FFF2-40B4-BE49-F238E27FC236}">
                  <a16:creationId xmlns:a16="http://schemas.microsoft.com/office/drawing/2014/main" id="{A2A08A27-E3B3-4E8E-BAC1-B81CAD9009DE}"/>
                </a:ext>
              </a:extLst>
            </p:cNvPr>
            <p:cNvCxnSpPr>
              <a:cxnSpLocks/>
              <a:stCxn id="64" idx="2"/>
              <a:endCxn id="13" idx="0"/>
            </p:cNvCxnSpPr>
            <p:nvPr/>
          </p:nvCxnSpPr>
          <p:spPr>
            <a:xfrm rot="5400000">
              <a:off x="5361967" y="1590372"/>
              <a:ext cx="160116" cy="50274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曲线 177">
              <a:extLst>
                <a:ext uri="{FF2B5EF4-FFF2-40B4-BE49-F238E27FC236}">
                  <a16:creationId xmlns:a16="http://schemas.microsoft.com/office/drawing/2014/main" id="{C76A1D58-0A8D-495E-8131-B8B2474F2A24}"/>
                </a:ext>
              </a:extLst>
            </p:cNvPr>
            <p:cNvCxnSpPr>
              <a:cxnSpLocks/>
              <a:stCxn id="6" idx="2"/>
              <a:endCxn id="64" idx="0"/>
            </p:cNvCxnSpPr>
            <p:nvPr/>
          </p:nvCxnSpPr>
          <p:spPr>
            <a:xfrm rot="16200000" flipH="1">
              <a:off x="5605925" y="1406848"/>
              <a:ext cx="155477" cy="1947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连接符: 曲线 180">
              <a:extLst>
                <a:ext uri="{FF2B5EF4-FFF2-40B4-BE49-F238E27FC236}">
                  <a16:creationId xmlns:a16="http://schemas.microsoft.com/office/drawing/2014/main" id="{51CDBF12-2FF0-4F2A-BC0E-4EEFE779B6B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6200000" flipH="1">
              <a:off x="5481256" y="781634"/>
              <a:ext cx="219448" cy="16589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连接符: 曲线 183">
              <a:extLst>
                <a:ext uri="{FF2B5EF4-FFF2-40B4-BE49-F238E27FC236}">
                  <a16:creationId xmlns:a16="http://schemas.microsoft.com/office/drawing/2014/main" id="{840A1EC1-047F-435A-8E7E-380E29B33343}"/>
                </a:ext>
              </a:extLst>
            </p:cNvPr>
            <p:cNvCxnSpPr>
              <a:cxnSpLocks/>
              <a:stCxn id="66" idx="2"/>
              <a:endCxn id="59" idx="3"/>
            </p:cNvCxnSpPr>
            <p:nvPr/>
          </p:nvCxnSpPr>
          <p:spPr>
            <a:xfrm rot="16200000" flipH="1">
              <a:off x="8715955" y="3129152"/>
              <a:ext cx="1169170" cy="651487"/>
            </a:xfrm>
            <a:prstGeom prst="curvedConnector4">
              <a:avLst>
                <a:gd name="adj1" fmla="val 45725"/>
                <a:gd name="adj2" fmla="val 129304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连接符: 曲线 186">
              <a:extLst>
                <a:ext uri="{FF2B5EF4-FFF2-40B4-BE49-F238E27FC236}">
                  <a16:creationId xmlns:a16="http://schemas.microsoft.com/office/drawing/2014/main" id="{6B3BA05D-C672-4280-BC8F-A4A6D44E2B1F}"/>
                </a:ext>
              </a:extLst>
            </p:cNvPr>
            <p:cNvCxnSpPr>
              <a:cxnSpLocks/>
              <a:stCxn id="66" idx="2"/>
              <a:endCxn id="61" idx="3"/>
            </p:cNvCxnSpPr>
            <p:nvPr/>
          </p:nvCxnSpPr>
          <p:spPr>
            <a:xfrm rot="16200000" flipH="1">
              <a:off x="8608620" y="3236488"/>
              <a:ext cx="1383841" cy="651486"/>
            </a:xfrm>
            <a:prstGeom prst="curvedConnector4">
              <a:avLst>
                <a:gd name="adj1" fmla="val 47012"/>
                <a:gd name="adj2" fmla="val 132495"/>
              </a:avLst>
            </a:prstGeom>
            <a:ln w="19050">
              <a:solidFill>
                <a:srgbClr val="C0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F7907E0-88C9-4CBB-878E-8CDDDBD94A92}"/>
                </a:ext>
              </a:extLst>
            </p:cNvPr>
            <p:cNvSpPr/>
            <p:nvPr/>
          </p:nvSpPr>
          <p:spPr>
            <a:xfrm>
              <a:off x="1129097" y="1789097"/>
              <a:ext cx="1923869" cy="2401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>
                  <a:solidFill>
                    <a:srgbClr val="002060"/>
                  </a:solidFill>
                </a:rPr>
                <a:t>Angular</a:t>
              </a:r>
              <a:r>
                <a:rPr lang="zh-CN" altLang="en-US" sz="1200" dirty="0">
                  <a:solidFill>
                    <a:srgbClr val="002060"/>
                  </a:solidFill>
                </a:rPr>
                <a:t> </a:t>
              </a:r>
              <a:r>
                <a:rPr lang="en-US" altLang="zh-CN" sz="1200" dirty="0">
                  <a:solidFill>
                    <a:srgbClr val="002060"/>
                  </a:solidFill>
                </a:rPr>
                <a:t>Web</a:t>
              </a:r>
              <a:r>
                <a:rPr lang="zh-CN" altLang="en-US" sz="1200" dirty="0">
                  <a:solidFill>
                    <a:srgbClr val="002060"/>
                  </a:solidFill>
                </a:rPr>
                <a:t>前端</a:t>
              </a: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64DDB34-7669-4C20-B5E7-060F8CC793D1}"/>
                </a:ext>
              </a:extLst>
            </p:cNvPr>
            <p:cNvSpPr/>
            <p:nvPr/>
          </p:nvSpPr>
          <p:spPr>
            <a:xfrm>
              <a:off x="1129475" y="2135289"/>
              <a:ext cx="1923869" cy="286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002060"/>
                  </a:solidFill>
                </a:rPr>
                <a:t>Java/Go/NodeJS</a:t>
              </a:r>
            </a:p>
            <a:p>
              <a:pPr algn="ctr"/>
              <a:r>
                <a:rPr lang="zh-CN" altLang="en-US" sz="1200" dirty="0">
                  <a:solidFill>
                    <a:srgbClr val="002060"/>
                  </a:solidFill>
                </a:rPr>
                <a:t>服务编排层</a:t>
              </a:r>
            </a:p>
          </p:txBody>
        </p: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C29B4D7E-FEFE-4CC6-8122-9F09630455EB}"/>
                </a:ext>
              </a:extLst>
            </p:cNvPr>
            <p:cNvCxnSpPr>
              <a:cxnSpLocks/>
              <a:stCxn id="199" idx="2"/>
              <a:endCxn id="5" idx="0"/>
            </p:cNvCxnSpPr>
            <p:nvPr/>
          </p:nvCxnSpPr>
          <p:spPr>
            <a:xfrm rot="16200000" flipH="1">
              <a:off x="2041685" y="2471330"/>
              <a:ext cx="113732" cy="1428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连接符: 曲线 214">
              <a:extLst>
                <a:ext uri="{FF2B5EF4-FFF2-40B4-BE49-F238E27FC236}">
                  <a16:creationId xmlns:a16="http://schemas.microsoft.com/office/drawing/2014/main" id="{8F695D08-0774-49EB-9E08-5300F01C0155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rot="5400000">
              <a:off x="2074864" y="2070286"/>
              <a:ext cx="81549" cy="484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00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B128C3-7A08-4F26-B90D-F8B54BF3A244}"/>
              </a:ext>
            </a:extLst>
          </p:cNvPr>
          <p:cNvSpPr txBox="1"/>
          <p:nvPr/>
        </p:nvSpPr>
        <p:spPr>
          <a:xfrm>
            <a:off x="8878" y="9397"/>
            <a:ext cx="3357374" cy="39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Autofit/>
          </a:bodyPr>
          <a:lstStyle>
            <a:defPPr>
              <a:defRPr lang="zh-CN"/>
            </a:defPPr>
            <a:lvl1pPr>
              <a:defRPr sz="1500">
                <a:gradFill>
                  <a:gsLst>
                    <a:gs pos="0">
                      <a:schemeClr val="accent1"/>
                    </a:gs>
                    <a:gs pos="33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002060"/>
                </a:solidFill>
              </a:rPr>
              <a:t>一、技术中台：总体运维架构</a:t>
            </a: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ABF7BE3-37AB-4D11-916A-EF62B2939A33}"/>
              </a:ext>
            </a:extLst>
          </p:cNvPr>
          <p:cNvSpPr/>
          <p:nvPr/>
        </p:nvSpPr>
        <p:spPr>
          <a:xfrm>
            <a:off x="1420820" y="5169160"/>
            <a:ext cx="8721556" cy="1576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360E1E6A-87FD-4413-96DB-176266296B30}"/>
              </a:ext>
            </a:extLst>
          </p:cNvPr>
          <p:cNvSpPr/>
          <p:nvPr/>
        </p:nvSpPr>
        <p:spPr>
          <a:xfrm>
            <a:off x="1687565" y="6307493"/>
            <a:ext cx="8210939" cy="292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数据层高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可用（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7A20412F-A2B4-4FA3-9844-39672BF45980}"/>
              </a:ext>
            </a:extLst>
          </p:cNvPr>
          <p:cNvSpPr/>
          <p:nvPr/>
        </p:nvSpPr>
        <p:spPr>
          <a:xfrm>
            <a:off x="1687565" y="5962262"/>
            <a:ext cx="8210939" cy="292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中间件高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可用（</a:t>
            </a:r>
            <a:r>
              <a:rPr lang="en-US" altLang="zh-CN" sz="140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        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13DC2F73-5778-4754-B38F-1C72E21E52AE}"/>
              </a:ext>
            </a:extLst>
          </p:cNvPr>
          <p:cNvSpPr/>
          <p:nvPr/>
        </p:nvSpPr>
        <p:spPr>
          <a:xfrm>
            <a:off x="1676128" y="5624804"/>
            <a:ext cx="8210939" cy="2923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应用层高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可用（</a:t>
            </a:r>
            <a:r>
              <a:rPr lang="en-US" altLang="zh-CN" sz="140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intencent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eshifu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hangjia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hrdata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、中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台项目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7D51875-F50E-4EB7-BE40-E407B5DF4C83}"/>
              </a:ext>
            </a:extLst>
          </p:cNvPr>
          <p:cNvSpPr/>
          <p:nvPr/>
        </p:nvSpPr>
        <p:spPr>
          <a:xfrm>
            <a:off x="1676127" y="5271800"/>
            <a:ext cx="8210939" cy="2923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接入层高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可用（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59932AB-EB9C-41A9-A519-27C531F6A3F6}"/>
              </a:ext>
            </a:extLst>
          </p:cNvPr>
          <p:cNvSpPr txBox="1"/>
          <p:nvPr/>
        </p:nvSpPr>
        <p:spPr>
          <a:xfrm>
            <a:off x="1676127" y="5094516"/>
            <a:ext cx="190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高可用环境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83F2ADC-9299-4A40-A072-21FF600EA587}"/>
              </a:ext>
            </a:extLst>
          </p:cNvPr>
          <p:cNvSpPr/>
          <p:nvPr/>
        </p:nvSpPr>
        <p:spPr>
          <a:xfrm>
            <a:off x="10300996" y="5169160"/>
            <a:ext cx="1679510" cy="1576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09EF53A-9436-48D7-937C-F87B8C55129F}"/>
              </a:ext>
            </a:extLst>
          </p:cNvPr>
          <p:cNvSpPr txBox="1"/>
          <p:nvPr/>
        </p:nvSpPr>
        <p:spPr>
          <a:xfrm>
            <a:off x="10231829" y="5057268"/>
            <a:ext cx="191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容灾备份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D320DBE-C463-44C4-8CF4-52C3CAFDE382}"/>
              </a:ext>
            </a:extLst>
          </p:cNvPr>
          <p:cNvSpPr/>
          <p:nvPr/>
        </p:nvSpPr>
        <p:spPr>
          <a:xfrm>
            <a:off x="10517707" y="6326159"/>
            <a:ext cx="1129004" cy="273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34804A6-AEBC-4E19-90D3-66DC046D63AC}"/>
              </a:ext>
            </a:extLst>
          </p:cNvPr>
          <p:cNvSpPr/>
          <p:nvPr/>
        </p:nvSpPr>
        <p:spPr>
          <a:xfrm>
            <a:off x="10517707" y="5980928"/>
            <a:ext cx="1129004" cy="273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473D2CD-DA25-4DE2-9949-D7AEC1570CC2}"/>
              </a:ext>
            </a:extLst>
          </p:cNvPr>
          <p:cNvSpPr/>
          <p:nvPr/>
        </p:nvSpPr>
        <p:spPr>
          <a:xfrm>
            <a:off x="10506270" y="5643470"/>
            <a:ext cx="1129004" cy="273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554D100-F5D1-42F6-A003-0FBBE22598ED}"/>
              </a:ext>
            </a:extLst>
          </p:cNvPr>
          <p:cNvSpPr/>
          <p:nvPr/>
        </p:nvSpPr>
        <p:spPr>
          <a:xfrm>
            <a:off x="10506269" y="5290466"/>
            <a:ext cx="1129004" cy="273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31D1DBC6-B2AC-4DD1-AC8B-A842320587FE}"/>
              </a:ext>
            </a:extLst>
          </p:cNvPr>
          <p:cNvSpPr/>
          <p:nvPr/>
        </p:nvSpPr>
        <p:spPr>
          <a:xfrm>
            <a:off x="260671" y="5167213"/>
            <a:ext cx="1051794" cy="1576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DDE6A6D-D481-40A4-9AB4-B3275C449028}"/>
              </a:ext>
            </a:extLst>
          </p:cNvPr>
          <p:cNvSpPr txBox="1"/>
          <p:nvPr/>
        </p:nvSpPr>
        <p:spPr>
          <a:xfrm>
            <a:off x="214560" y="5245398"/>
            <a:ext cx="115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采集上报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76FD8CE-9F11-4AAC-B654-0B95E4AA4A99}"/>
              </a:ext>
            </a:extLst>
          </p:cNvPr>
          <p:cNvSpPr/>
          <p:nvPr/>
        </p:nvSpPr>
        <p:spPr>
          <a:xfrm>
            <a:off x="323602" y="5596916"/>
            <a:ext cx="938598" cy="3356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258C0EA-2508-4260-8845-FDD5CB58D871}"/>
              </a:ext>
            </a:extLst>
          </p:cNvPr>
          <p:cNvSpPr/>
          <p:nvPr/>
        </p:nvSpPr>
        <p:spPr>
          <a:xfrm>
            <a:off x="323602" y="6020095"/>
            <a:ext cx="938598" cy="335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E74864BC-3D21-4B63-9C44-BAA6F6421AF7}"/>
              </a:ext>
            </a:extLst>
          </p:cNvPr>
          <p:cNvSpPr/>
          <p:nvPr/>
        </p:nvSpPr>
        <p:spPr>
          <a:xfrm>
            <a:off x="1420820" y="2445112"/>
            <a:ext cx="2631336" cy="1970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34BAB62-41DE-4C6D-8F4A-3E187AC3C4BF}"/>
              </a:ext>
            </a:extLst>
          </p:cNvPr>
          <p:cNvSpPr txBox="1"/>
          <p:nvPr/>
        </p:nvSpPr>
        <p:spPr>
          <a:xfrm>
            <a:off x="1465375" y="2483118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监控</a:t>
            </a: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202C991-3BD4-4E5C-BF49-790CD76CCE35}"/>
              </a:ext>
            </a:extLst>
          </p:cNvPr>
          <p:cNvSpPr/>
          <p:nvPr/>
        </p:nvSpPr>
        <p:spPr>
          <a:xfrm>
            <a:off x="4167133" y="2432675"/>
            <a:ext cx="2330086" cy="1970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B93CE8C-0923-4858-B53C-7A63F5164CB5}"/>
              </a:ext>
            </a:extLst>
          </p:cNvPr>
          <p:cNvSpPr txBox="1"/>
          <p:nvPr/>
        </p:nvSpPr>
        <p:spPr>
          <a:xfrm>
            <a:off x="4219198" y="2493149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告警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061EFBB-371A-41AC-8D1A-4389F9B9A7D6}"/>
              </a:ext>
            </a:extLst>
          </p:cNvPr>
          <p:cNvSpPr/>
          <p:nvPr/>
        </p:nvSpPr>
        <p:spPr>
          <a:xfrm>
            <a:off x="6633523" y="2445112"/>
            <a:ext cx="2809059" cy="1970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B4193D1-1265-4D36-B7ED-74C9AC5065E1}"/>
              </a:ext>
            </a:extLst>
          </p:cNvPr>
          <p:cNvSpPr txBox="1"/>
          <p:nvPr/>
        </p:nvSpPr>
        <p:spPr>
          <a:xfrm>
            <a:off x="6788789" y="2493149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操作</a:t>
            </a: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1B7777E6-9219-4C13-B9B1-24F8459AB7B0}"/>
              </a:ext>
            </a:extLst>
          </p:cNvPr>
          <p:cNvSpPr/>
          <p:nvPr/>
        </p:nvSpPr>
        <p:spPr>
          <a:xfrm>
            <a:off x="9591868" y="2445112"/>
            <a:ext cx="2388637" cy="1970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4F10A70-8CD1-438A-9AA6-629E753E34D9}"/>
              </a:ext>
            </a:extLst>
          </p:cNvPr>
          <p:cNvSpPr txBox="1"/>
          <p:nvPr/>
        </p:nvSpPr>
        <p:spPr>
          <a:xfrm>
            <a:off x="9591868" y="2446424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管理工具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154B1815-5126-402F-B814-92A2F535B6FB}"/>
              </a:ext>
            </a:extLst>
          </p:cNvPr>
          <p:cNvSpPr/>
          <p:nvPr/>
        </p:nvSpPr>
        <p:spPr>
          <a:xfrm>
            <a:off x="1420820" y="4500712"/>
            <a:ext cx="10559686" cy="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541AE31-1CFB-45C5-A574-54F166641B3A}"/>
              </a:ext>
            </a:extLst>
          </p:cNvPr>
          <p:cNvSpPr txBox="1"/>
          <p:nvPr/>
        </p:nvSpPr>
        <p:spPr>
          <a:xfrm>
            <a:off x="1420820" y="4572651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安全管控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8C5902D-4DD1-4438-A432-0460B030F3AB}"/>
              </a:ext>
            </a:extLst>
          </p:cNvPr>
          <p:cNvSpPr/>
          <p:nvPr/>
        </p:nvSpPr>
        <p:spPr>
          <a:xfrm>
            <a:off x="1420820" y="1791707"/>
            <a:ext cx="10559685" cy="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C056AD0C-AA83-4681-A50C-6E1B57437477}"/>
              </a:ext>
            </a:extLst>
          </p:cNvPr>
          <p:cNvSpPr txBox="1"/>
          <p:nvPr/>
        </p:nvSpPr>
        <p:spPr>
          <a:xfrm>
            <a:off x="1465375" y="1943543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流程与规范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CB68D81-A4BF-4263-BF7A-23CA43EFBEE4}"/>
              </a:ext>
            </a:extLst>
          </p:cNvPr>
          <p:cNvSpPr/>
          <p:nvPr/>
        </p:nvSpPr>
        <p:spPr>
          <a:xfrm>
            <a:off x="1420820" y="526413"/>
            <a:ext cx="10559683" cy="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91D45F-9CFE-487E-BB35-BD960EBB3D16}"/>
              </a:ext>
            </a:extLst>
          </p:cNvPr>
          <p:cNvSpPr txBox="1"/>
          <p:nvPr/>
        </p:nvSpPr>
        <p:spPr>
          <a:xfrm>
            <a:off x="1465375" y="698783"/>
            <a:ext cx="19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自助界面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2CA3D08-AC35-4DE6-8F99-A364ADFCC01F}"/>
              </a:ext>
            </a:extLst>
          </p:cNvPr>
          <p:cNvSpPr/>
          <p:nvPr/>
        </p:nvSpPr>
        <p:spPr>
          <a:xfrm>
            <a:off x="1420819" y="1154384"/>
            <a:ext cx="10559685" cy="5684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B56BDE09-328D-4B62-BE19-37CB1DF21405}"/>
              </a:ext>
            </a:extLst>
          </p:cNvPr>
          <p:cNvSpPr txBox="1"/>
          <p:nvPr/>
        </p:nvSpPr>
        <p:spPr>
          <a:xfrm>
            <a:off x="1465373" y="1326754"/>
            <a:ext cx="20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自动化集成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CBBB52E-EC7D-43C5-B598-2A19880DD0EB}"/>
              </a:ext>
            </a:extLst>
          </p:cNvPr>
          <p:cNvSpPr/>
          <p:nvPr/>
        </p:nvSpPr>
        <p:spPr>
          <a:xfrm>
            <a:off x="2554892" y="4620415"/>
            <a:ext cx="1184576" cy="3356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系统账号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121969A6-AEF9-4CD3-AE86-CE146B5D2409}"/>
              </a:ext>
            </a:extLst>
          </p:cNvPr>
          <p:cNvSpPr/>
          <p:nvPr/>
        </p:nvSpPr>
        <p:spPr>
          <a:xfrm>
            <a:off x="3869432" y="4620415"/>
            <a:ext cx="1184576" cy="3356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密码管理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72E0CD15-1180-4D8F-8DCD-0C1CFBB41817}"/>
              </a:ext>
            </a:extLst>
          </p:cNvPr>
          <p:cNvSpPr/>
          <p:nvPr/>
        </p:nvSpPr>
        <p:spPr>
          <a:xfrm>
            <a:off x="5200746" y="4622851"/>
            <a:ext cx="1184576" cy="3356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端口管理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2EC849C-0529-402B-8D69-C0F90D8FF923}"/>
              </a:ext>
            </a:extLst>
          </p:cNvPr>
          <p:cNvSpPr/>
          <p:nvPr/>
        </p:nvSpPr>
        <p:spPr>
          <a:xfrm>
            <a:off x="6557627" y="4617065"/>
            <a:ext cx="1184576" cy="3356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网络策略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3D9F696E-26FA-4769-939F-EA1DB43E2FBD}"/>
              </a:ext>
            </a:extLst>
          </p:cNvPr>
          <p:cNvSpPr/>
          <p:nvPr/>
        </p:nvSpPr>
        <p:spPr>
          <a:xfrm>
            <a:off x="7951929" y="4619262"/>
            <a:ext cx="1184576" cy="3356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用户授权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26DFE4F-A75F-41B0-B9D1-A9DD483DC03C}"/>
              </a:ext>
            </a:extLst>
          </p:cNvPr>
          <p:cNvSpPr/>
          <p:nvPr/>
        </p:nvSpPr>
        <p:spPr>
          <a:xfrm>
            <a:off x="9307995" y="4622460"/>
            <a:ext cx="1184576" cy="3356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审计日志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D36061F9-B816-426A-A8D9-0FB3ECB71C5D}"/>
              </a:ext>
            </a:extLst>
          </p:cNvPr>
          <p:cNvSpPr/>
          <p:nvPr/>
        </p:nvSpPr>
        <p:spPr>
          <a:xfrm>
            <a:off x="10681745" y="4607092"/>
            <a:ext cx="1184576" cy="3356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保密协议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C4DF013-A119-4AC5-8A79-4BD26C58DA22}"/>
              </a:ext>
            </a:extLst>
          </p:cNvPr>
          <p:cNvSpPr/>
          <p:nvPr/>
        </p:nvSpPr>
        <p:spPr>
          <a:xfrm>
            <a:off x="1587862" y="3625160"/>
            <a:ext cx="228157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 Log Discovery</a:t>
            </a: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/Hive SQL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65D8948-2A53-408B-B676-44290D8C1598}"/>
              </a:ext>
            </a:extLst>
          </p:cNvPr>
          <p:cNvSpPr/>
          <p:nvPr/>
        </p:nvSpPr>
        <p:spPr>
          <a:xfrm>
            <a:off x="1574087" y="4021014"/>
            <a:ext cx="228157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 Metrics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C5A35F2A-03A1-4E80-B483-3E661A306E66}"/>
              </a:ext>
            </a:extLst>
          </p:cNvPr>
          <p:cNvSpPr/>
          <p:nvPr/>
        </p:nvSpPr>
        <p:spPr>
          <a:xfrm>
            <a:off x="1587862" y="3237193"/>
            <a:ext cx="2281570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 Log Trace/APM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B16B90EE-5678-4086-AB7C-9370B238D5B3}"/>
              </a:ext>
            </a:extLst>
          </p:cNvPr>
          <p:cNvSpPr/>
          <p:nvPr/>
        </p:nvSpPr>
        <p:spPr>
          <a:xfrm>
            <a:off x="1587862" y="2846418"/>
            <a:ext cx="2281570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 Log Export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544DD20-0CE3-4769-B9DB-56D0B9BFC5A4}"/>
              </a:ext>
            </a:extLst>
          </p:cNvPr>
          <p:cNvSpPr/>
          <p:nvPr/>
        </p:nvSpPr>
        <p:spPr>
          <a:xfrm>
            <a:off x="4351371" y="3634590"/>
            <a:ext cx="196161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 Alert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EF12185F-0289-433C-A0A2-16DEFA9B1A45}"/>
              </a:ext>
            </a:extLst>
          </p:cNvPr>
          <p:cNvSpPr/>
          <p:nvPr/>
        </p:nvSpPr>
        <p:spPr>
          <a:xfrm>
            <a:off x="4351371" y="3187835"/>
            <a:ext cx="196161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r>
              <a:rPr lang="zh-CN" altLang="en-US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WX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6233E5C-7C52-4F7F-B2C1-F7DBAB5B87DA}"/>
              </a:ext>
            </a:extLst>
          </p:cNvPr>
          <p:cNvSpPr/>
          <p:nvPr/>
        </p:nvSpPr>
        <p:spPr>
          <a:xfrm>
            <a:off x="7057247" y="2977245"/>
            <a:ext cx="196161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 Platform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06DAF21-D0D6-4606-A166-1691D34EC79B}"/>
              </a:ext>
            </a:extLst>
          </p:cNvPr>
          <p:cNvSpPr/>
          <p:nvPr/>
        </p:nvSpPr>
        <p:spPr>
          <a:xfrm>
            <a:off x="7057247" y="3410595"/>
            <a:ext cx="1961610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FD4CD5B-4D1F-46F4-B1B6-34490BB3825C}"/>
              </a:ext>
            </a:extLst>
          </p:cNvPr>
          <p:cNvSpPr/>
          <p:nvPr/>
        </p:nvSpPr>
        <p:spPr>
          <a:xfrm>
            <a:off x="7057247" y="3848270"/>
            <a:ext cx="1961610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MNet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11660ABA-961B-4540-8834-D11A8BE32343}"/>
              </a:ext>
            </a:extLst>
          </p:cNvPr>
          <p:cNvSpPr/>
          <p:nvPr/>
        </p:nvSpPr>
        <p:spPr>
          <a:xfrm>
            <a:off x="9836301" y="2806773"/>
            <a:ext cx="1961610" cy="2372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 </a:t>
            </a:r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MyAdmin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DDD640E-CA8C-47E6-AFFD-9C83819F235A}"/>
              </a:ext>
            </a:extLst>
          </p:cNvPr>
          <p:cNvSpPr/>
          <p:nvPr/>
        </p:nvSpPr>
        <p:spPr>
          <a:xfrm>
            <a:off x="9847644" y="3088342"/>
            <a:ext cx="1961610" cy="224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 Client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17F638A9-1A0A-424D-98B6-022B00F15378}"/>
              </a:ext>
            </a:extLst>
          </p:cNvPr>
          <p:cNvSpPr/>
          <p:nvPr/>
        </p:nvSpPr>
        <p:spPr>
          <a:xfrm>
            <a:off x="9864294" y="3389478"/>
            <a:ext cx="1961610" cy="209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 Manager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4EB0D36B-7D11-44B0-B9A2-2E9CCF1699D3}"/>
              </a:ext>
            </a:extLst>
          </p:cNvPr>
          <p:cNvSpPr/>
          <p:nvPr/>
        </p:nvSpPr>
        <p:spPr>
          <a:xfrm>
            <a:off x="9856975" y="3644415"/>
            <a:ext cx="1961610" cy="2390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Commander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375DD50-53DE-4524-ACCE-32FC29AF3238}"/>
              </a:ext>
            </a:extLst>
          </p:cNvPr>
          <p:cNvSpPr/>
          <p:nvPr/>
        </p:nvSpPr>
        <p:spPr>
          <a:xfrm>
            <a:off x="2954889" y="1911947"/>
            <a:ext cx="1477152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运维安全规范</a:t>
            </a: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C7FB7B7E-0FDA-4A0A-94FA-5AFA9618C952}"/>
              </a:ext>
            </a:extLst>
          </p:cNvPr>
          <p:cNvSpPr/>
          <p:nvPr/>
        </p:nvSpPr>
        <p:spPr>
          <a:xfrm>
            <a:off x="4593600" y="1911947"/>
            <a:ext cx="1051420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CMDB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173FE2FD-7C1F-4E99-A61B-AA5049413BE5}"/>
              </a:ext>
            </a:extLst>
          </p:cNvPr>
          <p:cNvSpPr/>
          <p:nvPr/>
        </p:nvSpPr>
        <p:spPr>
          <a:xfrm>
            <a:off x="5786610" y="1913901"/>
            <a:ext cx="1477152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HRFabu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2E67DA11-D983-49CE-9FC2-5F285F8DC0D0}"/>
              </a:ext>
            </a:extLst>
          </p:cNvPr>
          <p:cNvSpPr/>
          <p:nvPr/>
        </p:nvSpPr>
        <p:spPr>
          <a:xfrm>
            <a:off x="7382881" y="1906150"/>
            <a:ext cx="1223384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基线库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BC2543E-559E-4FB8-B04B-EA487F5BD9D0}"/>
              </a:ext>
            </a:extLst>
          </p:cNvPr>
          <p:cNvSpPr/>
          <p:nvPr/>
        </p:nvSpPr>
        <p:spPr>
          <a:xfrm>
            <a:off x="8754677" y="1900369"/>
            <a:ext cx="1477152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Tag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BF58DCD-F95B-406E-A6F0-1DFC1586E2B6}"/>
              </a:ext>
            </a:extLst>
          </p:cNvPr>
          <p:cNvSpPr/>
          <p:nvPr/>
        </p:nvSpPr>
        <p:spPr>
          <a:xfrm>
            <a:off x="2960006" y="1300051"/>
            <a:ext cx="1537349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 Pipeline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5B8CDD73-9A9B-4290-84BC-19DC50513749}"/>
              </a:ext>
            </a:extLst>
          </p:cNvPr>
          <p:cNvSpPr/>
          <p:nvPr/>
        </p:nvSpPr>
        <p:spPr>
          <a:xfrm>
            <a:off x="4816935" y="1303646"/>
            <a:ext cx="146049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CI/CD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A77546B3-7004-4DDB-B73F-698778DF39FE}"/>
              </a:ext>
            </a:extLst>
          </p:cNvPr>
          <p:cNvSpPr/>
          <p:nvPr/>
        </p:nvSpPr>
        <p:spPr>
          <a:xfrm>
            <a:off x="6525186" y="1300051"/>
            <a:ext cx="1126576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CC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9FE547D7-FC33-4DEA-A9E7-99F0B71DA212}"/>
              </a:ext>
            </a:extLst>
          </p:cNvPr>
          <p:cNvSpPr/>
          <p:nvPr/>
        </p:nvSpPr>
        <p:spPr>
          <a:xfrm>
            <a:off x="9870512" y="3965304"/>
            <a:ext cx="1961610" cy="2390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CB561144-9512-49B6-924A-680A176E0A04}"/>
              </a:ext>
            </a:extLst>
          </p:cNvPr>
          <p:cNvSpPr/>
          <p:nvPr/>
        </p:nvSpPr>
        <p:spPr>
          <a:xfrm>
            <a:off x="2812019" y="667324"/>
            <a:ext cx="1407180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日志查询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4043751F-D3CE-4F5D-AAF5-F92D105C63EF}"/>
              </a:ext>
            </a:extLst>
          </p:cNvPr>
          <p:cNvSpPr/>
          <p:nvPr/>
        </p:nvSpPr>
        <p:spPr>
          <a:xfrm>
            <a:off x="4351371" y="667324"/>
            <a:ext cx="1259192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监控面板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8863275D-9AC9-40F8-91F3-AF7FB7DCF33E}"/>
              </a:ext>
            </a:extLst>
          </p:cNvPr>
          <p:cNvSpPr/>
          <p:nvPr/>
        </p:nvSpPr>
        <p:spPr>
          <a:xfrm>
            <a:off x="5765041" y="658590"/>
            <a:ext cx="1259192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en-US" altLang="zh-CN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DB896B22-23BC-42A4-BDEF-3C33D00DDACF}"/>
              </a:ext>
            </a:extLst>
          </p:cNvPr>
          <p:cNvSpPr/>
          <p:nvPr/>
        </p:nvSpPr>
        <p:spPr>
          <a:xfrm>
            <a:off x="7149915" y="669075"/>
            <a:ext cx="1259192" cy="340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D669006C-629F-4C17-8842-1237B36A88FA}"/>
              </a:ext>
            </a:extLst>
          </p:cNvPr>
          <p:cNvSpPr/>
          <p:nvPr/>
        </p:nvSpPr>
        <p:spPr>
          <a:xfrm>
            <a:off x="8506909" y="674716"/>
            <a:ext cx="1259192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告警管理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CA9B0DC5-097B-4DC1-8F75-20D2C9ADF2BD}"/>
              </a:ext>
            </a:extLst>
          </p:cNvPr>
          <p:cNvSpPr/>
          <p:nvPr/>
        </p:nvSpPr>
        <p:spPr>
          <a:xfrm>
            <a:off x="9888111" y="667324"/>
            <a:ext cx="1259192" cy="340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</a:p>
        </p:txBody>
      </p:sp>
      <p:sp>
        <p:nvSpPr>
          <p:cNvPr id="266" name="星形: 十角 265">
            <a:extLst>
              <a:ext uri="{FF2B5EF4-FFF2-40B4-BE49-F238E27FC236}">
                <a16:creationId xmlns:a16="http://schemas.microsoft.com/office/drawing/2014/main" id="{46CE7EA3-F3FC-4D44-B826-2FB771783678}"/>
              </a:ext>
            </a:extLst>
          </p:cNvPr>
          <p:cNvSpPr/>
          <p:nvPr/>
        </p:nvSpPr>
        <p:spPr>
          <a:xfrm>
            <a:off x="1491529" y="5176453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7" name="星形: 十角 266">
            <a:extLst>
              <a:ext uri="{FF2B5EF4-FFF2-40B4-BE49-F238E27FC236}">
                <a16:creationId xmlns:a16="http://schemas.microsoft.com/office/drawing/2014/main" id="{F7284C0B-D61A-4A7E-87D1-F35845EE976A}"/>
              </a:ext>
            </a:extLst>
          </p:cNvPr>
          <p:cNvSpPr/>
          <p:nvPr/>
        </p:nvSpPr>
        <p:spPr>
          <a:xfrm>
            <a:off x="2045182" y="2525046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9" name="星形: 十角 268">
            <a:extLst>
              <a:ext uri="{FF2B5EF4-FFF2-40B4-BE49-F238E27FC236}">
                <a16:creationId xmlns:a16="http://schemas.microsoft.com/office/drawing/2014/main" id="{B46DA068-9556-4565-8711-ED077B4EE562}"/>
              </a:ext>
            </a:extLst>
          </p:cNvPr>
          <p:cNvSpPr/>
          <p:nvPr/>
        </p:nvSpPr>
        <p:spPr>
          <a:xfrm>
            <a:off x="10560082" y="2500997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0" name="星形: 十角 269">
            <a:extLst>
              <a:ext uri="{FF2B5EF4-FFF2-40B4-BE49-F238E27FC236}">
                <a16:creationId xmlns:a16="http://schemas.microsoft.com/office/drawing/2014/main" id="{C4E3A9C6-8C0A-408A-90DE-3AF3848266E2}"/>
              </a:ext>
            </a:extLst>
          </p:cNvPr>
          <p:cNvSpPr/>
          <p:nvPr/>
        </p:nvSpPr>
        <p:spPr>
          <a:xfrm>
            <a:off x="7425340" y="2536431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1" name="星形: 十角 270">
            <a:extLst>
              <a:ext uri="{FF2B5EF4-FFF2-40B4-BE49-F238E27FC236}">
                <a16:creationId xmlns:a16="http://schemas.microsoft.com/office/drawing/2014/main" id="{E9EC6C22-1B84-40E1-9DD5-02DFD551B605}"/>
              </a:ext>
            </a:extLst>
          </p:cNvPr>
          <p:cNvSpPr/>
          <p:nvPr/>
        </p:nvSpPr>
        <p:spPr>
          <a:xfrm>
            <a:off x="10560081" y="1986209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72" name="星形: 十角 271">
            <a:extLst>
              <a:ext uri="{FF2B5EF4-FFF2-40B4-BE49-F238E27FC236}">
                <a16:creationId xmlns:a16="http://schemas.microsoft.com/office/drawing/2014/main" id="{695FEF9C-24EC-4EAE-828C-4121DE13CD66}"/>
              </a:ext>
            </a:extLst>
          </p:cNvPr>
          <p:cNvSpPr/>
          <p:nvPr/>
        </p:nvSpPr>
        <p:spPr>
          <a:xfrm>
            <a:off x="4816935" y="2536431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3" name="星形: 十角 272">
            <a:extLst>
              <a:ext uri="{FF2B5EF4-FFF2-40B4-BE49-F238E27FC236}">
                <a16:creationId xmlns:a16="http://schemas.microsoft.com/office/drawing/2014/main" id="{185C1A20-D369-4DDC-9A41-008FC8CD8332}"/>
              </a:ext>
            </a:extLst>
          </p:cNvPr>
          <p:cNvSpPr/>
          <p:nvPr/>
        </p:nvSpPr>
        <p:spPr>
          <a:xfrm>
            <a:off x="2255176" y="4617670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4" name="星形: 十角 273">
            <a:extLst>
              <a:ext uri="{FF2B5EF4-FFF2-40B4-BE49-F238E27FC236}">
                <a16:creationId xmlns:a16="http://schemas.microsoft.com/office/drawing/2014/main" id="{E62D3625-9ABB-4F87-96BC-7C633C556607}"/>
              </a:ext>
            </a:extLst>
          </p:cNvPr>
          <p:cNvSpPr/>
          <p:nvPr/>
        </p:nvSpPr>
        <p:spPr>
          <a:xfrm>
            <a:off x="10557627" y="1380689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75" name="星形: 十角 274">
            <a:extLst>
              <a:ext uri="{FF2B5EF4-FFF2-40B4-BE49-F238E27FC236}">
                <a16:creationId xmlns:a16="http://schemas.microsoft.com/office/drawing/2014/main" id="{D7ACB363-80AA-4FD8-9D48-B38A44305585}"/>
              </a:ext>
            </a:extLst>
          </p:cNvPr>
          <p:cNvSpPr/>
          <p:nvPr/>
        </p:nvSpPr>
        <p:spPr>
          <a:xfrm>
            <a:off x="11403386" y="735790"/>
            <a:ext cx="243325" cy="228025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6" name="星形: 十角 275">
            <a:extLst>
              <a:ext uri="{FF2B5EF4-FFF2-40B4-BE49-F238E27FC236}">
                <a16:creationId xmlns:a16="http://schemas.microsoft.com/office/drawing/2014/main" id="{EAE345BE-1739-4919-A57E-E223A0CE814F}"/>
              </a:ext>
            </a:extLst>
          </p:cNvPr>
          <p:cNvSpPr/>
          <p:nvPr/>
        </p:nvSpPr>
        <p:spPr>
          <a:xfrm>
            <a:off x="11696922" y="5207636"/>
            <a:ext cx="495078" cy="271888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10</a:t>
            </a:r>
            <a:endParaRPr lang="zh-CN" altLang="en-US" sz="1000" dirty="0"/>
          </a:p>
        </p:txBody>
      </p:sp>
      <p:sp>
        <p:nvSpPr>
          <p:cNvPr id="277" name="箭头: 上弧形 276">
            <a:extLst>
              <a:ext uri="{FF2B5EF4-FFF2-40B4-BE49-F238E27FC236}">
                <a16:creationId xmlns:a16="http://schemas.microsoft.com/office/drawing/2014/main" id="{D51912F8-F601-4AFF-A309-524398ED1A9C}"/>
              </a:ext>
            </a:extLst>
          </p:cNvPr>
          <p:cNvSpPr/>
          <p:nvPr/>
        </p:nvSpPr>
        <p:spPr>
          <a:xfrm rot="17385646">
            <a:off x="28395" y="3884466"/>
            <a:ext cx="1610635" cy="417942"/>
          </a:xfrm>
          <a:prstGeom prst="curvedDown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箭头: 燕尾形 278">
            <a:extLst>
              <a:ext uri="{FF2B5EF4-FFF2-40B4-BE49-F238E27FC236}">
                <a16:creationId xmlns:a16="http://schemas.microsoft.com/office/drawing/2014/main" id="{EB5FFDC3-FB27-4D94-8FD9-4A22ED4CFE17}"/>
              </a:ext>
            </a:extLst>
          </p:cNvPr>
          <p:cNvSpPr/>
          <p:nvPr/>
        </p:nvSpPr>
        <p:spPr>
          <a:xfrm>
            <a:off x="3909525" y="3620947"/>
            <a:ext cx="404522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D5B6CEA0-77E6-4D99-906C-2F2650142B59}"/>
              </a:ext>
            </a:extLst>
          </p:cNvPr>
          <p:cNvSpPr/>
          <p:nvPr/>
        </p:nvSpPr>
        <p:spPr>
          <a:xfrm>
            <a:off x="7978118" y="1312735"/>
            <a:ext cx="1126576" cy="340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Ansiable</a:t>
            </a:r>
            <a:endPara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1" name="箭头: 燕尾形 280">
            <a:extLst>
              <a:ext uri="{FF2B5EF4-FFF2-40B4-BE49-F238E27FC236}">
                <a16:creationId xmlns:a16="http://schemas.microsoft.com/office/drawing/2014/main" id="{25FE8803-55B8-4538-9F44-33D2267AA947}"/>
              </a:ext>
            </a:extLst>
          </p:cNvPr>
          <p:cNvSpPr/>
          <p:nvPr/>
        </p:nvSpPr>
        <p:spPr>
          <a:xfrm>
            <a:off x="10040098" y="5509853"/>
            <a:ext cx="404522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箭头: 燕尾形 281">
            <a:extLst>
              <a:ext uri="{FF2B5EF4-FFF2-40B4-BE49-F238E27FC236}">
                <a16:creationId xmlns:a16="http://schemas.microsoft.com/office/drawing/2014/main" id="{0FFACF3B-230E-4D23-894A-677864CE0748}"/>
              </a:ext>
            </a:extLst>
          </p:cNvPr>
          <p:cNvSpPr/>
          <p:nvPr/>
        </p:nvSpPr>
        <p:spPr>
          <a:xfrm rot="10800000">
            <a:off x="1094609" y="5848155"/>
            <a:ext cx="404522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箭头: 燕尾形 282">
            <a:extLst>
              <a:ext uri="{FF2B5EF4-FFF2-40B4-BE49-F238E27FC236}">
                <a16:creationId xmlns:a16="http://schemas.microsoft.com/office/drawing/2014/main" id="{F645343C-5200-44B7-AC92-53D0110F49EF}"/>
              </a:ext>
            </a:extLst>
          </p:cNvPr>
          <p:cNvSpPr/>
          <p:nvPr/>
        </p:nvSpPr>
        <p:spPr>
          <a:xfrm rot="5400000">
            <a:off x="7720655" y="4323369"/>
            <a:ext cx="291058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箭头: 燕尾形 283">
            <a:extLst>
              <a:ext uri="{FF2B5EF4-FFF2-40B4-BE49-F238E27FC236}">
                <a16:creationId xmlns:a16="http://schemas.microsoft.com/office/drawing/2014/main" id="{49AEFB76-5BDE-4549-BBFB-B1CDB9194BD4}"/>
              </a:ext>
            </a:extLst>
          </p:cNvPr>
          <p:cNvSpPr/>
          <p:nvPr/>
        </p:nvSpPr>
        <p:spPr>
          <a:xfrm rot="5400000">
            <a:off x="10343021" y="4297986"/>
            <a:ext cx="404522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箭头: 燕尾形 284">
            <a:extLst>
              <a:ext uri="{FF2B5EF4-FFF2-40B4-BE49-F238E27FC236}">
                <a16:creationId xmlns:a16="http://schemas.microsoft.com/office/drawing/2014/main" id="{4C89964B-A480-4937-AD0D-DF23B8E64B2C}"/>
              </a:ext>
            </a:extLst>
          </p:cNvPr>
          <p:cNvSpPr/>
          <p:nvPr/>
        </p:nvSpPr>
        <p:spPr>
          <a:xfrm rot="5400000">
            <a:off x="6268186" y="5007618"/>
            <a:ext cx="291058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箭头: 燕尾形 285">
            <a:extLst>
              <a:ext uri="{FF2B5EF4-FFF2-40B4-BE49-F238E27FC236}">
                <a16:creationId xmlns:a16="http://schemas.microsoft.com/office/drawing/2014/main" id="{1E826ECD-325E-4807-A26A-85232F2D5D1D}"/>
              </a:ext>
            </a:extLst>
          </p:cNvPr>
          <p:cNvSpPr/>
          <p:nvPr/>
        </p:nvSpPr>
        <p:spPr>
          <a:xfrm rot="5400000">
            <a:off x="5483064" y="1567214"/>
            <a:ext cx="291058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箭头: 燕尾形 286">
            <a:extLst>
              <a:ext uri="{FF2B5EF4-FFF2-40B4-BE49-F238E27FC236}">
                <a16:creationId xmlns:a16="http://schemas.microsoft.com/office/drawing/2014/main" id="{A1FEDA58-56D0-4FAB-9864-7A329B012B1A}"/>
              </a:ext>
            </a:extLst>
          </p:cNvPr>
          <p:cNvSpPr/>
          <p:nvPr/>
        </p:nvSpPr>
        <p:spPr>
          <a:xfrm rot="5400000">
            <a:off x="6214461" y="993701"/>
            <a:ext cx="291058" cy="312122"/>
          </a:xfrm>
          <a:prstGeom prst="notched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34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>
            <a:extLst>
              <a:ext uri="{FF2B5EF4-FFF2-40B4-BE49-F238E27FC236}">
                <a16:creationId xmlns:a16="http://schemas.microsoft.com/office/drawing/2014/main" id="{169DBBC8-CC1C-44F2-99CA-F5CDB47B14C5}"/>
              </a:ext>
            </a:extLst>
          </p:cNvPr>
          <p:cNvSpPr txBox="1">
            <a:spLocks/>
          </p:cNvSpPr>
          <p:nvPr/>
        </p:nvSpPr>
        <p:spPr>
          <a:xfrm>
            <a:off x="0" y="42243"/>
            <a:ext cx="11737715" cy="559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数据平台应用功能架构</a:t>
            </a: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00D21233-1158-4E3F-BA08-E8010D02A092}"/>
              </a:ext>
            </a:extLst>
          </p:cNvPr>
          <p:cNvSpPr txBox="1"/>
          <p:nvPr/>
        </p:nvSpPr>
        <p:spPr>
          <a:xfrm>
            <a:off x="320995" y="5760023"/>
            <a:ext cx="430887" cy="1012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业务数据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39CCE76D-3FBA-4CE7-BA44-50D1E5FE26C7}"/>
              </a:ext>
            </a:extLst>
          </p:cNvPr>
          <p:cNvSpPr txBox="1"/>
          <p:nvPr/>
        </p:nvSpPr>
        <p:spPr>
          <a:xfrm>
            <a:off x="342747" y="4655547"/>
            <a:ext cx="430887" cy="1012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数据集成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55F26B6F-DF8D-43E9-AF25-7F943629E859}"/>
              </a:ext>
            </a:extLst>
          </p:cNvPr>
          <p:cNvSpPr txBox="1"/>
          <p:nvPr/>
        </p:nvSpPr>
        <p:spPr>
          <a:xfrm>
            <a:off x="342746" y="3325839"/>
            <a:ext cx="430887" cy="1197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数据仓库</a:t>
            </a: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031D75E6-1537-4BCB-B2AE-CBDE8B514942}"/>
              </a:ext>
            </a:extLst>
          </p:cNvPr>
          <p:cNvSpPr txBox="1"/>
          <p:nvPr/>
        </p:nvSpPr>
        <p:spPr>
          <a:xfrm>
            <a:off x="320995" y="1959428"/>
            <a:ext cx="430887" cy="1197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数据服务</a:t>
            </a: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192310EF-9609-4857-A228-737E0DC6F4AD}"/>
              </a:ext>
            </a:extLst>
          </p:cNvPr>
          <p:cNvSpPr txBox="1"/>
          <p:nvPr/>
        </p:nvSpPr>
        <p:spPr>
          <a:xfrm>
            <a:off x="320995" y="636475"/>
            <a:ext cx="430887" cy="1197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数据应用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95898B-BACC-4C9D-AF5C-2D47C0C1B9C6}"/>
              </a:ext>
            </a:extLst>
          </p:cNvPr>
          <p:cNvSpPr/>
          <p:nvPr/>
        </p:nvSpPr>
        <p:spPr>
          <a:xfrm>
            <a:off x="927462" y="641126"/>
            <a:ext cx="7237555" cy="1184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7439D34C-9B05-4499-B58B-34AA9AD0242A}"/>
              </a:ext>
            </a:extLst>
          </p:cNvPr>
          <p:cNvSpPr/>
          <p:nvPr/>
        </p:nvSpPr>
        <p:spPr>
          <a:xfrm>
            <a:off x="921428" y="1959427"/>
            <a:ext cx="7242249" cy="1197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A98E041C-99ED-41CF-B8CE-FC9686927F8B}"/>
              </a:ext>
            </a:extLst>
          </p:cNvPr>
          <p:cNvSpPr/>
          <p:nvPr/>
        </p:nvSpPr>
        <p:spPr>
          <a:xfrm>
            <a:off x="940789" y="3325839"/>
            <a:ext cx="7224228" cy="1197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8F76E791-6D21-4102-8143-F7CBA2D2F77F}"/>
              </a:ext>
            </a:extLst>
          </p:cNvPr>
          <p:cNvSpPr/>
          <p:nvPr/>
        </p:nvSpPr>
        <p:spPr>
          <a:xfrm>
            <a:off x="965777" y="4886206"/>
            <a:ext cx="7199240" cy="606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A178A5DC-B1CD-43E0-822B-EF42E0B5D76A}"/>
              </a:ext>
            </a:extLst>
          </p:cNvPr>
          <p:cNvSpPr/>
          <p:nvPr/>
        </p:nvSpPr>
        <p:spPr>
          <a:xfrm>
            <a:off x="965777" y="5760023"/>
            <a:ext cx="7254695" cy="1012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9FC6C9C7-F5FF-45F2-9C71-C08C7D816136}"/>
              </a:ext>
            </a:extLst>
          </p:cNvPr>
          <p:cNvSpPr txBox="1"/>
          <p:nvPr/>
        </p:nvSpPr>
        <p:spPr>
          <a:xfrm>
            <a:off x="1007699" y="3666757"/>
            <a:ext cx="52110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</a:p>
          <a:p>
            <a:pPr algn="ctr"/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Server</a:t>
            </a: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4CD0F1E3-AEBD-451F-BAF1-EB92D165C80C}"/>
              </a:ext>
            </a:extLst>
          </p:cNvPr>
          <p:cNvSpPr/>
          <p:nvPr/>
        </p:nvSpPr>
        <p:spPr>
          <a:xfrm>
            <a:off x="8537989" y="1954716"/>
            <a:ext cx="1484803" cy="1197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4BEF725F-864B-40A8-B711-3351B39744A8}"/>
              </a:ext>
            </a:extLst>
          </p:cNvPr>
          <p:cNvSpPr/>
          <p:nvPr/>
        </p:nvSpPr>
        <p:spPr>
          <a:xfrm>
            <a:off x="8534744" y="646169"/>
            <a:ext cx="1484803" cy="1179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979F9515-D961-47DB-BAD6-1FD8FEC1C6DA}"/>
              </a:ext>
            </a:extLst>
          </p:cNvPr>
          <p:cNvSpPr/>
          <p:nvPr/>
        </p:nvSpPr>
        <p:spPr>
          <a:xfrm>
            <a:off x="10276725" y="655176"/>
            <a:ext cx="1484803" cy="1179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8B50B8BA-2957-435E-8A39-F3CD1BAA0A41}"/>
              </a:ext>
            </a:extLst>
          </p:cNvPr>
          <p:cNvSpPr/>
          <p:nvPr/>
        </p:nvSpPr>
        <p:spPr>
          <a:xfrm>
            <a:off x="8543380" y="3337235"/>
            <a:ext cx="1484803" cy="1197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0C8E9828-B7BA-4C60-ABB3-80855BB4B0E1}"/>
              </a:ext>
            </a:extLst>
          </p:cNvPr>
          <p:cNvSpPr/>
          <p:nvPr/>
        </p:nvSpPr>
        <p:spPr>
          <a:xfrm>
            <a:off x="8548114" y="5754017"/>
            <a:ext cx="1484804" cy="1012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677BDF43-4513-4AE7-B1DA-D22A53CA7657}"/>
              </a:ext>
            </a:extLst>
          </p:cNvPr>
          <p:cNvSpPr/>
          <p:nvPr/>
        </p:nvSpPr>
        <p:spPr>
          <a:xfrm>
            <a:off x="10276725" y="1959429"/>
            <a:ext cx="1484803" cy="48072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64DB5F36-AD50-4D41-9B44-33E32D019E7B}"/>
              </a:ext>
            </a:extLst>
          </p:cNvPr>
          <p:cNvSpPr/>
          <p:nvPr/>
        </p:nvSpPr>
        <p:spPr>
          <a:xfrm>
            <a:off x="3433696" y="5493198"/>
            <a:ext cx="231836" cy="260819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箭头: 上 411">
            <a:extLst>
              <a:ext uri="{FF2B5EF4-FFF2-40B4-BE49-F238E27FC236}">
                <a16:creationId xmlns:a16="http://schemas.microsoft.com/office/drawing/2014/main" id="{8BB3BF72-0446-40BC-AFB8-36B49F519AF9}"/>
              </a:ext>
            </a:extLst>
          </p:cNvPr>
          <p:cNvSpPr/>
          <p:nvPr/>
        </p:nvSpPr>
        <p:spPr>
          <a:xfrm>
            <a:off x="7129747" y="5487034"/>
            <a:ext cx="231836" cy="260819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箭头: 上 412">
            <a:extLst>
              <a:ext uri="{FF2B5EF4-FFF2-40B4-BE49-F238E27FC236}">
                <a16:creationId xmlns:a16="http://schemas.microsoft.com/office/drawing/2014/main" id="{4ED967E1-4016-4F48-8388-AF9DD3DA3883}"/>
              </a:ext>
            </a:extLst>
          </p:cNvPr>
          <p:cNvSpPr/>
          <p:nvPr/>
        </p:nvSpPr>
        <p:spPr>
          <a:xfrm>
            <a:off x="7129747" y="4523633"/>
            <a:ext cx="231836" cy="362574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箭头: 上 413">
            <a:extLst>
              <a:ext uri="{FF2B5EF4-FFF2-40B4-BE49-F238E27FC236}">
                <a16:creationId xmlns:a16="http://schemas.microsoft.com/office/drawing/2014/main" id="{26B267D0-E517-4F50-959E-CC58D4F110AB}"/>
              </a:ext>
            </a:extLst>
          </p:cNvPr>
          <p:cNvSpPr/>
          <p:nvPr/>
        </p:nvSpPr>
        <p:spPr>
          <a:xfrm>
            <a:off x="3427438" y="4504664"/>
            <a:ext cx="231836" cy="362574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箭头: 上 414">
            <a:extLst>
              <a:ext uri="{FF2B5EF4-FFF2-40B4-BE49-F238E27FC236}">
                <a16:creationId xmlns:a16="http://schemas.microsoft.com/office/drawing/2014/main" id="{78D8A35C-A1CE-492A-9652-D61D1879CA57}"/>
              </a:ext>
            </a:extLst>
          </p:cNvPr>
          <p:cNvSpPr/>
          <p:nvPr/>
        </p:nvSpPr>
        <p:spPr>
          <a:xfrm>
            <a:off x="4528056" y="3107627"/>
            <a:ext cx="231836" cy="22617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箭头: 上 415">
            <a:extLst>
              <a:ext uri="{FF2B5EF4-FFF2-40B4-BE49-F238E27FC236}">
                <a16:creationId xmlns:a16="http://schemas.microsoft.com/office/drawing/2014/main" id="{E2B9B944-96C0-4C53-922F-364283C431FF}"/>
              </a:ext>
            </a:extLst>
          </p:cNvPr>
          <p:cNvSpPr/>
          <p:nvPr/>
        </p:nvSpPr>
        <p:spPr>
          <a:xfrm>
            <a:off x="4536192" y="1757329"/>
            <a:ext cx="231836" cy="22617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箭头: 上 416">
            <a:extLst>
              <a:ext uri="{FF2B5EF4-FFF2-40B4-BE49-F238E27FC236}">
                <a16:creationId xmlns:a16="http://schemas.microsoft.com/office/drawing/2014/main" id="{19782718-D84C-4A9B-B836-D3C4AF801285}"/>
              </a:ext>
            </a:extLst>
          </p:cNvPr>
          <p:cNvSpPr/>
          <p:nvPr/>
        </p:nvSpPr>
        <p:spPr>
          <a:xfrm>
            <a:off x="9176786" y="5497080"/>
            <a:ext cx="231836" cy="260819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箭头: 上 417">
            <a:extLst>
              <a:ext uri="{FF2B5EF4-FFF2-40B4-BE49-F238E27FC236}">
                <a16:creationId xmlns:a16="http://schemas.microsoft.com/office/drawing/2014/main" id="{3CD7169C-D495-4754-B282-E97A1B871A9F}"/>
              </a:ext>
            </a:extLst>
          </p:cNvPr>
          <p:cNvSpPr/>
          <p:nvPr/>
        </p:nvSpPr>
        <p:spPr>
          <a:xfrm>
            <a:off x="9179817" y="4535028"/>
            <a:ext cx="231836" cy="362574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箭头: 上 421">
            <a:extLst>
              <a:ext uri="{FF2B5EF4-FFF2-40B4-BE49-F238E27FC236}">
                <a16:creationId xmlns:a16="http://schemas.microsoft.com/office/drawing/2014/main" id="{86B930FA-104D-42BB-AE78-88779AB058DB}"/>
              </a:ext>
            </a:extLst>
          </p:cNvPr>
          <p:cNvSpPr/>
          <p:nvPr/>
        </p:nvSpPr>
        <p:spPr>
          <a:xfrm>
            <a:off x="10903208" y="1788116"/>
            <a:ext cx="231836" cy="22617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6540A330-A863-451A-B5B0-C3305922ACB8}"/>
              </a:ext>
            </a:extLst>
          </p:cNvPr>
          <p:cNvSpPr txBox="1"/>
          <p:nvPr/>
        </p:nvSpPr>
        <p:spPr>
          <a:xfrm>
            <a:off x="1312190" y="690178"/>
            <a:ext cx="6582919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数据平台门户（管用平台、</a:t>
            </a:r>
            <a:r>
              <a:rPr lang="en-US" altLang="zh-CN" sz="1400" dirty="0"/>
              <a:t>BIPortal</a:t>
            </a:r>
            <a:r>
              <a:rPr lang="zh-CN" altLang="en-US" sz="1400" dirty="0"/>
              <a:t>、</a:t>
            </a:r>
            <a:r>
              <a:rPr lang="en-US" altLang="zh-CN" sz="1400" dirty="0"/>
              <a:t>TBI-Portal</a:t>
            </a:r>
            <a:r>
              <a:rPr lang="zh-CN" altLang="en-US" sz="1400" dirty="0"/>
              <a:t>）</a:t>
            </a: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7AEB264D-DB63-4613-853A-460F4DB61896}"/>
              </a:ext>
            </a:extLst>
          </p:cNvPr>
          <p:cNvSpPr txBox="1"/>
          <p:nvPr/>
        </p:nvSpPr>
        <p:spPr>
          <a:xfrm>
            <a:off x="1321469" y="1575285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职业发展</a:t>
            </a: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94748726-D981-4080-AFDA-22D34A47AFF8}"/>
              </a:ext>
            </a:extLst>
          </p:cNvPr>
          <p:cNvSpPr txBox="1"/>
          <p:nvPr/>
        </p:nvSpPr>
        <p:spPr>
          <a:xfrm>
            <a:off x="3080605" y="1573796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敬满分析</a:t>
            </a: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429BFFB4-E2A8-459D-A10D-246A2244F8EE}"/>
              </a:ext>
            </a:extLst>
          </p:cNvPr>
          <p:cNvSpPr txBox="1"/>
          <p:nvPr/>
        </p:nvSpPr>
        <p:spPr>
          <a:xfrm>
            <a:off x="4852801" y="1571427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SSC</a:t>
            </a:r>
            <a:r>
              <a:rPr lang="zh-CN" altLang="en-US" sz="1200" dirty="0"/>
              <a:t>运营服务</a:t>
            </a: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4D910488-FB1E-430E-B332-879559C81F94}"/>
              </a:ext>
            </a:extLst>
          </p:cNvPr>
          <p:cNvSpPr txBox="1"/>
          <p:nvPr/>
        </p:nvSpPr>
        <p:spPr>
          <a:xfrm>
            <a:off x="1317233" y="1298177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人才损益管理</a:t>
            </a: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B24945D3-080A-4C19-9AE9-C2D6F0E260E0}"/>
              </a:ext>
            </a:extLst>
          </p:cNvPr>
          <p:cNvSpPr txBox="1"/>
          <p:nvPr/>
        </p:nvSpPr>
        <p:spPr>
          <a:xfrm>
            <a:off x="3071519" y="1292995"/>
            <a:ext cx="1288979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招聘在线管理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CE7ECFB2-E07E-4214-9C4B-3281B34349CE}"/>
              </a:ext>
            </a:extLst>
          </p:cNvPr>
          <p:cNvSpPr txBox="1"/>
          <p:nvPr/>
        </p:nvSpPr>
        <p:spPr>
          <a:xfrm>
            <a:off x="4852801" y="1293486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在线人力盘点</a:t>
            </a: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274EA486-5A48-4889-95D7-BB4D00EB0091}"/>
              </a:ext>
            </a:extLst>
          </p:cNvPr>
          <p:cNvSpPr txBox="1"/>
          <p:nvPr/>
        </p:nvSpPr>
        <p:spPr>
          <a:xfrm>
            <a:off x="1312190" y="1031947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人才透视</a:t>
            </a: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9A05E589-2070-40A5-84B3-B88276F04CE1}"/>
              </a:ext>
            </a:extLst>
          </p:cNvPr>
          <p:cNvSpPr txBox="1"/>
          <p:nvPr/>
        </p:nvSpPr>
        <p:spPr>
          <a:xfrm>
            <a:off x="3066476" y="1026765"/>
            <a:ext cx="1288979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编制精细管理</a:t>
            </a: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CE1DA96F-7EA4-4665-8577-551A1E28E8BF}"/>
              </a:ext>
            </a:extLst>
          </p:cNvPr>
          <p:cNvSpPr txBox="1"/>
          <p:nvPr/>
        </p:nvSpPr>
        <p:spPr>
          <a:xfrm>
            <a:off x="4847758" y="1027256"/>
            <a:ext cx="1288800" cy="234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职级晋升</a:t>
            </a: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3DAC5CFB-3930-41DF-AF07-C717742BBF8A}"/>
              </a:ext>
            </a:extLst>
          </p:cNvPr>
          <p:cNvSpPr txBox="1"/>
          <p:nvPr/>
        </p:nvSpPr>
        <p:spPr>
          <a:xfrm>
            <a:off x="6606309" y="1576662"/>
            <a:ext cx="1288800" cy="23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薪酬分析</a:t>
            </a: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BE0A682F-1FEC-40ED-99C0-51C9ED3A0F7A}"/>
              </a:ext>
            </a:extLst>
          </p:cNvPr>
          <p:cNvSpPr txBox="1"/>
          <p:nvPr/>
        </p:nvSpPr>
        <p:spPr>
          <a:xfrm>
            <a:off x="6606309" y="1312789"/>
            <a:ext cx="1288800" cy="23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干部标签</a:t>
            </a: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9B028A6B-D7CE-4A8E-8D6B-A5FCD03546D0}"/>
              </a:ext>
            </a:extLst>
          </p:cNvPr>
          <p:cNvSpPr txBox="1"/>
          <p:nvPr/>
        </p:nvSpPr>
        <p:spPr>
          <a:xfrm>
            <a:off x="6601266" y="1046559"/>
            <a:ext cx="1288800" cy="23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潜力分析</a:t>
            </a: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E83DA886-43D7-436C-83E9-EC414D7CE7AF}"/>
              </a:ext>
            </a:extLst>
          </p:cNvPr>
          <p:cNvSpPr txBox="1"/>
          <p:nvPr/>
        </p:nvSpPr>
        <p:spPr>
          <a:xfrm>
            <a:off x="3933890" y="2780882"/>
            <a:ext cx="2662425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③ </a:t>
            </a:r>
            <a:r>
              <a:rPr lang="en-US" altLang="zh-CN" sz="1600" b="1" dirty="0">
                <a:solidFill>
                  <a:schemeClr val="bg1"/>
                </a:solidFill>
              </a:rPr>
              <a:t>TBI </a:t>
            </a:r>
            <a:r>
              <a:rPr lang="zh-CN" altLang="en-US" sz="1600" b="1" dirty="0">
                <a:solidFill>
                  <a:schemeClr val="bg1"/>
                </a:solidFill>
              </a:rPr>
              <a:t>平台</a:t>
            </a: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4308F34C-98BD-4336-8C09-E7937E80B143}"/>
              </a:ext>
            </a:extLst>
          </p:cNvPr>
          <p:cNvSpPr txBox="1"/>
          <p:nvPr/>
        </p:nvSpPr>
        <p:spPr>
          <a:xfrm>
            <a:off x="3933890" y="2430143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产品运营</a:t>
            </a: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8F9D61A7-A30B-45B7-B382-476A89D57F9B}"/>
              </a:ext>
            </a:extLst>
          </p:cNvPr>
          <p:cNvSpPr txBox="1"/>
          <p:nvPr/>
        </p:nvSpPr>
        <p:spPr>
          <a:xfrm>
            <a:off x="5313266" y="2438100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画像标签</a:t>
            </a:r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E336B7A2-10C6-498E-A904-C83E807D8012}"/>
              </a:ext>
            </a:extLst>
          </p:cNvPr>
          <p:cNvSpPr txBox="1"/>
          <p:nvPr/>
        </p:nvSpPr>
        <p:spPr>
          <a:xfrm>
            <a:off x="3937524" y="2055282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报表自助</a:t>
            </a: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C78B96FD-069B-453B-AB27-9A5014F89ECE}"/>
              </a:ext>
            </a:extLst>
          </p:cNvPr>
          <p:cNvSpPr txBox="1"/>
          <p:nvPr/>
        </p:nvSpPr>
        <p:spPr>
          <a:xfrm>
            <a:off x="5307515" y="2064880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专题分析</a:t>
            </a: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5CEE14B1-A4FA-485C-86AC-06CF2A18083F}"/>
              </a:ext>
            </a:extLst>
          </p:cNvPr>
          <p:cNvSpPr txBox="1"/>
          <p:nvPr/>
        </p:nvSpPr>
        <p:spPr>
          <a:xfrm>
            <a:off x="1158942" y="2775845"/>
            <a:ext cx="2662425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① </a:t>
            </a:r>
            <a:r>
              <a:rPr lang="en-US" altLang="zh-CN" sz="1600" b="1" dirty="0">
                <a:solidFill>
                  <a:schemeClr val="bg1"/>
                </a:solidFill>
              </a:rPr>
              <a:t>BIDS </a:t>
            </a:r>
            <a:r>
              <a:rPr lang="zh-CN" altLang="en-US" sz="1600" b="1" dirty="0">
                <a:solidFill>
                  <a:schemeClr val="bg1"/>
                </a:solidFill>
              </a:rPr>
              <a:t>平台</a:t>
            </a: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5DB3960F-DE81-4388-9125-AE173B198CF3}"/>
              </a:ext>
            </a:extLst>
          </p:cNvPr>
          <p:cNvSpPr txBox="1"/>
          <p:nvPr/>
        </p:nvSpPr>
        <p:spPr>
          <a:xfrm>
            <a:off x="1158942" y="2425106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数据文件</a:t>
            </a: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713B1254-AF81-45A9-921A-46D9A55C7D26}"/>
              </a:ext>
            </a:extLst>
          </p:cNvPr>
          <p:cNvSpPr txBox="1"/>
          <p:nvPr/>
        </p:nvSpPr>
        <p:spPr>
          <a:xfrm>
            <a:off x="2538318" y="2433063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zh-CN" altLang="en-US" dirty="0"/>
              <a:t>缓存服务</a:t>
            </a:r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AA289AF8-E1F2-45D2-9FC0-EA9F2AD09B4B}"/>
              </a:ext>
            </a:extLst>
          </p:cNvPr>
          <p:cNvSpPr txBox="1"/>
          <p:nvPr/>
        </p:nvSpPr>
        <p:spPr>
          <a:xfrm>
            <a:off x="1162576" y="2050245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接口配置</a:t>
            </a:r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DC6841D4-AF5C-4F5A-8165-9A5FDF89CA0B}"/>
              </a:ext>
            </a:extLst>
          </p:cNvPr>
          <p:cNvSpPr txBox="1"/>
          <p:nvPr/>
        </p:nvSpPr>
        <p:spPr>
          <a:xfrm>
            <a:off x="2532567" y="2059843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任务调度</a:t>
            </a:r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BDC47E0B-EABD-478A-AC39-C05385E8C62B}"/>
              </a:ext>
            </a:extLst>
          </p:cNvPr>
          <p:cNvSpPr txBox="1"/>
          <p:nvPr/>
        </p:nvSpPr>
        <p:spPr>
          <a:xfrm>
            <a:off x="7534633" y="2077593"/>
            <a:ext cx="400110" cy="1019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Qlikview</a:t>
            </a:r>
            <a:endParaRPr lang="zh-CN" altLang="en-US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D76BB380-9B86-475D-B111-0316A031E08B}"/>
              </a:ext>
            </a:extLst>
          </p:cNvPr>
          <p:cNvSpPr txBox="1"/>
          <p:nvPr/>
        </p:nvSpPr>
        <p:spPr>
          <a:xfrm>
            <a:off x="6901720" y="2073555"/>
            <a:ext cx="400110" cy="1019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报表组件</a:t>
            </a:r>
          </a:p>
        </p:txBody>
      </p:sp>
      <p:sp>
        <p:nvSpPr>
          <p:cNvPr id="320" name="圆角矩形 28">
            <a:extLst>
              <a:ext uri="{FF2B5EF4-FFF2-40B4-BE49-F238E27FC236}">
                <a16:creationId xmlns:a16="http://schemas.microsoft.com/office/drawing/2014/main" id="{184738E8-B8A8-4AAE-AC76-ADC7D08C2BC1}"/>
              </a:ext>
            </a:extLst>
          </p:cNvPr>
          <p:cNvSpPr/>
          <p:nvPr/>
        </p:nvSpPr>
        <p:spPr>
          <a:xfrm>
            <a:off x="1612930" y="4171888"/>
            <a:ext cx="4278420" cy="298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I</a:t>
            </a:r>
            <a:r>
              <a:rPr kumimoji="1" lang="zh-CN" altLang="en-US" sz="1400" dirty="0">
                <a:solidFill>
                  <a:schemeClr val="tx1"/>
                </a:solidFill>
              </a:rPr>
              <a:t>层：帖源设计层，与数据源紧密联动</a:t>
            </a:r>
          </a:p>
        </p:txBody>
      </p:sp>
      <p:sp>
        <p:nvSpPr>
          <p:cNvPr id="321" name="圆角矩形 28">
            <a:extLst>
              <a:ext uri="{FF2B5EF4-FFF2-40B4-BE49-F238E27FC236}">
                <a16:creationId xmlns:a16="http://schemas.microsoft.com/office/drawing/2014/main" id="{43F63C28-BB77-4F4A-AF57-7C13061509F7}"/>
              </a:ext>
            </a:extLst>
          </p:cNvPr>
          <p:cNvSpPr/>
          <p:nvPr/>
        </p:nvSpPr>
        <p:spPr>
          <a:xfrm>
            <a:off x="1612932" y="3793808"/>
            <a:ext cx="4278420" cy="3186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R</a:t>
            </a:r>
            <a:r>
              <a:rPr kumimoji="1" lang="zh-CN" altLang="en-US" sz="1400" dirty="0">
                <a:solidFill>
                  <a:schemeClr val="tx1"/>
                </a:solidFill>
              </a:rPr>
              <a:t>层：数据稳定层，标准星型结构，与需求场景解耦</a:t>
            </a:r>
          </a:p>
        </p:txBody>
      </p:sp>
      <p:sp>
        <p:nvSpPr>
          <p:cNvPr id="322" name="圆角矩形 28">
            <a:extLst>
              <a:ext uri="{FF2B5EF4-FFF2-40B4-BE49-F238E27FC236}">
                <a16:creationId xmlns:a16="http://schemas.microsoft.com/office/drawing/2014/main" id="{757DAF9F-F2FC-4BAB-A944-8CE73E0204BE}"/>
              </a:ext>
            </a:extLst>
          </p:cNvPr>
          <p:cNvSpPr/>
          <p:nvPr/>
        </p:nvSpPr>
        <p:spPr>
          <a:xfrm>
            <a:off x="1602929" y="3378797"/>
            <a:ext cx="4288424" cy="343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M</a:t>
            </a:r>
            <a:r>
              <a:rPr kumimoji="1" lang="zh-CN" altLang="en-US" sz="1400" dirty="0">
                <a:solidFill>
                  <a:schemeClr val="tx1"/>
                </a:solidFill>
              </a:rPr>
              <a:t>层：数据集市层，按应用分析主题进行数据加工</a:t>
            </a:r>
          </a:p>
        </p:txBody>
      </p:sp>
      <p:sp>
        <p:nvSpPr>
          <p:cNvPr id="369" name="圆柱形 368">
            <a:extLst>
              <a:ext uri="{FF2B5EF4-FFF2-40B4-BE49-F238E27FC236}">
                <a16:creationId xmlns:a16="http://schemas.microsoft.com/office/drawing/2014/main" id="{C50E9D74-DABF-487A-B421-66D23FBEBC99}"/>
              </a:ext>
            </a:extLst>
          </p:cNvPr>
          <p:cNvSpPr/>
          <p:nvPr/>
        </p:nvSpPr>
        <p:spPr>
          <a:xfrm>
            <a:off x="1011717" y="3471607"/>
            <a:ext cx="524940" cy="89770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圆柱形 370">
            <a:extLst>
              <a:ext uri="{FF2B5EF4-FFF2-40B4-BE49-F238E27FC236}">
                <a16:creationId xmlns:a16="http://schemas.microsoft.com/office/drawing/2014/main" id="{EBBC90E9-8327-459A-8A3D-22DC83142F36}"/>
              </a:ext>
            </a:extLst>
          </p:cNvPr>
          <p:cNvSpPr/>
          <p:nvPr/>
        </p:nvSpPr>
        <p:spPr>
          <a:xfrm>
            <a:off x="6523684" y="3627568"/>
            <a:ext cx="1443964" cy="70255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6E9038EB-81F3-4959-8D98-A10FF47AA227}"/>
              </a:ext>
            </a:extLst>
          </p:cNvPr>
          <p:cNvSpPr txBox="1"/>
          <p:nvPr/>
        </p:nvSpPr>
        <p:spPr>
          <a:xfrm>
            <a:off x="6690852" y="3859242"/>
            <a:ext cx="11096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T-Base</a:t>
            </a: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C598BA04-8FB2-4EB1-8304-F08B15E42885}"/>
              </a:ext>
            </a:extLst>
          </p:cNvPr>
          <p:cNvSpPr txBox="1"/>
          <p:nvPr/>
        </p:nvSpPr>
        <p:spPr>
          <a:xfrm>
            <a:off x="1237163" y="5048525"/>
            <a:ext cx="130115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SSIS</a:t>
            </a:r>
            <a:endParaRPr lang="zh-CN" altLang="en-US" sz="1400" dirty="0"/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74FAB40A-E986-49C0-8BA6-33D4FC0066B3}"/>
              </a:ext>
            </a:extLst>
          </p:cNvPr>
          <p:cNvSpPr txBox="1"/>
          <p:nvPr/>
        </p:nvSpPr>
        <p:spPr>
          <a:xfrm>
            <a:off x="2874630" y="5035462"/>
            <a:ext cx="1372796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数据中转站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80C3F8D3-5968-49A4-BD3A-AAC77BDF3E07}"/>
              </a:ext>
            </a:extLst>
          </p:cNvPr>
          <p:cNvSpPr txBox="1"/>
          <p:nvPr/>
        </p:nvSpPr>
        <p:spPr>
          <a:xfrm>
            <a:off x="4523921" y="5030230"/>
            <a:ext cx="135436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BIDS</a:t>
            </a:r>
            <a:endParaRPr lang="zh-CN" altLang="en-US" sz="1400" dirty="0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79168FCA-A408-446D-8C61-AE1DFFD6EB7C}"/>
              </a:ext>
            </a:extLst>
          </p:cNvPr>
          <p:cNvSpPr txBox="1"/>
          <p:nvPr/>
        </p:nvSpPr>
        <p:spPr>
          <a:xfrm>
            <a:off x="6675313" y="5035462"/>
            <a:ext cx="114070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TBase-ETL</a:t>
            </a:r>
            <a:endParaRPr lang="zh-CN" altLang="en-US" sz="1400" dirty="0"/>
          </a:p>
        </p:txBody>
      </p:sp>
      <p:sp>
        <p:nvSpPr>
          <p:cNvPr id="231" name="圆柱形 230">
            <a:extLst>
              <a:ext uri="{FF2B5EF4-FFF2-40B4-BE49-F238E27FC236}">
                <a16:creationId xmlns:a16="http://schemas.microsoft.com/office/drawing/2014/main" id="{61CCD418-FFF7-4AA8-B35D-C37A27E08480}"/>
              </a:ext>
            </a:extLst>
          </p:cNvPr>
          <p:cNvSpPr/>
          <p:nvPr/>
        </p:nvSpPr>
        <p:spPr>
          <a:xfrm>
            <a:off x="2472165" y="5798436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6A223B-180B-49DF-9626-F97A2FCA90E2}"/>
              </a:ext>
            </a:extLst>
          </p:cNvPr>
          <p:cNvSpPr txBox="1"/>
          <p:nvPr/>
        </p:nvSpPr>
        <p:spPr>
          <a:xfrm>
            <a:off x="2466435" y="5930457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招聘选拔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4" name="圆柱形 303">
            <a:extLst>
              <a:ext uri="{FF2B5EF4-FFF2-40B4-BE49-F238E27FC236}">
                <a16:creationId xmlns:a16="http://schemas.microsoft.com/office/drawing/2014/main" id="{E9617DCF-DF1E-48D2-B456-0B414F1B736B}"/>
              </a:ext>
            </a:extLst>
          </p:cNvPr>
          <p:cNvSpPr/>
          <p:nvPr/>
        </p:nvSpPr>
        <p:spPr>
          <a:xfrm>
            <a:off x="3720226" y="5798436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9484F55-47F8-49B9-AD2B-98D22C12509B}"/>
              </a:ext>
            </a:extLst>
          </p:cNvPr>
          <p:cNvSpPr txBox="1"/>
          <p:nvPr/>
        </p:nvSpPr>
        <p:spPr>
          <a:xfrm>
            <a:off x="3714496" y="5930457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人事异动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6" name="圆柱形 305">
            <a:extLst>
              <a:ext uri="{FF2B5EF4-FFF2-40B4-BE49-F238E27FC236}">
                <a16:creationId xmlns:a16="http://schemas.microsoft.com/office/drawing/2014/main" id="{86E56E5E-7804-409A-BA11-C758FBC6C0EE}"/>
              </a:ext>
            </a:extLst>
          </p:cNvPr>
          <p:cNvSpPr/>
          <p:nvPr/>
        </p:nvSpPr>
        <p:spPr>
          <a:xfrm>
            <a:off x="4935898" y="5798436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06E7F38D-0D6A-4622-8E14-642B3097AB85}"/>
              </a:ext>
            </a:extLst>
          </p:cNvPr>
          <p:cNvSpPr txBox="1"/>
          <p:nvPr/>
        </p:nvSpPr>
        <p:spPr>
          <a:xfrm>
            <a:off x="4930168" y="5930457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评估管理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08" name="圆柱形 307">
            <a:extLst>
              <a:ext uri="{FF2B5EF4-FFF2-40B4-BE49-F238E27FC236}">
                <a16:creationId xmlns:a16="http://schemas.microsoft.com/office/drawing/2014/main" id="{FCCAB6DC-1190-48F1-9E4A-DBAF19D93989}"/>
              </a:ext>
            </a:extLst>
          </p:cNvPr>
          <p:cNvSpPr/>
          <p:nvPr/>
        </p:nvSpPr>
        <p:spPr>
          <a:xfrm>
            <a:off x="2472165" y="6287121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5998C23-6F24-46A2-AA15-38FEB6A159DF}"/>
              </a:ext>
            </a:extLst>
          </p:cNvPr>
          <p:cNvSpPr txBox="1"/>
          <p:nvPr/>
        </p:nvSpPr>
        <p:spPr>
          <a:xfrm>
            <a:off x="2466435" y="6419142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组织发展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0" name="圆柱形 309">
            <a:extLst>
              <a:ext uri="{FF2B5EF4-FFF2-40B4-BE49-F238E27FC236}">
                <a16:creationId xmlns:a16="http://schemas.microsoft.com/office/drawing/2014/main" id="{FD6B0482-2762-4BB4-9B70-9F043CCF2ED7}"/>
              </a:ext>
            </a:extLst>
          </p:cNvPr>
          <p:cNvSpPr/>
          <p:nvPr/>
        </p:nvSpPr>
        <p:spPr>
          <a:xfrm>
            <a:off x="3727563" y="6281294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30F21204-1F1F-457A-B34F-A464B995AB3B}"/>
              </a:ext>
            </a:extLst>
          </p:cNvPr>
          <p:cNvSpPr txBox="1"/>
          <p:nvPr/>
        </p:nvSpPr>
        <p:spPr>
          <a:xfrm>
            <a:off x="3721833" y="6413315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员工关系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2" name="圆柱形 311">
            <a:extLst>
              <a:ext uri="{FF2B5EF4-FFF2-40B4-BE49-F238E27FC236}">
                <a16:creationId xmlns:a16="http://schemas.microsoft.com/office/drawing/2014/main" id="{EC928FDF-E0C1-4F83-B0AE-D35E5E36ED00}"/>
              </a:ext>
            </a:extLst>
          </p:cNvPr>
          <p:cNvSpPr/>
          <p:nvPr/>
        </p:nvSpPr>
        <p:spPr>
          <a:xfrm>
            <a:off x="4950572" y="6281294"/>
            <a:ext cx="947806" cy="42929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BB551171-8ADF-446B-B778-CFF28C1C397A}"/>
              </a:ext>
            </a:extLst>
          </p:cNvPr>
          <p:cNvSpPr txBox="1"/>
          <p:nvPr/>
        </p:nvSpPr>
        <p:spPr>
          <a:xfrm>
            <a:off x="4944842" y="6413315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培训管理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14" name="圆柱形 313">
            <a:extLst>
              <a:ext uri="{FF2B5EF4-FFF2-40B4-BE49-F238E27FC236}">
                <a16:creationId xmlns:a16="http://schemas.microsoft.com/office/drawing/2014/main" id="{B16D3F06-C2E9-4E0F-B14C-00F475C08791}"/>
              </a:ext>
            </a:extLst>
          </p:cNvPr>
          <p:cNvSpPr/>
          <p:nvPr/>
        </p:nvSpPr>
        <p:spPr>
          <a:xfrm>
            <a:off x="1255419" y="5798435"/>
            <a:ext cx="947806" cy="897705"/>
          </a:xfrm>
          <a:prstGeom prst="can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9CA1402E-20A7-450F-BF59-2263D5ADC4C7}"/>
              </a:ext>
            </a:extLst>
          </p:cNvPr>
          <p:cNvSpPr txBox="1"/>
          <p:nvPr/>
        </p:nvSpPr>
        <p:spPr>
          <a:xfrm>
            <a:off x="1237163" y="6148621"/>
            <a:ext cx="9528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人事基础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55" name="圆柱形 354">
            <a:extLst>
              <a:ext uri="{FF2B5EF4-FFF2-40B4-BE49-F238E27FC236}">
                <a16:creationId xmlns:a16="http://schemas.microsoft.com/office/drawing/2014/main" id="{4484B716-B3C5-4DB6-8871-5C51E5730A87}"/>
              </a:ext>
            </a:extLst>
          </p:cNvPr>
          <p:cNvSpPr/>
          <p:nvPr/>
        </p:nvSpPr>
        <p:spPr>
          <a:xfrm>
            <a:off x="6181615" y="5798437"/>
            <a:ext cx="820637" cy="41409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0CE4E43D-A7C2-48AC-ADC5-480C0F798987}"/>
              </a:ext>
            </a:extLst>
          </p:cNvPr>
          <p:cNvSpPr txBox="1"/>
          <p:nvPr/>
        </p:nvSpPr>
        <p:spPr>
          <a:xfrm>
            <a:off x="6175886" y="5930458"/>
            <a:ext cx="8250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360</a:t>
            </a:r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评估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2" name="圆柱形 361">
            <a:extLst>
              <a:ext uri="{FF2B5EF4-FFF2-40B4-BE49-F238E27FC236}">
                <a16:creationId xmlns:a16="http://schemas.microsoft.com/office/drawing/2014/main" id="{C3E94470-0550-4FBE-A87C-03BF769A1571}"/>
              </a:ext>
            </a:extLst>
          </p:cNvPr>
          <p:cNvSpPr/>
          <p:nvPr/>
        </p:nvSpPr>
        <p:spPr>
          <a:xfrm>
            <a:off x="6180954" y="6301570"/>
            <a:ext cx="820637" cy="41409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3E25B1D6-A01B-4403-B8E4-76571D5A7D49}"/>
              </a:ext>
            </a:extLst>
          </p:cNvPr>
          <p:cNvSpPr txBox="1"/>
          <p:nvPr/>
        </p:nvSpPr>
        <p:spPr>
          <a:xfrm>
            <a:off x="6175225" y="6433591"/>
            <a:ext cx="8250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组织绩效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4" name="圆柱形 363">
            <a:extLst>
              <a:ext uri="{FF2B5EF4-FFF2-40B4-BE49-F238E27FC236}">
                <a16:creationId xmlns:a16="http://schemas.microsoft.com/office/drawing/2014/main" id="{3EBEABAA-2332-4D19-81E8-D924CB69A4F3}"/>
              </a:ext>
            </a:extLst>
          </p:cNvPr>
          <p:cNvSpPr/>
          <p:nvPr/>
        </p:nvSpPr>
        <p:spPr>
          <a:xfrm>
            <a:off x="7226813" y="6291106"/>
            <a:ext cx="820637" cy="41409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05958D2E-0846-41C9-BF55-01D0FD50CB79}"/>
              </a:ext>
            </a:extLst>
          </p:cNvPr>
          <p:cNvSpPr txBox="1"/>
          <p:nvPr/>
        </p:nvSpPr>
        <p:spPr>
          <a:xfrm>
            <a:off x="7221084" y="6423127"/>
            <a:ext cx="8250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薪酬信息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6" name="圆柱形 365">
            <a:extLst>
              <a:ext uri="{FF2B5EF4-FFF2-40B4-BE49-F238E27FC236}">
                <a16:creationId xmlns:a16="http://schemas.microsoft.com/office/drawing/2014/main" id="{2399B9FD-C0E0-4F86-9057-85C84F7D83BF}"/>
              </a:ext>
            </a:extLst>
          </p:cNvPr>
          <p:cNvSpPr/>
          <p:nvPr/>
        </p:nvSpPr>
        <p:spPr>
          <a:xfrm>
            <a:off x="7221744" y="5799384"/>
            <a:ext cx="820637" cy="41409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F450A34F-974B-4774-8D47-88E57F681D1F}"/>
              </a:ext>
            </a:extLst>
          </p:cNvPr>
          <p:cNvSpPr txBox="1"/>
          <p:nvPr/>
        </p:nvSpPr>
        <p:spPr>
          <a:xfrm>
            <a:off x="7216015" y="5931405"/>
            <a:ext cx="8250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新宋体" panose="02010609030101010101" pitchFamily="49" charset="-122"/>
                <a:ea typeface="新宋体" panose="02010609030101010101" pitchFamily="49" charset="-122"/>
              </a:rPr>
              <a:t>能力潜力</a:t>
            </a:r>
            <a:endParaRPr lang="en-US" altLang="zh-CN" sz="1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6B4DD4F5-106F-482C-A82A-627048B63A57}"/>
              </a:ext>
            </a:extLst>
          </p:cNvPr>
          <p:cNvSpPr txBox="1"/>
          <p:nvPr/>
        </p:nvSpPr>
        <p:spPr>
          <a:xfrm>
            <a:off x="10540639" y="3378797"/>
            <a:ext cx="400110" cy="33115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② 元数据管理平台</a:t>
            </a: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8F87C996-F137-44FF-9CD7-704A5D1D3A91}"/>
              </a:ext>
            </a:extLst>
          </p:cNvPr>
          <p:cNvSpPr txBox="1"/>
          <p:nvPr/>
        </p:nvSpPr>
        <p:spPr>
          <a:xfrm>
            <a:off x="11174769" y="3378797"/>
            <a:ext cx="400110" cy="33115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</a:rPr>
              <a:t>④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r>
              <a:rPr lang="zh-CN" altLang="en-US" sz="1600" b="1" dirty="0">
                <a:solidFill>
                  <a:schemeClr val="bg1"/>
                </a:solidFill>
              </a:rPr>
              <a:t>主数据管理平台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3E16C9-73A1-428E-823A-C5F09ADAA411}"/>
              </a:ext>
            </a:extLst>
          </p:cNvPr>
          <p:cNvSpPr/>
          <p:nvPr/>
        </p:nvSpPr>
        <p:spPr>
          <a:xfrm>
            <a:off x="10383210" y="2332805"/>
            <a:ext cx="1283757" cy="5466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⑤ 数据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治理平台</a:t>
            </a:r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3DFC223B-2539-452E-A08A-8C8C19AB1516}"/>
              </a:ext>
            </a:extLst>
          </p:cNvPr>
          <p:cNvSpPr txBox="1"/>
          <p:nvPr/>
        </p:nvSpPr>
        <p:spPr>
          <a:xfrm>
            <a:off x="10383210" y="1464640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数据流向可视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E2DA255-49A4-4372-B205-466B9196B506}"/>
              </a:ext>
            </a:extLst>
          </p:cNvPr>
          <p:cNvSpPr txBox="1"/>
          <p:nvPr/>
        </p:nvSpPr>
        <p:spPr>
          <a:xfrm>
            <a:off x="10383210" y="1095258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数据规范预警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5B38D393-AD39-495B-AE4B-BBE9A8606B13}"/>
              </a:ext>
            </a:extLst>
          </p:cNvPr>
          <p:cNvSpPr txBox="1"/>
          <p:nvPr/>
        </p:nvSpPr>
        <p:spPr>
          <a:xfrm>
            <a:off x="10378167" y="737587"/>
            <a:ext cx="1288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数据资产可视</a:t>
            </a:r>
          </a:p>
        </p:txBody>
      </p:sp>
      <p:pic>
        <p:nvPicPr>
          <p:cNvPr id="9" name="图形 8" descr="文档">
            <a:extLst>
              <a:ext uri="{FF2B5EF4-FFF2-40B4-BE49-F238E27FC236}">
                <a16:creationId xmlns:a16="http://schemas.microsoft.com/office/drawing/2014/main" id="{FB0BCD49-CF9E-45BE-BFF6-F19BCC88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711" y="5866386"/>
            <a:ext cx="736481" cy="736481"/>
          </a:xfrm>
          <a:prstGeom prst="rect">
            <a:avLst/>
          </a:prstGeom>
        </p:spPr>
      </p:pic>
      <p:pic>
        <p:nvPicPr>
          <p:cNvPr id="13" name="图形 12" descr="核对清单">
            <a:extLst>
              <a:ext uri="{FF2B5EF4-FFF2-40B4-BE49-F238E27FC236}">
                <a16:creationId xmlns:a16="http://schemas.microsoft.com/office/drawing/2014/main" id="{6097E39E-A3ED-43EF-8C8B-ED3E75957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6743" y="5868988"/>
            <a:ext cx="731279" cy="731279"/>
          </a:xfrm>
          <a:prstGeom prst="rect">
            <a:avLst/>
          </a:prstGeom>
        </p:spPr>
      </p:pic>
      <p:sp>
        <p:nvSpPr>
          <p:cNvPr id="378" name="文本框 377">
            <a:extLst>
              <a:ext uri="{FF2B5EF4-FFF2-40B4-BE49-F238E27FC236}">
                <a16:creationId xmlns:a16="http://schemas.microsoft.com/office/drawing/2014/main" id="{52C0EDA8-6109-472A-A993-1948EB7D1CDA}"/>
              </a:ext>
            </a:extLst>
          </p:cNvPr>
          <p:cNvSpPr txBox="1"/>
          <p:nvPr/>
        </p:nvSpPr>
        <p:spPr>
          <a:xfrm>
            <a:off x="8792567" y="3690881"/>
            <a:ext cx="400110" cy="7976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1400" b="0" dirty="0"/>
              <a:t>MongoDB</a:t>
            </a:r>
            <a:endParaRPr lang="zh-CN" altLang="en-US" sz="1400" b="0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B81C355-FF68-4AFF-9B49-28199CC8DF97}"/>
              </a:ext>
            </a:extLst>
          </p:cNvPr>
          <p:cNvSpPr txBox="1"/>
          <p:nvPr/>
        </p:nvSpPr>
        <p:spPr>
          <a:xfrm>
            <a:off x="9389402" y="3691393"/>
            <a:ext cx="400110" cy="8085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sz="1400" b="0" dirty="0"/>
              <a:t>HBase</a:t>
            </a:r>
            <a:endParaRPr lang="zh-CN" altLang="en-US" sz="1400" b="0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3D650C5A-21E8-4F0D-ACD6-557E50974FEF}"/>
              </a:ext>
            </a:extLst>
          </p:cNvPr>
          <p:cNvSpPr txBox="1"/>
          <p:nvPr/>
        </p:nvSpPr>
        <p:spPr>
          <a:xfrm>
            <a:off x="8644657" y="1428639"/>
            <a:ext cx="1288800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人才模型分析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4FE8B68E-3D5D-4C56-A8CB-4F600115198B}"/>
              </a:ext>
            </a:extLst>
          </p:cNvPr>
          <p:cNvSpPr txBox="1"/>
          <p:nvPr/>
        </p:nvSpPr>
        <p:spPr>
          <a:xfrm>
            <a:off x="8644657" y="1059257"/>
            <a:ext cx="1288800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词频分析</a:t>
            </a: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9560AA0C-16FC-474C-BCF1-0749C2F6ACB1}"/>
              </a:ext>
            </a:extLst>
          </p:cNvPr>
          <p:cNvSpPr txBox="1"/>
          <p:nvPr/>
        </p:nvSpPr>
        <p:spPr>
          <a:xfrm>
            <a:off x="8639614" y="701586"/>
            <a:ext cx="1288800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简历推荐</a:t>
            </a: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6C0D12BA-3C70-4048-90A3-5C1F27BD665D}"/>
              </a:ext>
            </a:extLst>
          </p:cNvPr>
          <p:cNvSpPr/>
          <p:nvPr/>
        </p:nvSpPr>
        <p:spPr>
          <a:xfrm>
            <a:off x="8714224" y="4886206"/>
            <a:ext cx="1124490" cy="606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实时集成</a:t>
            </a:r>
          </a:p>
        </p:txBody>
      </p:sp>
      <p:sp>
        <p:nvSpPr>
          <p:cNvPr id="419" name="箭头: 上 418">
            <a:extLst>
              <a:ext uri="{FF2B5EF4-FFF2-40B4-BE49-F238E27FC236}">
                <a16:creationId xmlns:a16="http://schemas.microsoft.com/office/drawing/2014/main" id="{1603ED56-4B91-4E5F-97B9-1ABFAA36D200}"/>
              </a:ext>
            </a:extLst>
          </p:cNvPr>
          <p:cNvSpPr/>
          <p:nvPr/>
        </p:nvSpPr>
        <p:spPr>
          <a:xfrm>
            <a:off x="9174597" y="3116839"/>
            <a:ext cx="231836" cy="22617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箭头: 上 419">
            <a:extLst>
              <a:ext uri="{FF2B5EF4-FFF2-40B4-BE49-F238E27FC236}">
                <a16:creationId xmlns:a16="http://schemas.microsoft.com/office/drawing/2014/main" id="{52A70E6E-E1C0-4F09-B17E-9310152F3253}"/>
              </a:ext>
            </a:extLst>
          </p:cNvPr>
          <p:cNvSpPr/>
          <p:nvPr/>
        </p:nvSpPr>
        <p:spPr>
          <a:xfrm>
            <a:off x="9153499" y="1780253"/>
            <a:ext cx="231836" cy="22617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30D6778B-B1E1-42D0-BDE6-B5DA74315A8A}"/>
              </a:ext>
            </a:extLst>
          </p:cNvPr>
          <p:cNvSpPr/>
          <p:nvPr/>
        </p:nvSpPr>
        <p:spPr>
          <a:xfrm>
            <a:off x="8134815" y="3885368"/>
            <a:ext cx="452011" cy="247331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3" name="箭头: 左右 422">
            <a:extLst>
              <a:ext uri="{FF2B5EF4-FFF2-40B4-BE49-F238E27FC236}">
                <a16:creationId xmlns:a16="http://schemas.microsoft.com/office/drawing/2014/main" id="{E5B8081C-29D7-44BB-8C8E-B640047B42B0}"/>
              </a:ext>
            </a:extLst>
          </p:cNvPr>
          <p:cNvSpPr/>
          <p:nvPr/>
        </p:nvSpPr>
        <p:spPr>
          <a:xfrm>
            <a:off x="5960900" y="3849599"/>
            <a:ext cx="452011" cy="247331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80A95AF8-C485-401A-9BD8-069728D4FAC8}"/>
              </a:ext>
            </a:extLst>
          </p:cNvPr>
          <p:cNvSpPr/>
          <p:nvPr/>
        </p:nvSpPr>
        <p:spPr>
          <a:xfrm>
            <a:off x="8672175" y="2091665"/>
            <a:ext cx="1256239" cy="3870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BD-X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729E13F9-0373-42CF-BF5A-CEDB4662ED79}"/>
              </a:ext>
            </a:extLst>
          </p:cNvPr>
          <p:cNvGrpSpPr/>
          <p:nvPr/>
        </p:nvGrpSpPr>
        <p:grpSpPr>
          <a:xfrm>
            <a:off x="2205" y="543135"/>
            <a:ext cx="12187592" cy="45708"/>
            <a:chOff x="0" y="532828"/>
            <a:chExt cx="759125" cy="568897"/>
          </a:xfrm>
        </p:grpSpPr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85169BE6-3A67-44C8-83E9-A97BE9F6D3A9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7F518DF7-CE13-49EC-B9E2-584EEECA16CD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C37DCAB6-7821-44DC-B7A1-39A5139E17A1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64DF438D-4413-4A38-8DE9-E811FBB82F15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4E53B719-FDD0-42D7-AEA8-07A7F55C604B}"/>
              </a:ext>
            </a:extLst>
          </p:cNvPr>
          <p:cNvSpPr/>
          <p:nvPr/>
        </p:nvSpPr>
        <p:spPr>
          <a:xfrm>
            <a:off x="8596180" y="3364313"/>
            <a:ext cx="1371423" cy="3075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大数据处理引擎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AC23B74-2F18-4DF1-9817-2DB42A47405F}"/>
              </a:ext>
            </a:extLst>
          </p:cNvPr>
          <p:cNvSpPr/>
          <p:nvPr/>
        </p:nvSpPr>
        <p:spPr>
          <a:xfrm>
            <a:off x="8675029" y="2608518"/>
            <a:ext cx="1256239" cy="38700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Tesla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2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D5DE7807-A73D-4B54-A926-058F7CF4FB99}"/>
              </a:ext>
            </a:extLst>
          </p:cNvPr>
          <p:cNvSpPr/>
          <p:nvPr/>
        </p:nvSpPr>
        <p:spPr>
          <a:xfrm>
            <a:off x="1463039" y="5244736"/>
            <a:ext cx="5886729" cy="14499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D3F1726-3363-4A9F-8D79-108EDA5064ED}"/>
              </a:ext>
            </a:extLst>
          </p:cNvPr>
          <p:cNvSpPr txBox="1">
            <a:spLocks/>
          </p:cNvSpPr>
          <p:nvPr/>
        </p:nvSpPr>
        <p:spPr>
          <a:xfrm>
            <a:off x="0" y="42243"/>
            <a:ext cx="11737715" cy="559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数据平台建设规划思路</a:t>
            </a:r>
            <a:endParaRPr lang="en-US" altLang="zh-CN" sz="28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0F2C63-47DE-49ED-8EA3-DCBAB1425260}"/>
              </a:ext>
            </a:extLst>
          </p:cNvPr>
          <p:cNvGrpSpPr/>
          <p:nvPr/>
        </p:nvGrpSpPr>
        <p:grpSpPr>
          <a:xfrm>
            <a:off x="2969288" y="1874369"/>
            <a:ext cx="2813538" cy="1049018"/>
            <a:chOff x="2743200" y="1646431"/>
            <a:chExt cx="2813538" cy="10490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5B0E1C2-7F76-44DD-94B0-D8339333EE8A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1" y="1641787"/>
              <a:chExt cx="2096086" cy="370800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55CAED5-DE81-4E27-AE43-3F91BBAC30E6}"/>
                  </a:ext>
                </a:extLst>
              </p:cNvPr>
              <p:cNvSpPr/>
              <p:nvPr/>
            </p:nvSpPr>
            <p:spPr>
              <a:xfrm>
                <a:off x="3460651" y="1641787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0BEB75-8A29-4FA0-96C5-6D8A68DCBF36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TBI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数据展现平台</a:t>
                </a: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B9C44C2-159B-48CC-928B-42551E6C88D8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产品运营分析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A7CFCCD-CCFA-401C-B684-1C2FC0440A32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画像分析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01E2F3B-ECFE-4A0E-B912-6DEEC8FBB85D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数据自助提取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421133A-1716-49FA-8379-124282305F85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专项主题报告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1CCC6D-B66C-4FFD-A086-56D07E828F85}"/>
              </a:ext>
            </a:extLst>
          </p:cNvPr>
          <p:cNvGrpSpPr/>
          <p:nvPr/>
        </p:nvGrpSpPr>
        <p:grpSpPr>
          <a:xfrm>
            <a:off x="6106908" y="1884533"/>
            <a:ext cx="2813538" cy="1049018"/>
            <a:chOff x="2743200" y="1646431"/>
            <a:chExt cx="2813538" cy="104901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865C248-08CC-43B8-9B8F-0FB603B6BD61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E33B733-5804-4E63-8D20-74C22BF0D2A1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BCC4B1B-00D2-486B-8E4C-3FB541B13D94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⑤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DGP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数据治理平台</a:t>
                </a:r>
              </a:p>
            </p:txBody>
          </p:sp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5617671-BC0B-487A-AB02-6D6412359A8D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集成申审授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2A0B5781-484D-48D1-95CA-AEC3F71491F3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数据流向可视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7D49D23-EE25-4DA7-887F-FD890E32E7B1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数据资产可视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F8ADCB4-8C55-45C8-9D77-976D7337AA48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数据规范预警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B96F6E1-2D5C-4808-AEC1-9BA6FBAF37E3}"/>
              </a:ext>
            </a:extLst>
          </p:cNvPr>
          <p:cNvGrpSpPr/>
          <p:nvPr/>
        </p:nvGrpSpPr>
        <p:grpSpPr>
          <a:xfrm>
            <a:off x="4547794" y="3611601"/>
            <a:ext cx="2813538" cy="1049018"/>
            <a:chOff x="2743200" y="1646431"/>
            <a:chExt cx="2813538" cy="104901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795E3D4-93A3-413F-8846-959610936F5A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302DDC67-1B8B-4342-A888-F91026933133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AE994DF-10D2-4F57-9601-6BBB3A806E90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BIDS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数据服务平台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B5E7E6B-80CB-455D-B1A4-1A99A866507B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Redis</a:t>
              </a:r>
              <a:r>
                <a:rPr lang="zh-CN" altLang="en-US" sz="1400" dirty="0"/>
                <a:t>缓存服务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51ABA92-5123-4F2C-9E48-73873704988D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定时任务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7E4CE82-F01A-43B8-896F-707114A66108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数据接口配置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BB2AED1-32CB-42B1-A8E5-BA4DD982B48D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数据文件下载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21C5621-D961-4905-9DB4-B796F3E11A39}"/>
              </a:ext>
            </a:extLst>
          </p:cNvPr>
          <p:cNvGrpSpPr/>
          <p:nvPr/>
        </p:nvGrpSpPr>
        <p:grpSpPr>
          <a:xfrm>
            <a:off x="7685057" y="3599905"/>
            <a:ext cx="2813538" cy="1049018"/>
            <a:chOff x="2743200" y="1646431"/>
            <a:chExt cx="2813538" cy="104901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20BCABE-64D0-46F8-BA74-C0D095DA0026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3210B127-EC2D-4121-A3B4-4583C9720658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31D2A2C-93C1-41D2-836D-5008DDA55797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④ 主数据管理平台</a:t>
                </a:r>
              </a:p>
            </p:txBody>
          </p:sp>
        </p:grp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42C32C5-B66A-47B8-99DE-07ED132DB035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主数据查询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39B7AC-B817-4245-8506-2E28E490B77B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主数据分发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F2E47EE-E01B-41F1-A15D-AA608B421862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主数据接入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E44DE34-FD6D-4708-AB5C-24CD04DC2C6D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主数据维护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AD747-76F7-4CA6-94EF-9848FFB3E5B6}"/>
              </a:ext>
            </a:extLst>
          </p:cNvPr>
          <p:cNvGrpSpPr/>
          <p:nvPr/>
        </p:nvGrpSpPr>
        <p:grpSpPr>
          <a:xfrm>
            <a:off x="1410530" y="3628889"/>
            <a:ext cx="2813538" cy="1049018"/>
            <a:chOff x="2743200" y="1646431"/>
            <a:chExt cx="2813538" cy="10490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9225EB1-B921-4C21-9961-EE2B597E3889}"/>
                </a:ext>
              </a:extLst>
            </p:cNvPr>
            <p:cNvGrpSpPr/>
            <p:nvPr/>
          </p:nvGrpSpPr>
          <p:grpSpPr>
            <a:xfrm>
              <a:off x="2743200" y="1646431"/>
              <a:ext cx="2813538" cy="1049018"/>
              <a:chOff x="3460652" y="1641789"/>
              <a:chExt cx="2096086" cy="370800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1D6DB14-22A9-4BB2-93E6-8D90514D058D}"/>
                  </a:ext>
                </a:extLst>
              </p:cNvPr>
              <p:cNvSpPr/>
              <p:nvPr/>
            </p:nvSpPr>
            <p:spPr>
              <a:xfrm>
                <a:off x="3460652" y="1641789"/>
                <a:ext cx="2096086" cy="3708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0905782-6912-42A9-A120-C9A87574C09A}"/>
                  </a:ext>
                </a:extLst>
              </p:cNvPr>
              <p:cNvSpPr txBox="1"/>
              <p:nvPr/>
            </p:nvSpPr>
            <p:spPr>
              <a:xfrm>
                <a:off x="3460652" y="1647900"/>
                <a:ext cx="2096085" cy="13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 元数据管理平台</a:t>
                </a:r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561218A-07BD-4EF9-BE3A-39E2D54496CC}"/>
                </a:ext>
              </a:extLst>
            </p:cNvPr>
            <p:cNvSpPr/>
            <p:nvPr/>
          </p:nvSpPr>
          <p:spPr>
            <a:xfrm>
              <a:off x="2752306" y="2361240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数据结构预警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5425D1D-97FE-4541-8B12-756BB7A10761}"/>
                </a:ext>
              </a:extLst>
            </p:cNvPr>
            <p:cNvSpPr/>
            <p:nvPr/>
          </p:nvSpPr>
          <p:spPr>
            <a:xfrm>
              <a:off x="4179078" y="2360463"/>
              <a:ext cx="1360800" cy="26925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血缘分析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BE30219B-A762-40D2-86E1-32FAB275151C}"/>
                </a:ext>
              </a:extLst>
            </p:cNvPr>
            <p:cNvSpPr/>
            <p:nvPr/>
          </p:nvSpPr>
          <p:spPr>
            <a:xfrm>
              <a:off x="2743200" y="2044791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元数据接入</a:t>
              </a: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1042336-571A-4830-B6C8-DCF8E0A231C5}"/>
                </a:ext>
              </a:extLst>
            </p:cNvPr>
            <p:cNvSpPr/>
            <p:nvPr/>
          </p:nvSpPr>
          <p:spPr>
            <a:xfrm>
              <a:off x="4175753" y="2043000"/>
              <a:ext cx="1360800" cy="2692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元数据维护</a:t>
              </a:r>
            </a:p>
          </p:txBody>
        </p:sp>
      </p:grp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212A7796-729B-4360-A5B3-EA53C8211D01}"/>
              </a:ext>
            </a:extLst>
          </p:cNvPr>
          <p:cNvCxnSpPr>
            <a:stCxn id="47" idx="0"/>
            <a:endCxn id="15" idx="2"/>
          </p:cNvCxnSpPr>
          <p:nvPr/>
        </p:nvCxnSpPr>
        <p:spPr>
          <a:xfrm rot="5400000" flipH="1" flipV="1">
            <a:off x="3243927" y="2496759"/>
            <a:ext cx="705502" cy="155875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3DF8442-B77A-4943-951B-58AA93250075}"/>
              </a:ext>
            </a:extLst>
          </p:cNvPr>
          <p:cNvCxnSpPr>
            <a:stCxn id="32" idx="0"/>
            <a:endCxn id="15" idx="2"/>
          </p:cNvCxnSpPr>
          <p:nvPr/>
        </p:nvCxnSpPr>
        <p:spPr>
          <a:xfrm rot="16200000" flipV="1">
            <a:off x="4812559" y="2486885"/>
            <a:ext cx="705502" cy="157850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3A8A2AA7-581A-431B-AC03-F018BD63E1AF}"/>
              </a:ext>
            </a:extLst>
          </p:cNvPr>
          <p:cNvCxnSpPr>
            <a:stCxn id="48" idx="0"/>
            <a:endCxn id="23" idx="2"/>
          </p:cNvCxnSpPr>
          <p:nvPr/>
        </p:nvCxnSpPr>
        <p:spPr>
          <a:xfrm rot="5400000" flipH="1" flipV="1">
            <a:off x="4809175" y="941675"/>
            <a:ext cx="712626" cy="46963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FEFE5412-4394-4628-8163-9D9118C7E246}"/>
              </a:ext>
            </a:extLst>
          </p:cNvPr>
          <p:cNvCxnSpPr>
            <a:stCxn id="32" idx="0"/>
            <a:endCxn id="23" idx="2"/>
          </p:cNvCxnSpPr>
          <p:nvPr/>
        </p:nvCxnSpPr>
        <p:spPr>
          <a:xfrm rot="5400000" flipH="1" flipV="1">
            <a:off x="6386451" y="2501663"/>
            <a:ext cx="695338" cy="155911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07AB6E94-F798-4F50-8ECD-DB54F8DBFE6C}"/>
              </a:ext>
            </a:extLst>
          </p:cNvPr>
          <p:cNvCxnSpPr>
            <a:stCxn id="40" idx="0"/>
            <a:endCxn id="23" idx="2"/>
          </p:cNvCxnSpPr>
          <p:nvPr/>
        </p:nvCxnSpPr>
        <p:spPr>
          <a:xfrm rot="16200000" flipV="1">
            <a:off x="7960931" y="2486297"/>
            <a:ext cx="683642" cy="15781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7545F8B-6255-4059-9075-63DFDA16F473}"/>
              </a:ext>
            </a:extLst>
          </p:cNvPr>
          <p:cNvGrpSpPr/>
          <p:nvPr/>
        </p:nvGrpSpPr>
        <p:grpSpPr>
          <a:xfrm>
            <a:off x="2205" y="673765"/>
            <a:ext cx="12187592" cy="45708"/>
            <a:chOff x="0" y="532828"/>
            <a:chExt cx="759125" cy="5688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B320EAB-024C-44BA-9376-115615357403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FB86E8C-E758-4219-A360-D1E66DAD0DA2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635AC02-6302-4F5E-A026-532F83E2C47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4991EFD-2FE0-41AE-B4F0-D9A4C8F77813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C0C8920A-7170-4572-9DD7-AFB2789DF792}"/>
              </a:ext>
            </a:extLst>
          </p:cNvPr>
          <p:cNvCxnSpPr>
            <a:stCxn id="40" idx="0"/>
            <a:endCxn id="15" idx="2"/>
          </p:cNvCxnSpPr>
          <p:nvPr/>
        </p:nvCxnSpPr>
        <p:spPr>
          <a:xfrm rot="16200000" flipV="1">
            <a:off x="6387039" y="912405"/>
            <a:ext cx="693806" cy="47157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47DC688B-783A-408B-BF71-90AACC47D5A9}"/>
              </a:ext>
            </a:extLst>
          </p:cNvPr>
          <p:cNvSpPr/>
          <p:nvPr/>
        </p:nvSpPr>
        <p:spPr>
          <a:xfrm>
            <a:off x="1603919" y="5384803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招聘管理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FA26278-3135-4E44-8691-FFF208B01DC5}"/>
              </a:ext>
            </a:extLst>
          </p:cNvPr>
          <p:cNvSpPr/>
          <p:nvPr/>
        </p:nvSpPr>
        <p:spPr>
          <a:xfrm>
            <a:off x="5923918" y="5386307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入职系统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B2A3F42-858C-43C8-AF1F-4922619DE94D}"/>
              </a:ext>
            </a:extLst>
          </p:cNvPr>
          <p:cNvSpPr/>
          <p:nvPr/>
        </p:nvSpPr>
        <p:spPr>
          <a:xfrm>
            <a:off x="3708607" y="5386308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bg1"/>
                </a:solidFill>
              </a:rPr>
              <a:t>PeopleSoft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9B373A5-9B8D-4C8F-9CD0-E502886F9ACA}"/>
              </a:ext>
            </a:extLst>
          </p:cNvPr>
          <p:cNvCxnSpPr>
            <a:stCxn id="83" idx="3"/>
            <a:endCxn id="85" idx="1"/>
          </p:cNvCxnSpPr>
          <p:nvPr/>
        </p:nvCxnSpPr>
        <p:spPr>
          <a:xfrm>
            <a:off x="2887676" y="5636803"/>
            <a:ext cx="820931" cy="15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00C7B10-252D-4EF5-9E79-CDAA8FC5E351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4992364" y="5638307"/>
            <a:ext cx="931554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乘号 123">
            <a:extLst>
              <a:ext uri="{FF2B5EF4-FFF2-40B4-BE49-F238E27FC236}">
                <a16:creationId xmlns:a16="http://schemas.microsoft.com/office/drawing/2014/main" id="{BB333D76-3F93-4A17-8644-27EB154AF816}"/>
              </a:ext>
            </a:extLst>
          </p:cNvPr>
          <p:cNvSpPr/>
          <p:nvPr/>
        </p:nvSpPr>
        <p:spPr>
          <a:xfrm>
            <a:off x="3118033" y="5446332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乘号 124">
            <a:extLst>
              <a:ext uri="{FF2B5EF4-FFF2-40B4-BE49-F238E27FC236}">
                <a16:creationId xmlns:a16="http://schemas.microsoft.com/office/drawing/2014/main" id="{CE97DC80-2A6D-4B01-B0C7-91975871EFB0}"/>
              </a:ext>
            </a:extLst>
          </p:cNvPr>
          <p:cNvSpPr/>
          <p:nvPr/>
        </p:nvSpPr>
        <p:spPr>
          <a:xfrm>
            <a:off x="5272316" y="5455489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53126CC6-BD48-4B3D-B74C-B3A4B02B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48" y="738356"/>
            <a:ext cx="1009538" cy="547154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CBE3A2BE-9194-4BBD-AA95-CCD07ED37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04" y="733246"/>
            <a:ext cx="860792" cy="619350"/>
          </a:xfrm>
          <a:prstGeom prst="rect">
            <a:avLst/>
          </a:prstGeo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11AD4E22-600B-4094-8FD3-A0050E525339}"/>
              </a:ext>
            </a:extLst>
          </p:cNvPr>
          <p:cNvSpPr txBox="1"/>
          <p:nvPr/>
        </p:nvSpPr>
        <p:spPr>
          <a:xfrm>
            <a:off x="3967603" y="778607"/>
            <a:ext cx="155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业务用户（管理者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/COE/BP/SSC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38C2626-01C2-4E87-98CD-ED7625C59B90}"/>
              </a:ext>
            </a:extLst>
          </p:cNvPr>
          <p:cNvSpPr txBox="1"/>
          <p:nvPr/>
        </p:nvSpPr>
        <p:spPr>
          <a:xfrm>
            <a:off x="7140076" y="775329"/>
            <a:ext cx="145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用户（研发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BE3EBA56-E548-4AEA-A820-E4FA6985E9EF}"/>
              </a:ext>
            </a:extLst>
          </p:cNvPr>
          <p:cNvSpPr/>
          <p:nvPr/>
        </p:nvSpPr>
        <p:spPr>
          <a:xfrm>
            <a:off x="4203883" y="1287347"/>
            <a:ext cx="235223" cy="549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上 130">
            <a:extLst>
              <a:ext uri="{FF2B5EF4-FFF2-40B4-BE49-F238E27FC236}">
                <a16:creationId xmlns:a16="http://schemas.microsoft.com/office/drawing/2014/main" id="{C4A6B3ED-EAB9-43AA-A47A-6AD311F17CF8}"/>
              </a:ext>
            </a:extLst>
          </p:cNvPr>
          <p:cNvSpPr/>
          <p:nvPr/>
        </p:nvSpPr>
        <p:spPr>
          <a:xfrm>
            <a:off x="7395489" y="1293965"/>
            <a:ext cx="235223" cy="549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9570FD0-9AED-400C-B623-F1C312DD0BEC}"/>
              </a:ext>
            </a:extLst>
          </p:cNvPr>
          <p:cNvSpPr/>
          <p:nvPr/>
        </p:nvSpPr>
        <p:spPr>
          <a:xfrm>
            <a:off x="1607796" y="6015496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职级评定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BA41588-A011-40A2-B0F9-193758D50FCC}"/>
              </a:ext>
            </a:extLst>
          </p:cNvPr>
          <p:cNvSpPr/>
          <p:nvPr/>
        </p:nvSpPr>
        <p:spPr>
          <a:xfrm>
            <a:off x="5927795" y="6017000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休假管理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23FD772-A358-4205-89BD-4E6815C6AF35}"/>
              </a:ext>
            </a:extLst>
          </p:cNvPr>
          <p:cNvSpPr/>
          <p:nvPr/>
        </p:nvSpPr>
        <p:spPr>
          <a:xfrm>
            <a:off x="3712484" y="6017001"/>
            <a:ext cx="1283757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绩效评估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FE16D8B-00FF-4641-9D1C-9C78F336BE4A}"/>
              </a:ext>
            </a:extLst>
          </p:cNvPr>
          <p:cNvCxnSpPr>
            <a:cxnSpLocks/>
            <a:stCxn id="135" idx="3"/>
            <a:endCxn id="85" idx="1"/>
          </p:cNvCxnSpPr>
          <p:nvPr/>
        </p:nvCxnSpPr>
        <p:spPr>
          <a:xfrm flipV="1">
            <a:off x="2891553" y="5638308"/>
            <a:ext cx="817054" cy="62918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6056016-E6CC-49E9-8131-581514DFDBBF}"/>
              </a:ext>
            </a:extLst>
          </p:cNvPr>
          <p:cNvCxnSpPr>
            <a:cxnSpLocks/>
            <a:stCxn id="135" idx="3"/>
            <a:endCxn id="137" idx="1"/>
          </p:cNvCxnSpPr>
          <p:nvPr/>
        </p:nvCxnSpPr>
        <p:spPr>
          <a:xfrm>
            <a:off x="2891553" y="6267496"/>
            <a:ext cx="820931" cy="15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FD155B3-CBF6-42AE-AC03-35D877B06F1B}"/>
              </a:ext>
            </a:extLst>
          </p:cNvPr>
          <p:cNvCxnSpPr>
            <a:cxnSpLocks/>
            <a:stCxn id="136" idx="1"/>
            <a:endCxn id="85" idx="3"/>
          </p:cNvCxnSpPr>
          <p:nvPr/>
        </p:nvCxnSpPr>
        <p:spPr>
          <a:xfrm flipH="1" flipV="1">
            <a:off x="4992364" y="5638308"/>
            <a:ext cx="935431" cy="6306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39AE843-74B2-4A82-A7D5-381F558F10EF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4740904" y="6249261"/>
            <a:ext cx="1186891" cy="1973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乘号 148">
            <a:extLst>
              <a:ext uri="{FF2B5EF4-FFF2-40B4-BE49-F238E27FC236}">
                <a16:creationId xmlns:a16="http://schemas.microsoft.com/office/drawing/2014/main" id="{5C81C154-1316-4F0D-B7D3-06F90C1776A3}"/>
              </a:ext>
            </a:extLst>
          </p:cNvPr>
          <p:cNvSpPr/>
          <p:nvPr/>
        </p:nvSpPr>
        <p:spPr>
          <a:xfrm>
            <a:off x="3127139" y="5767718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乘号 149">
            <a:extLst>
              <a:ext uri="{FF2B5EF4-FFF2-40B4-BE49-F238E27FC236}">
                <a16:creationId xmlns:a16="http://schemas.microsoft.com/office/drawing/2014/main" id="{AEBCAC6C-3EC7-43D3-B6B2-778D281C4798}"/>
              </a:ext>
            </a:extLst>
          </p:cNvPr>
          <p:cNvSpPr/>
          <p:nvPr/>
        </p:nvSpPr>
        <p:spPr>
          <a:xfrm>
            <a:off x="3134893" y="6072089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乘号 150">
            <a:extLst>
              <a:ext uri="{FF2B5EF4-FFF2-40B4-BE49-F238E27FC236}">
                <a16:creationId xmlns:a16="http://schemas.microsoft.com/office/drawing/2014/main" id="{DAA71B6B-4315-49C7-8CDA-16CCABBE598A}"/>
              </a:ext>
            </a:extLst>
          </p:cNvPr>
          <p:cNvSpPr/>
          <p:nvPr/>
        </p:nvSpPr>
        <p:spPr>
          <a:xfrm>
            <a:off x="5281422" y="5767718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乘号 151">
            <a:extLst>
              <a:ext uri="{FF2B5EF4-FFF2-40B4-BE49-F238E27FC236}">
                <a16:creationId xmlns:a16="http://schemas.microsoft.com/office/drawing/2014/main" id="{7E48972F-0623-4F83-84EE-BDBB12FDDB44}"/>
              </a:ext>
            </a:extLst>
          </p:cNvPr>
          <p:cNvSpPr/>
          <p:nvPr/>
        </p:nvSpPr>
        <p:spPr>
          <a:xfrm>
            <a:off x="5290528" y="6063436"/>
            <a:ext cx="343911" cy="40906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44B3C612-9900-4D70-A38E-4FFF5C3CA65B}"/>
              </a:ext>
            </a:extLst>
          </p:cNvPr>
          <p:cNvSpPr/>
          <p:nvPr/>
        </p:nvSpPr>
        <p:spPr>
          <a:xfrm>
            <a:off x="7601229" y="5259947"/>
            <a:ext cx="3005812" cy="14499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DACDEB1-8AA0-48B4-8545-C9E76AD7B1D2}"/>
              </a:ext>
            </a:extLst>
          </p:cNvPr>
          <p:cNvSpPr/>
          <p:nvPr/>
        </p:nvSpPr>
        <p:spPr>
          <a:xfrm>
            <a:off x="7742108" y="5400014"/>
            <a:ext cx="1283757" cy="50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鹅师傅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EB8232A-D19A-463C-AA87-BED0249173A7}"/>
              </a:ext>
            </a:extLst>
          </p:cNvPr>
          <p:cNvSpPr/>
          <p:nvPr/>
        </p:nvSpPr>
        <p:spPr>
          <a:xfrm>
            <a:off x="9218146" y="5401519"/>
            <a:ext cx="1283757" cy="50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行家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8366DDA-188D-409A-A0CB-4314A045EA31}"/>
              </a:ext>
            </a:extLst>
          </p:cNvPr>
          <p:cNvSpPr/>
          <p:nvPr/>
        </p:nvSpPr>
        <p:spPr>
          <a:xfrm>
            <a:off x="7745985" y="6030707"/>
            <a:ext cx="1283757" cy="50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人才透视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91D55FC-4B1A-4527-9774-7492D06EF35B}"/>
              </a:ext>
            </a:extLst>
          </p:cNvPr>
          <p:cNvSpPr/>
          <p:nvPr/>
        </p:nvSpPr>
        <p:spPr>
          <a:xfrm>
            <a:off x="9222023" y="6032212"/>
            <a:ext cx="1283757" cy="50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inTencent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F91F254-67D6-456C-8EDE-290E1132F87A}"/>
              </a:ext>
            </a:extLst>
          </p:cNvPr>
          <p:cNvCxnSpPr>
            <a:cxnSpLocks/>
          </p:cNvCxnSpPr>
          <p:nvPr/>
        </p:nvCxnSpPr>
        <p:spPr>
          <a:xfrm>
            <a:off x="6663690" y="4677907"/>
            <a:ext cx="2158088" cy="56682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04AFC7E-E0D8-4C40-AFB3-BE42544FED78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406404" y="4677907"/>
            <a:ext cx="1119184" cy="5668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9F3C79-819E-45AE-BD6F-01BDB191E518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2817299" y="4677907"/>
            <a:ext cx="1386584" cy="5668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2F52ED77-1534-47FE-A33A-2367324F318F}"/>
              </a:ext>
            </a:extLst>
          </p:cNvPr>
          <p:cNvCxnSpPr>
            <a:cxnSpLocks/>
          </p:cNvCxnSpPr>
          <p:nvPr/>
        </p:nvCxnSpPr>
        <p:spPr>
          <a:xfrm flipH="1">
            <a:off x="5782826" y="4638167"/>
            <a:ext cx="2787491" cy="58964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0D643E6-6BA1-47C7-8DF0-4A67AB1E4F30}"/>
              </a:ext>
            </a:extLst>
          </p:cNvPr>
          <p:cNvCxnSpPr>
            <a:cxnSpLocks/>
            <a:stCxn id="39" idx="2"/>
            <a:endCxn id="87" idx="0"/>
          </p:cNvCxnSpPr>
          <p:nvPr/>
        </p:nvCxnSpPr>
        <p:spPr>
          <a:xfrm>
            <a:off x="9091826" y="4648923"/>
            <a:ext cx="12309" cy="61102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52A5603-95C2-492D-82AD-99004A448303}"/>
              </a:ext>
            </a:extLst>
          </p:cNvPr>
          <p:cNvCxnSpPr>
            <a:cxnSpLocks/>
          </p:cNvCxnSpPr>
          <p:nvPr/>
        </p:nvCxnSpPr>
        <p:spPr>
          <a:xfrm flipH="1" flipV="1">
            <a:off x="3596678" y="4688663"/>
            <a:ext cx="4623183" cy="55607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1454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53645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515364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Tencent汇报主题01">
  <a:themeElements>
    <a:clrScheme name="自定义 217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7B6E7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0070C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ncent汇报主题01" id="{6AEB99DE-F9C5-4F1D-9A34-7247F70B3640}" vid="{17734DF9-767C-4D48-872F-6524288A8B7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Tencent汇报主题01</Template>
  <TotalTime>10415</TotalTime>
  <Words>2643</Words>
  <Application>Microsoft Macintosh PowerPoint</Application>
  <PresentationFormat>宽屏</PresentationFormat>
  <Paragraphs>749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楷体</vt:lpstr>
      <vt:lpstr>宋体</vt:lpstr>
      <vt:lpstr>微软雅黑</vt:lpstr>
      <vt:lpstr>新宋体</vt:lpstr>
      <vt:lpstr>Arial</vt:lpstr>
      <vt:lpstr>Wingdings</vt:lpstr>
      <vt:lpstr>Tencent汇报主题01</vt:lpstr>
      <vt:lpstr>技术平台规划与建设进度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T120599</dc:creator>
  <cp:lastModifiedBy>Cheung Frank</cp:lastModifiedBy>
  <cp:revision>1953</cp:revision>
  <dcterms:created xsi:type="dcterms:W3CDTF">2018-05-20T03:24:45Z</dcterms:created>
  <dcterms:modified xsi:type="dcterms:W3CDTF">2019-04-02T01:03:57Z</dcterms:modified>
</cp:coreProperties>
</file>