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3"/>
  </p:notesMasterIdLst>
  <p:handoutMasterIdLst>
    <p:handoutMasterId r:id="rId34"/>
  </p:handoutMasterIdLst>
  <p:sldIdLst>
    <p:sldId id="369" r:id="rId2"/>
    <p:sldId id="256" r:id="rId3"/>
    <p:sldId id="346" r:id="rId4"/>
    <p:sldId id="359" r:id="rId5"/>
    <p:sldId id="292" r:id="rId6"/>
    <p:sldId id="345" r:id="rId7"/>
    <p:sldId id="257" r:id="rId8"/>
    <p:sldId id="306" r:id="rId9"/>
    <p:sldId id="354" r:id="rId10"/>
    <p:sldId id="320" r:id="rId11"/>
    <p:sldId id="347" r:id="rId12"/>
    <p:sldId id="343" r:id="rId13"/>
    <p:sldId id="344" r:id="rId14"/>
    <p:sldId id="285" r:id="rId15"/>
    <p:sldId id="294" r:id="rId16"/>
    <p:sldId id="350" r:id="rId17"/>
    <p:sldId id="356" r:id="rId18"/>
    <p:sldId id="349" r:id="rId19"/>
    <p:sldId id="351" r:id="rId20"/>
    <p:sldId id="360" r:id="rId21"/>
    <p:sldId id="361" r:id="rId22"/>
    <p:sldId id="363" r:id="rId23"/>
    <p:sldId id="362" r:id="rId24"/>
    <p:sldId id="365" r:id="rId25"/>
    <p:sldId id="366" r:id="rId26"/>
    <p:sldId id="367" r:id="rId27"/>
    <p:sldId id="368" r:id="rId28"/>
    <p:sldId id="342" r:id="rId29"/>
    <p:sldId id="364" r:id="rId30"/>
    <p:sldId id="295" r:id="rId31"/>
    <p:sldId id="296" r:id="rId32"/>
  </p:sldIdLst>
  <p:sldSz cx="9144000" cy="5143500" type="screen16x9"/>
  <p:notesSz cx="6858000" cy="9144000"/>
  <p:embeddedFontLst>
    <p:embeddedFont>
      <p:font typeface="Fira Sans Extra Condensed" panose="020B0503050000020004" pitchFamily="34" charset="0"/>
      <p:regular r:id="rId35"/>
      <p:bold r:id="rId36"/>
      <p:italic r:id="rId37"/>
      <p:boldItalic r:id="rId38"/>
    </p:embeddedFont>
    <p:embeddedFont>
      <p:font typeface="Fira Sans Extra Condensed SemiBold" panose="020B0604020202020204"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BEFF"/>
    <a:srgbClr val="D8BE75"/>
    <a:srgbClr val="2A86CA"/>
    <a:srgbClr val="003399"/>
    <a:srgbClr val="8AD4EB"/>
    <a:srgbClr val="F0F0F0"/>
    <a:srgbClr val="2DCCCD"/>
    <a:srgbClr val="1AE6BF"/>
    <a:srgbClr val="E3B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9C5362-8B97-40B8-81BD-528A92E60838}">
  <a:tblStyle styleId="{609C5362-8B97-40B8-81BD-528A92E608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7990" autoAdjust="0"/>
  </p:normalViewPr>
  <p:slideViewPr>
    <p:cSldViewPr snapToGrid="0">
      <p:cViewPr varScale="1">
        <p:scale>
          <a:sx n="96" d="100"/>
          <a:sy n="96" d="100"/>
        </p:scale>
        <p:origin x="1046"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7E6538-BD4D-4820-9BE4-071A2129DBAC}"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GB"/>
        </a:p>
      </dgm:t>
    </dgm:pt>
    <dgm:pt modelId="{E6639E15-4CC1-4217-A598-C7A00FF67426}">
      <dgm:prSet phldrT="[Text]"/>
      <dgm:spPr>
        <a:solidFill>
          <a:schemeClr val="accent6">
            <a:lumMod val="60000"/>
            <a:lumOff val="40000"/>
          </a:schemeClr>
        </a:solidFill>
      </dgm:spPr>
      <dgm:t>
        <a:bodyPr/>
        <a:lstStyle/>
        <a:p>
          <a:r>
            <a:rPr lang="en-US" dirty="0"/>
            <a:t>Scope</a:t>
          </a:r>
          <a:endParaRPr lang="en-GB" dirty="0"/>
        </a:p>
      </dgm:t>
    </dgm:pt>
    <dgm:pt modelId="{1557DA7C-20EB-41B0-BDC0-07C49BFCE466}" type="parTrans" cxnId="{21E1C1B7-0D9F-4C35-A915-929B1FE060FB}">
      <dgm:prSet/>
      <dgm:spPr/>
      <dgm:t>
        <a:bodyPr/>
        <a:lstStyle/>
        <a:p>
          <a:endParaRPr lang="en-GB"/>
        </a:p>
      </dgm:t>
    </dgm:pt>
    <dgm:pt modelId="{EC6D89C5-2F52-4AB2-B326-187157022DE4}" type="sibTrans" cxnId="{21E1C1B7-0D9F-4C35-A915-929B1FE060FB}">
      <dgm:prSet/>
      <dgm:spPr/>
      <dgm:t>
        <a:bodyPr/>
        <a:lstStyle/>
        <a:p>
          <a:endParaRPr lang="en-GB"/>
        </a:p>
      </dgm:t>
    </dgm:pt>
    <dgm:pt modelId="{2079AB8D-CBF4-4EA5-B4CE-538E6698B342}">
      <dgm:prSet phldrT="[Text]"/>
      <dgm:spPr>
        <a:solidFill>
          <a:schemeClr val="accent6">
            <a:lumMod val="50000"/>
          </a:schemeClr>
        </a:solidFill>
      </dgm:spPr>
      <dgm:t>
        <a:bodyPr/>
        <a:lstStyle/>
        <a:p>
          <a:pPr>
            <a:buFont typeface="Arial" panose="020B0604020202020204" pitchFamily="34" charset="0"/>
            <a:buChar char="•"/>
          </a:pPr>
          <a:r>
            <a:rPr lang="en-US" dirty="0">
              <a:latin typeface="+mn-lt"/>
            </a:rPr>
            <a:t>The dataset contains variables such as the number of conceptions, % of conceptions leading to abortions and the conception rate, all split by age group and year of conception.</a:t>
          </a:r>
          <a:endParaRPr lang="en-GB" dirty="0"/>
        </a:p>
      </dgm:t>
    </dgm:pt>
    <dgm:pt modelId="{48431EF4-F2ED-49E9-994C-B3B9D3B66578}" type="parTrans" cxnId="{429B7023-F68F-4053-A99A-1F6BC84ECDC9}">
      <dgm:prSet/>
      <dgm:spPr/>
      <dgm:t>
        <a:bodyPr/>
        <a:lstStyle/>
        <a:p>
          <a:endParaRPr lang="en-GB"/>
        </a:p>
      </dgm:t>
    </dgm:pt>
    <dgm:pt modelId="{634E636F-6855-4D6F-BE07-FE44E5401F93}" type="sibTrans" cxnId="{429B7023-F68F-4053-A99A-1F6BC84ECDC9}">
      <dgm:prSet/>
      <dgm:spPr/>
      <dgm:t>
        <a:bodyPr/>
        <a:lstStyle/>
        <a:p>
          <a:endParaRPr lang="en-GB"/>
        </a:p>
      </dgm:t>
    </dgm:pt>
    <dgm:pt modelId="{5FD9A5D0-2809-4AE4-A39F-18DE996E4A51}">
      <dgm:prSet phldrT="[Text]"/>
      <dgm:spPr>
        <a:solidFill>
          <a:schemeClr val="accent6">
            <a:lumMod val="60000"/>
            <a:lumOff val="40000"/>
          </a:schemeClr>
        </a:solidFill>
      </dgm:spPr>
      <dgm:t>
        <a:bodyPr/>
        <a:lstStyle/>
        <a:p>
          <a:r>
            <a:rPr lang="en-US" dirty="0"/>
            <a:t>Audience</a:t>
          </a:r>
          <a:endParaRPr lang="en-GB" dirty="0"/>
        </a:p>
      </dgm:t>
    </dgm:pt>
    <dgm:pt modelId="{3FDA9FCC-F63F-4B4A-AA97-125AC159D412}" type="parTrans" cxnId="{65DF98EF-D919-47D2-AC91-2E89B834149A}">
      <dgm:prSet/>
      <dgm:spPr/>
      <dgm:t>
        <a:bodyPr/>
        <a:lstStyle/>
        <a:p>
          <a:endParaRPr lang="en-GB"/>
        </a:p>
      </dgm:t>
    </dgm:pt>
    <dgm:pt modelId="{37E34BC2-E503-4977-96F0-128E88135D3E}" type="sibTrans" cxnId="{65DF98EF-D919-47D2-AC91-2E89B834149A}">
      <dgm:prSet/>
      <dgm:spPr/>
      <dgm:t>
        <a:bodyPr/>
        <a:lstStyle/>
        <a:p>
          <a:endParaRPr lang="en-GB"/>
        </a:p>
      </dgm:t>
    </dgm:pt>
    <dgm:pt modelId="{8D7B3ACA-1451-4705-A30C-8D3084956AB2}">
      <dgm:prSet phldrT="[Text]"/>
      <dgm:spPr>
        <a:solidFill>
          <a:schemeClr val="accent6">
            <a:lumMod val="50000"/>
          </a:schemeClr>
        </a:solidFill>
      </dgm:spPr>
      <dgm:t>
        <a:bodyPr/>
        <a:lstStyle/>
        <a:p>
          <a:r>
            <a:rPr lang="en-US" dirty="0"/>
            <a:t>This presentation is targeted towards a general audience.</a:t>
          </a:r>
          <a:endParaRPr lang="en-GB" dirty="0"/>
        </a:p>
      </dgm:t>
    </dgm:pt>
    <dgm:pt modelId="{75C5ECB6-8963-42CE-B0E9-BC103EECB99B}" type="parTrans" cxnId="{13700DEA-B8A4-416D-B523-2AA9562413AC}">
      <dgm:prSet/>
      <dgm:spPr/>
      <dgm:t>
        <a:bodyPr/>
        <a:lstStyle/>
        <a:p>
          <a:endParaRPr lang="en-GB"/>
        </a:p>
      </dgm:t>
    </dgm:pt>
    <dgm:pt modelId="{6576B79B-B2AB-4C6D-8227-0FBBFAF2E494}" type="sibTrans" cxnId="{13700DEA-B8A4-416D-B523-2AA9562413AC}">
      <dgm:prSet/>
      <dgm:spPr/>
      <dgm:t>
        <a:bodyPr/>
        <a:lstStyle/>
        <a:p>
          <a:endParaRPr lang="en-GB"/>
        </a:p>
      </dgm:t>
    </dgm:pt>
    <dgm:pt modelId="{75226533-B8D6-49EC-8D96-18B4A68616ED}">
      <dgm:prSet phldrT="[Text]"/>
      <dgm:spPr>
        <a:solidFill>
          <a:schemeClr val="accent6">
            <a:lumMod val="50000"/>
          </a:schemeClr>
        </a:solidFill>
      </dgm:spPr>
      <dgm:t>
        <a:bodyPr/>
        <a:lstStyle/>
        <a:p>
          <a:r>
            <a:rPr lang="en-GB" dirty="0"/>
            <a:t>Colour-blind friendly themes are utilised throughout the presentation for all visuals.</a:t>
          </a:r>
        </a:p>
      </dgm:t>
    </dgm:pt>
    <dgm:pt modelId="{776AF56C-DBBE-4B1B-9BC6-E94C75AA4011}" type="parTrans" cxnId="{1E902714-A604-40DD-8BE1-FC670E4A4E46}">
      <dgm:prSet/>
      <dgm:spPr/>
      <dgm:t>
        <a:bodyPr/>
        <a:lstStyle/>
        <a:p>
          <a:endParaRPr lang="en-GB"/>
        </a:p>
      </dgm:t>
    </dgm:pt>
    <dgm:pt modelId="{483503E9-C047-4C65-8E6D-BD8F123C170C}" type="sibTrans" cxnId="{1E902714-A604-40DD-8BE1-FC670E4A4E46}">
      <dgm:prSet/>
      <dgm:spPr/>
      <dgm:t>
        <a:bodyPr/>
        <a:lstStyle/>
        <a:p>
          <a:endParaRPr lang="en-GB"/>
        </a:p>
      </dgm:t>
    </dgm:pt>
    <dgm:pt modelId="{AB3CB307-AD45-4AD2-9213-92ADF011E6E1}">
      <dgm:prSet phldrT="[Text]"/>
      <dgm:spPr>
        <a:solidFill>
          <a:schemeClr val="accent6">
            <a:lumMod val="60000"/>
            <a:lumOff val="40000"/>
          </a:schemeClr>
        </a:solidFill>
      </dgm:spPr>
      <dgm:t>
        <a:bodyPr/>
        <a:lstStyle/>
        <a:p>
          <a:r>
            <a:rPr lang="en-US" dirty="0"/>
            <a:t>Considerations</a:t>
          </a:r>
          <a:endParaRPr lang="en-GB" dirty="0"/>
        </a:p>
      </dgm:t>
    </dgm:pt>
    <dgm:pt modelId="{3F7C88C2-7623-4F16-ACAB-BDC6424B9DE4}" type="parTrans" cxnId="{24C9442A-951D-4E1B-9FFB-3197C34CA90C}">
      <dgm:prSet/>
      <dgm:spPr/>
      <dgm:t>
        <a:bodyPr/>
        <a:lstStyle/>
        <a:p>
          <a:endParaRPr lang="en-GB"/>
        </a:p>
      </dgm:t>
    </dgm:pt>
    <dgm:pt modelId="{D235E747-FB8F-4DF2-B42C-56A7636BD21B}" type="sibTrans" cxnId="{24C9442A-951D-4E1B-9FFB-3197C34CA90C}">
      <dgm:prSet/>
      <dgm:spPr/>
      <dgm:t>
        <a:bodyPr/>
        <a:lstStyle/>
        <a:p>
          <a:endParaRPr lang="en-GB"/>
        </a:p>
      </dgm:t>
    </dgm:pt>
    <dgm:pt modelId="{FED252C7-D986-4D12-BA06-BF9D19533341}">
      <dgm:prSet phldrT="[Text]"/>
      <dgm:spPr>
        <a:solidFill>
          <a:schemeClr val="accent6">
            <a:lumMod val="50000"/>
          </a:schemeClr>
        </a:solidFill>
      </dgm:spPr>
      <dgm:t>
        <a:bodyPr/>
        <a:lstStyle/>
        <a:p>
          <a:r>
            <a:rPr lang="en-US" b="0" i="0" dirty="0">
              <a:solidFill>
                <a:schemeClr val="bg1"/>
              </a:solidFill>
              <a:effectLst/>
              <a:latin typeface="+mn-lt"/>
            </a:rPr>
            <a:t>Please note that this data excludes miscarriages which might impact some of the analysis on the % of conceptions leading to abortions.</a:t>
          </a:r>
          <a:endParaRPr lang="en-GB" dirty="0">
            <a:solidFill>
              <a:schemeClr val="bg1"/>
            </a:solidFill>
          </a:endParaRPr>
        </a:p>
      </dgm:t>
    </dgm:pt>
    <dgm:pt modelId="{01994688-5AAB-456D-8D9B-638F094DB786}" type="parTrans" cxnId="{187CB27E-DEB3-4344-8086-0830366D280E}">
      <dgm:prSet/>
      <dgm:spPr/>
      <dgm:t>
        <a:bodyPr/>
        <a:lstStyle/>
        <a:p>
          <a:endParaRPr lang="en-GB"/>
        </a:p>
      </dgm:t>
    </dgm:pt>
    <dgm:pt modelId="{2F94F478-5388-4DFA-AB2B-978C12629B4C}" type="sibTrans" cxnId="{187CB27E-DEB3-4344-8086-0830366D280E}">
      <dgm:prSet/>
      <dgm:spPr/>
      <dgm:t>
        <a:bodyPr/>
        <a:lstStyle/>
        <a:p>
          <a:endParaRPr lang="en-GB"/>
        </a:p>
      </dgm:t>
    </dgm:pt>
    <dgm:pt modelId="{57ABC0B9-2DD5-41A1-9C91-1D1A6491E029}">
      <dgm:prSet phldrT="[Text]"/>
      <dgm:spPr>
        <a:solidFill>
          <a:schemeClr val="accent6">
            <a:lumMod val="50000"/>
          </a:schemeClr>
        </a:solidFill>
      </dgm:spPr>
      <dgm:t>
        <a:bodyPr/>
        <a:lstStyle/>
        <a:p>
          <a:r>
            <a:rPr lang="en-US" dirty="0">
              <a:latin typeface="+mn-lt"/>
            </a:rPr>
            <a:t>It is also important to note that a conception does not have to result in birth and therefore the number of conceptions does not translate in actual births.</a:t>
          </a:r>
          <a:endParaRPr lang="en-GB" dirty="0"/>
        </a:p>
      </dgm:t>
    </dgm:pt>
    <dgm:pt modelId="{6EB832DB-2CBB-404F-8BF0-AAC6A825E4EE}" type="parTrans" cxnId="{93F7AF6F-0F2E-44BF-93C2-04D48462D51C}">
      <dgm:prSet/>
      <dgm:spPr/>
      <dgm:t>
        <a:bodyPr/>
        <a:lstStyle/>
        <a:p>
          <a:endParaRPr lang="en-GB"/>
        </a:p>
      </dgm:t>
    </dgm:pt>
    <dgm:pt modelId="{04D16A31-4B4E-4574-B495-B89EE3665D04}" type="sibTrans" cxnId="{93F7AF6F-0F2E-44BF-93C2-04D48462D51C}">
      <dgm:prSet/>
      <dgm:spPr/>
      <dgm:t>
        <a:bodyPr/>
        <a:lstStyle/>
        <a:p>
          <a:endParaRPr lang="en-GB"/>
        </a:p>
      </dgm:t>
    </dgm:pt>
    <dgm:pt modelId="{D7FA4827-5A3D-4515-B10F-E37A21B9046C}">
      <dgm:prSet/>
      <dgm:spPr>
        <a:solidFill>
          <a:schemeClr val="accent6">
            <a:lumMod val="50000"/>
          </a:schemeClr>
        </a:solidFill>
      </dgm:spPr>
      <dgm:t>
        <a:bodyPr/>
        <a:lstStyle/>
        <a:p>
          <a:r>
            <a:rPr lang="en-US" dirty="0">
              <a:latin typeface="+mn-lt"/>
            </a:rPr>
            <a:t>The  dataset covers conception statistics from 1990-2019.</a:t>
          </a:r>
        </a:p>
      </dgm:t>
    </dgm:pt>
    <dgm:pt modelId="{6469F714-3714-431D-9E45-0A8C78209B61}" type="parTrans" cxnId="{1CC99C44-514F-4E47-9981-91A7A425E2F4}">
      <dgm:prSet/>
      <dgm:spPr/>
      <dgm:t>
        <a:bodyPr/>
        <a:lstStyle/>
        <a:p>
          <a:endParaRPr lang="en-GB"/>
        </a:p>
      </dgm:t>
    </dgm:pt>
    <dgm:pt modelId="{0C2185C3-389A-41C8-96BB-910760E76934}" type="sibTrans" cxnId="{1CC99C44-514F-4E47-9981-91A7A425E2F4}">
      <dgm:prSet/>
      <dgm:spPr/>
      <dgm:t>
        <a:bodyPr/>
        <a:lstStyle/>
        <a:p>
          <a:endParaRPr lang="en-GB"/>
        </a:p>
      </dgm:t>
    </dgm:pt>
    <dgm:pt modelId="{ABF27476-0AD4-4CB4-A9CD-59AAD406DD34}">
      <dgm:prSet/>
      <dgm:spPr>
        <a:solidFill>
          <a:schemeClr val="accent6">
            <a:lumMod val="50000"/>
          </a:schemeClr>
        </a:solidFill>
      </dgm:spPr>
      <dgm:t>
        <a:bodyPr/>
        <a:lstStyle/>
        <a:p>
          <a:r>
            <a:rPr lang="en-GB" dirty="0"/>
            <a:t>All charts have been produced in </a:t>
          </a:r>
          <a:r>
            <a:rPr lang="en-GB" dirty="0" err="1"/>
            <a:t>PowerBI</a:t>
          </a:r>
          <a:r>
            <a:rPr lang="en-GB" dirty="0"/>
            <a:t>.</a:t>
          </a:r>
        </a:p>
      </dgm:t>
    </dgm:pt>
    <dgm:pt modelId="{98DC41F4-8DAF-4CE8-B85D-63C0270BB679}" type="parTrans" cxnId="{99E18334-4494-4F9D-B960-2066E5ED6F97}">
      <dgm:prSet/>
      <dgm:spPr/>
      <dgm:t>
        <a:bodyPr/>
        <a:lstStyle/>
        <a:p>
          <a:endParaRPr lang="en-GB"/>
        </a:p>
      </dgm:t>
    </dgm:pt>
    <dgm:pt modelId="{FB9D0B5F-A4F0-467F-A0B1-130C3991F108}" type="sibTrans" cxnId="{99E18334-4494-4F9D-B960-2066E5ED6F97}">
      <dgm:prSet/>
      <dgm:spPr/>
      <dgm:t>
        <a:bodyPr/>
        <a:lstStyle/>
        <a:p>
          <a:endParaRPr lang="en-GB"/>
        </a:p>
      </dgm:t>
    </dgm:pt>
    <dgm:pt modelId="{D72A8D1D-C22C-4253-892E-20B631DF8DF6}" type="pres">
      <dgm:prSet presAssocID="{0C7E6538-BD4D-4820-9BE4-071A2129DBAC}" presName="theList" presStyleCnt="0">
        <dgm:presLayoutVars>
          <dgm:dir/>
          <dgm:animLvl val="lvl"/>
          <dgm:resizeHandles val="exact"/>
        </dgm:presLayoutVars>
      </dgm:prSet>
      <dgm:spPr/>
    </dgm:pt>
    <dgm:pt modelId="{D5F48A01-ABB7-44B7-8F56-EC2DB1BA9B84}" type="pres">
      <dgm:prSet presAssocID="{E6639E15-4CC1-4217-A598-C7A00FF67426}" presName="compNode" presStyleCnt="0"/>
      <dgm:spPr/>
    </dgm:pt>
    <dgm:pt modelId="{B0F68FFD-F39F-4635-A02E-7EE5C74C7EFC}" type="pres">
      <dgm:prSet presAssocID="{E6639E15-4CC1-4217-A598-C7A00FF67426}" presName="aNode" presStyleLbl="bgShp" presStyleIdx="0" presStyleCnt="3"/>
      <dgm:spPr/>
    </dgm:pt>
    <dgm:pt modelId="{93825F28-4FC3-4C86-8C22-2912E5AE652D}" type="pres">
      <dgm:prSet presAssocID="{E6639E15-4CC1-4217-A598-C7A00FF67426}" presName="textNode" presStyleLbl="bgShp" presStyleIdx="0" presStyleCnt="3"/>
      <dgm:spPr/>
    </dgm:pt>
    <dgm:pt modelId="{49B8EB9B-D41E-401A-A5EF-4AE61C2E939C}" type="pres">
      <dgm:prSet presAssocID="{E6639E15-4CC1-4217-A598-C7A00FF67426}" presName="compChildNode" presStyleCnt="0"/>
      <dgm:spPr/>
    </dgm:pt>
    <dgm:pt modelId="{E2FBFF22-95AC-498C-9DD7-B40AC93E5BA1}" type="pres">
      <dgm:prSet presAssocID="{E6639E15-4CC1-4217-A598-C7A00FF67426}" presName="theInnerList" presStyleCnt="0"/>
      <dgm:spPr/>
    </dgm:pt>
    <dgm:pt modelId="{CFC9303A-81E7-4111-8C23-71437748042E}" type="pres">
      <dgm:prSet presAssocID="{D7FA4827-5A3D-4515-B10F-E37A21B9046C}" presName="childNode" presStyleLbl="node1" presStyleIdx="0" presStyleCnt="7">
        <dgm:presLayoutVars>
          <dgm:bulletEnabled val="1"/>
        </dgm:presLayoutVars>
      </dgm:prSet>
      <dgm:spPr/>
    </dgm:pt>
    <dgm:pt modelId="{FD1A8EA5-DD9C-4AAF-BD21-F1DDD7233975}" type="pres">
      <dgm:prSet presAssocID="{D7FA4827-5A3D-4515-B10F-E37A21B9046C}" presName="aSpace2" presStyleCnt="0"/>
      <dgm:spPr/>
    </dgm:pt>
    <dgm:pt modelId="{642590ED-775E-4ABA-A516-D9E56DD4A90C}" type="pres">
      <dgm:prSet presAssocID="{2079AB8D-CBF4-4EA5-B4CE-538E6698B342}" presName="childNode" presStyleLbl="node1" presStyleIdx="1" presStyleCnt="7">
        <dgm:presLayoutVars>
          <dgm:bulletEnabled val="1"/>
        </dgm:presLayoutVars>
      </dgm:prSet>
      <dgm:spPr/>
    </dgm:pt>
    <dgm:pt modelId="{F8F164D0-B4BC-43CB-ACB1-B0EF63FEDA02}" type="pres">
      <dgm:prSet presAssocID="{E6639E15-4CC1-4217-A598-C7A00FF67426}" presName="aSpace" presStyleCnt="0"/>
      <dgm:spPr/>
    </dgm:pt>
    <dgm:pt modelId="{D25C7E93-1100-4532-B365-69534B6E0E4D}" type="pres">
      <dgm:prSet presAssocID="{5FD9A5D0-2809-4AE4-A39F-18DE996E4A51}" presName="compNode" presStyleCnt="0"/>
      <dgm:spPr/>
    </dgm:pt>
    <dgm:pt modelId="{E0D6B32C-A5D4-468E-BD5F-C1489542E1E6}" type="pres">
      <dgm:prSet presAssocID="{5FD9A5D0-2809-4AE4-A39F-18DE996E4A51}" presName="aNode" presStyleLbl="bgShp" presStyleIdx="1" presStyleCnt="3"/>
      <dgm:spPr/>
    </dgm:pt>
    <dgm:pt modelId="{3CE014A3-947C-43FE-A4F9-5FB425693E50}" type="pres">
      <dgm:prSet presAssocID="{5FD9A5D0-2809-4AE4-A39F-18DE996E4A51}" presName="textNode" presStyleLbl="bgShp" presStyleIdx="1" presStyleCnt="3"/>
      <dgm:spPr/>
    </dgm:pt>
    <dgm:pt modelId="{D9AD8680-5A8B-4947-A4E1-9F9A06666A12}" type="pres">
      <dgm:prSet presAssocID="{5FD9A5D0-2809-4AE4-A39F-18DE996E4A51}" presName="compChildNode" presStyleCnt="0"/>
      <dgm:spPr/>
    </dgm:pt>
    <dgm:pt modelId="{5A864BC5-1492-43ED-B0FA-4C06AF6B949C}" type="pres">
      <dgm:prSet presAssocID="{5FD9A5D0-2809-4AE4-A39F-18DE996E4A51}" presName="theInnerList" presStyleCnt="0"/>
      <dgm:spPr/>
    </dgm:pt>
    <dgm:pt modelId="{DE568759-7677-4FC4-9AD6-A25F420D5118}" type="pres">
      <dgm:prSet presAssocID="{8D7B3ACA-1451-4705-A30C-8D3084956AB2}" presName="childNode" presStyleLbl="node1" presStyleIdx="2" presStyleCnt="7">
        <dgm:presLayoutVars>
          <dgm:bulletEnabled val="1"/>
        </dgm:presLayoutVars>
      </dgm:prSet>
      <dgm:spPr/>
    </dgm:pt>
    <dgm:pt modelId="{743BD208-695E-49E1-B14E-9CCC5EEB1BE1}" type="pres">
      <dgm:prSet presAssocID="{8D7B3ACA-1451-4705-A30C-8D3084956AB2}" presName="aSpace2" presStyleCnt="0"/>
      <dgm:spPr/>
    </dgm:pt>
    <dgm:pt modelId="{CDC189B5-4306-4BDD-A7D5-53E403717AB6}" type="pres">
      <dgm:prSet presAssocID="{75226533-B8D6-49EC-8D96-18B4A68616ED}" presName="childNode" presStyleLbl="node1" presStyleIdx="3" presStyleCnt="7">
        <dgm:presLayoutVars>
          <dgm:bulletEnabled val="1"/>
        </dgm:presLayoutVars>
      </dgm:prSet>
      <dgm:spPr/>
    </dgm:pt>
    <dgm:pt modelId="{1BF3A04F-6D0D-4018-8903-18F1BE8C400E}" type="pres">
      <dgm:prSet presAssocID="{5FD9A5D0-2809-4AE4-A39F-18DE996E4A51}" presName="aSpace" presStyleCnt="0"/>
      <dgm:spPr/>
    </dgm:pt>
    <dgm:pt modelId="{CF88EFFE-AFD0-4891-A202-3848D64D9E51}" type="pres">
      <dgm:prSet presAssocID="{AB3CB307-AD45-4AD2-9213-92ADF011E6E1}" presName="compNode" presStyleCnt="0"/>
      <dgm:spPr/>
    </dgm:pt>
    <dgm:pt modelId="{34CB2272-B325-4965-B6AD-FE0D54AB6679}" type="pres">
      <dgm:prSet presAssocID="{AB3CB307-AD45-4AD2-9213-92ADF011E6E1}" presName="aNode" presStyleLbl="bgShp" presStyleIdx="2" presStyleCnt="3"/>
      <dgm:spPr/>
    </dgm:pt>
    <dgm:pt modelId="{03463993-39EA-482A-8AF4-E6B71F08D66A}" type="pres">
      <dgm:prSet presAssocID="{AB3CB307-AD45-4AD2-9213-92ADF011E6E1}" presName="textNode" presStyleLbl="bgShp" presStyleIdx="2" presStyleCnt="3"/>
      <dgm:spPr/>
    </dgm:pt>
    <dgm:pt modelId="{C2B70958-5E29-4C23-A128-5D83080ECEC9}" type="pres">
      <dgm:prSet presAssocID="{AB3CB307-AD45-4AD2-9213-92ADF011E6E1}" presName="compChildNode" presStyleCnt="0"/>
      <dgm:spPr/>
    </dgm:pt>
    <dgm:pt modelId="{4A6A6778-4BE4-4C48-AFEC-C8CC548CBF70}" type="pres">
      <dgm:prSet presAssocID="{AB3CB307-AD45-4AD2-9213-92ADF011E6E1}" presName="theInnerList" presStyleCnt="0"/>
      <dgm:spPr/>
    </dgm:pt>
    <dgm:pt modelId="{F557E53E-F85F-4758-B05B-C9FE23CFBC50}" type="pres">
      <dgm:prSet presAssocID="{FED252C7-D986-4D12-BA06-BF9D19533341}" presName="childNode" presStyleLbl="node1" presStyleIdx="4" presStyleCnt="7">
        <dgm:presLayoutVars>
          <dgm:bulletEnabled val="1"/>
        </dgm:presLayoutVars>
      </dgm:prSet>
      <dgm:spPr/>
    </dgm:pt>
    <dgm:pt modelId="{C0E23FEE-BCD7-42E2-9967-9D037ADAA660}" type="pres">
      <dgm:prSet presAssocID="{FED252C7-D986-4D12-BA06-BF9D19533341}" presName="aSpace2" presStyleCnt="0"/>
      <dgm:spPr/>
    </dgm:pt>
    <dgm:pt modelId="{7ED2C43B-DCE1-4D3D-BC67-249119A7A4E3}" type="pres">
      <dgm:prSet presAssocID="{57ABC0B9-2DD5-41A1-9C91-1D1A6491E029}" presName="childNode" presStyleLbl="node1" presStyleIdx="5" presStyleCnt="7">
        <dgm:presLayoutVars>
          <dgm:bulletEnabled val="1"/>
        </dgm:presLayoutVars>
      </dgm:prSet>
      <dgm:spPr/>
    </dgm:pt>
    <dgm:pt modelId="{3DFDF982-BECF-4EE6-8FF4-FE2A4F4844E9}" type="pres">
      <dgm:prSet presAssocID="{57ABC0B9-2DD5-41A1-9C91-1D1A6491E029}" presName="aSpace2" presStyleCnt="0"/>
      <dgm:spPr/>
    </dgm:pt>
    <dgm:pt modelId="{EDEF7440-E472-461E-99B1-ECBDE3C87305}" type="pres">
      <dgm:prSet presAssocID="{ABF27476-0AD4-4CB4-A9CD-59AAD406DD34}" presName="childNode" presStyleLbl="node1" presStyleIdx="6" presStyleCnt="7">
        <dgm:presLayoutVars>
          <dgm:bulletEnabled val="1"/>
        </dgm:presLayoutVars>
      </dgm:prSet>
      <dgm:spPr/>
    </dgm:pt>
  </dgm:ptLst>
  <dgm:cxnLst>
    <dgm:cxn modelId="{8CA71406-6B50-45E0-A552-BF93D26D321A}" type="presOf" srcId="{D7FA4827-5A3D-4515-B10F-E37A21B9046C}" destId="{CFC9303A-81E7-4111-8C23-71437748042E}" srcOrd="0" destOrd="0" presId="urn:microsoft.com/office/officeart/2005/8/layout/lProcess2"/>
    <dgm:cxn modelId="{A4FEC208-5702-4323-99FB-9428E3F42562}" type="presOf" srcId="{FED252C7-D986-4D12-BA06-BF9D19533341}" destId="{F557E53E-F85F-4758-B05B-C9FE23CFBC50}" srcOrd="0" destOrd="0" presId="urn:microsoft.com/office/officeart/2005/8/layout/lProcess2"/>
    <dgm:cxn modelId="{1E902714-A604-40DD-8BE1-FC670E4A4E46}" srcId="{5FD9A5D0-2809-4AE4-A39F-18DE996E4A51}" destId="{75226533-B8D6-49EC-8D96-18B4A68616ED}" srcOrd="1" destOrd="0" parTransId="{776AF56C-DBBE-4B1B-9BC6-E94C75AA4011}" sibTransId="{483503E9-C047-4C65-8E6D-BD8F123C170C}"/>
    <dgm:cxn modelId="{3A7E5116-A176-4E8E-A272-A4DC9FB3A009}" type="presOf" srcId="{5FD9A5D0-2809-4AE4-A39F-18DE996E4A51}" destId="{E0D6B32C-A5D4-468E-BD5F-C1489542E1E6}" srcOrd="0" destOrd="0" presId="urn:microsoft.com/office/officeart/2005/8/layout/lProcess2"/>
    <dgm:cxn modelId="{DECC9B18-CCBC-4D80-91CB-780F16B654F6}" type="presOf" srcId="{2079AB8D-CBF4-4EA5-B4CE-538E6698B342}" destId="{642590ED-775E-4ABA-A516-D9E56DD4A90C}" srcOrd="0" destOrd="0" presId="urn:microsoft.com/office/officeart/2005/8/layout/lProcess2"/>
    <dgm:cxn modelId="{429B7023-F68F-4053-A99A-1F6BC84ECDC9}" srcId="{E6639E15-4CC1-4217-A598-C7A00FF67426}" destId="{2079AB8D-CBF4-4EA5-B4CE-538E6698B342}" srcOrd="1" destOrd="0" parTransId="{48431EF4-F2ED-49E9-994C-B3B9D3B66578}" sibTransId="{634E636F-6855-4D6F-BE07-FE44E5401F93}"/>
    <dgm:cxn modelId="{577EE925-A1C3-402D-85BD-4414DE065AB3}" type="presOf" srcId="{AB3CB307-AD45-4AD2-9213-92ADF011E6E1}" destId="{34CB2272-B325-4965-B6AD-FE0D54AB6679}" srcOrd="0" destOrd="0" presId="urn:microsoft.com/office/officeart/2005/8/layout/lProcess2"/>
    <dgm:cxn modelId="{24C9442A-951D-4E1B-9FFB-3197C34CA90C}" srcId="{0C7E6538-BD4D-4820-9BE4-071A2129DBAC}" destId="{AB3CB307-AD45-4AD2-9213-92ADF011E6E1}" srcOrd="2" destOrd="0" parTransId="{3F7C88C2-7623-4F16-ACAB-BDC6424B9DE4}" sibTransId="{D235E747-FB8F-4DF2-B42C-56A7636BD21B}"/>
    <dgm:cxn modelId="{EA30702C-DE96-4DFB-B583-590913CA3CBF}" type="presOf" srcId="{E6639E15-4CC1-4217-A598-C7A00FF67426}" destId="{93825F28-4FC3-4C86-8C22-2912E5AE652D}" srcOrd="1" destOrd="0" presId="urn:microsoft.com/office/officeart/2005/8/layout/lProcess2"/>
    <dgm:cxn modelId="{99E18334-4494-4F9D-B960-2066E5ED6F97}" srcId="{AB3CB307-AD45-4AD2-9213-92ADF011E6E1}" destId="{ABF27476-0AD4-4CB4-A9CD-59AAD406DD34}" srcOrd="2" destOrd="0" parTransId="{98DC41F4-8DAF-4CE8-B85D-63C0270BB679}" sibTransId="{FB9D0B5F-A4F0-467F-A0B1-130C3991F108}"/>
    <dgm:cxn modelId="{1CC99C44-514F-4E47-9981-91A7A425E2F4}" srcId="{E6639E15-4CC1-4217-A598-C7A00FF67426}" destId="{D7FA4827-5A3D-4515-B10F-E37A21B9046C}" srcOrd="0" destOrd="0" parTransId="{6469F714-3714-431D-9E45-0A8C78209B61}" sibTransId="{0C2185C3-389A-41C8-96BB-910760E76934}"/>
    <dgm:cxn modelId="{A8E79469-E91F-452A-A647-9603346D4752}" type="presOf" srcId="{75226533-B8D6-49EC-8D96-18B4A68616ED}" destId="{CDC189B5-4306-4BDD-A7D5-53E403717AB6}" srcOrd="0" destOrd="0" presId="urn:microsoft.com/office/officeart/2005/8/layout/lProcess2"/>
    <dgm:cxn modelId="{E78F9D4A-B3CA-4CA4-81C7-36E822CA81F6}" type="presOf" srcId="{ABF27476-0AD4-4CB4-A9CD-59AAD406DD34}" destId="{EDEF7440-E472-461E-99B1-ECBDE3C87305}" srcOrd="0" destOrd="0" presId="urn:microsoft.com/office/officeart/2005/8/layout/lProcess2"/>
    <dgm:cxn modelId="{93F7AF6F-0F2E-44BF-93C2-04D48462D51C}" srcId="{AB3CB307-AD45-4AD2-9213-92ADF011E6E1}" destId="{57ABC0B9-2DD5-41A1-9C91-1D1A6491E029}" srcOrd="1" destOrd="0" parTransId="{6EB832DB-2CBB-404F-8BF0-AAC6A825E4EE}" sibTransId="{04D16A31-4B4E-4574-B495-B89EE3665D04}"/>
    <dgm:cxn modelId="{750EF856-B5EA-4164-8DFD-075619A8CBD5}" type="presOf" srcId="{E6639E15-4CC1-4217-A598-C7A00FF67426}" destId="{B0F68FFD-F39F-4635-A02E-7EE5C74C7EFC}" srcOrd="0" destOrd="0" presId="urn:microsoft.com/office/officeart/2005/8/layout/lProcess2"/>
    <dgm:cxn modelId="{CDDDCD57-7A8A-4B93-A4F6-F4DFC8300E4B}" type="presOf" srcId="{57ABC0B9-2DD5-41A1-9C91-1D1A6491E029}" destId="{7ED2C43B-DCE1-4D3D-BC67-249119A7A4E3}" srcOrd="0" destOrd="0" presId="urn:microsoft.com/office/officeart/2005/8/layout/lProcess2"/>
    <dgm:cxn modelId="{DD50587B-387B-401B-B32F-E84055135922}" type="presOf" srcId="{5FD9A5D0-2809-4AE4-A39F-18DE996E4A51}" destId="{3CE014A3-947C-43FE-A4F9-5FB425693E50}" srcOrd="1" destOrd="0" presId="urn:microsoft.com/office/officeart/2005/8/layout/lProcess2"/>
    <dgm:cxn modelId="{187CB27E-DEB3-4344-8086-0830366D280E}" srcId="{AB3CB307-AD45-4AD2-9213-92ADF011E6E1}" destId="{FED252C7-D986-4D12-BA06-BF9D19533341}" srcOrd="0" destOrd="0" parTransId="{01994688-5AAB-456D-8D9B-638F094DB786}" sibTransId="{2F94F478-5388-4DFA-AB2B-978C12629B4C}"/>
    <dgm:cxn modelId="{D8E5759E-3596-4AB6-B882-AE79E7AE43FD}" type="presOf" srcId="{0C7E6538-BD4D-4820-9BE4-071A2129DBAC}" destId="{D72A8D1D-C22C-4253-892E-20B631DF8DF6}" srcOrd="0" destOrd="0" presId="urn:microsoft.com/office/officeart/2005/8/layout/lProcess2"/>
    <dgm:cxn modelId="{2334BFB4-AD27-498A-BBFE-BDE2CB20ED48}" type="presOf" srcId="{8D7B3ACA-1451-4705-A30C-8D3084956AB2}" destId="{DE568759-7677-4FC4-9AD6-A25F420D5118}" srcOrd="0" destOrd="0" presId="urn:microsoft.com/office/officeart/2005/8/layout/lProcess2"/>
    <dgm:cxn modelId="{21E1C1B7-0D9F-4C35-A915-929B1FE060FB}" srcId="{0C7E6538-BD4D-4820-9BE4-071A2129DBAC}" destId="{E6639E15-4CC1-4217-A598-C7A00FF67426}" srcOrd="0" destOrd="0" parTransId="{1557DA7C-20EB-41B0-BDC0-07C49BFCE466}" sibTransId="{EC6D89C5-2F52-4AB2-B326-187157022DE4}"/>
    <dgm:cxn modelId="{DE6476BD-575C-411C-B210-6837BE6E3FC8}" type="presOf" srcId="{AB3CB307-AD45-4AD2-9213-92ADF011E6E1}" destId="{03463993-39EA-482A-8AF4-E6B71F08D66A}" srcOrd="1" destOrd="0" presId="urn:microsoft.com/office/officeart/2005/8/layout/lProcess2"/>
    <dgm:cxn modelId="{13700DEA-B8A4-416D-B523-2AA9562413AC}" srcId="{5FD9A5D0-2809-4AE4-A39F-18DE996E4A51}" destId="{8D7B3ACA-1451-4705-A30C-8D3084956AB2}" srcOrd="0" destOrd="0" parTransId="{75C5ECB6-8963-42CE-B0E9-BC103EECB99B}" sibTransId="{6576B79B-B2AB-4C6D-8227-0FBBFAF2E494}"/>
    <dgm:cxn modelId="{65DF98EF-D919-47D2-AC91-2E89B834149A}" srcId="{0C7E6538-BD4D-4820-9BE4-071A2129DBAC}" destId="{5FD9A5D0-2809-4AE4-A39F-18DE996E4A51}" srcOrd="1" destOrd="0" parTransId="{3FDA9FCC-F63F-4B4A-AA97-125AC159D412}" sibTransId="{37E34BC2-E503-4977-96F0-128E88135D3E}"/>
    <dgm:cxn modelId="{A324CEA7-ACA2-4012-8E0D-65AB7089E9C3}" type="presParOf" srcId="{D72A8D1D-C22C-4253-892E-20B631DF8DF6}" destId="{D5F48A01-ABB7-44B7-8F56-EC2DB1BA9B84}" srcOrd="0" destOrd="0" presId="urn:microsoft.com/office/officeart/2005/8/layout/lProcess2"/>
    <dgm:cxn modelId="{B2B35EB8-BF59-4906-B5C1-7E1C44B6D207}" type="presParOf" srcId="{D5F48A01-ABB7-44B7-8F56-EC2DB1BA9B84}" destId="{B0F68FFD-F39F-4635-A02E-7EE5C74C7EFC}" srcOrd="0" destOrd="0" presId="urn:microsoft.com/office/officeart/2005/8/layout/lProcess2"/>
    <dgm:cxn modelId="{E0E42CB3-72AF-40AA-BA9D-F36E7AD259D9}" type="presParOf" srcId="{D5F48A01-ABB7-44B7-8F56-EC2DB1BA9B84}" destId="{93825F28-4FC3-4C86-8C22-2912E5AE652D}" srcOrd="1" destOrd="0" presId="urn:microsoft.com/office/officeart/2005/8/layout/lProcess2"/>
    <dgm:cxn modelId="{ACB1D210-EA65-43F5-A366-740C99526D97}" type="presParOf" srcId="{D5F48A01-ABB7-44B7-8F56-EC2DB1BA9B84}" destId="{49B8EB9B-D41E-401A-A5EF-4AE61C2E939C}" srcOrd="2" destOrd="0" presId="urn:microsoft.com/office/officeart/2005/8/layout/lProcess2"/>
    <dgm:cxn modelId="{F6299530-38CB-420F-9FC8-B4FA63C795C6}" type="presParOf" srcId="{49B8EB9B-D41E-401A-A5EF-4AE61C2E939C}" destId="{E2FBFF22-95AC-498C-9DD7-B40AC93E5BA1}" srcOrd="0" destOrd="0" presId="urn:microsoft.com/office/officeart/2005/8/layout/lProcess2"/>
    <dgm:cxn modelId="{5B251253-FED0-4B8D-838E-ED01B796F5AB}" type="presParOf" srcId="{E2FBFF22-95AC-498C-9DD7-B40AC93E5BA1}" destId="{CFC9303A-81E7-4111-8C23-71437748042E}" srcOrd="0" destOrd="0" presId="urn:microsoft.com/office/officeart/2005/8/layout/lProcess2"/>
    <dgm:cxn modelId="{44A392E3-6438-4F30-A4BA-FDB3F2D0C529}" type="presParOf" srcId="{E2FBFF22-95AC-498C-9DD7-B40AC93E5BA1}" destId="{FD1A8EA5-DD9C-4AAF-BD21-F1DDD7233975}" srcOrd="1" destOrd="0" presId="urn:microsoft.com/office/officeart/2005/8/layout/lProcess2"/>
    <dgm:cxn modelId="{5DC1F0D2-F3A5-4CED-BC15-F57D03ECB1BA}" type="presParOf" srcId="{E2FBFF22-95AC-498C-9DD7-B40AC93E5BA1}" destId="{642590ED-775E-4ABA-A516-D9E56DD4A90C}" srcOrd="2" destOrd="0" presId="urn:microsoft.com/office/officeart/2005/8/layout/lProcess2"/>
    <dgm:cxn modelId="{E17D6655-F72C-4EB7-8884-D6672A369486}" type="presParOf" srcId="{D72A8D1D-C22C-4253-892E-20B631DF8DF6}" destId="{F8F164D0-B4BC-43CB-ACB1-B0EF63FEDA02}" srcOrd="1" destOrd="0" presId="urn:microsoft.com/office/officeart/2005/8/layout/lProcess2"/>
    <dgm:cxn modelId="{93825CED-C22A-48F8-9D79-5CFE4CC29B55}" type="presParOf" srcId="{D72A8D1D-C22C-4253-892E-20B631DF8DF6}" destId="{D25C7E93-1100-4532-B365-69534B6E0E4D}" srcOrd="2" destOrd="0" presId="urn:microsoft.com/office/officeart/2005/8/layout/lProcess2"/>
    <dgm:cxn modelId="{4AB3D2A4-8C06-418E-8733-8EFF9203CC45}" type="presParOf" srcId="{D25C7E93-1100-4532-B365-69534B6E0E4D}" destId="{E0D6B32C-A5D4-468E-BD5F-C1489542E1E6}" srcOrd="0" destOrd="0" presId="urn:microsoft.com/office/officeart/2005/8/layout/lProcess2"/>
    <dgm:cxn modelId="{B56087F8-5B29-4443-B96A-F918E341279D}" type="presParOf" srcId="{D25C7E93-1100-4532-B365-69534B6E0E4D}" destId="{3CE014A3-947C-43FE-A4F9-5FB425693E50}" srcOrd="1" destOrd="0" presId="urn:microsoft.com/office/officeart/2005/8/layout/lProcess2"/>
    <dgm:cxn modelId="{F5D9F5D9-BA8A-4FD5-8939-056DE68F898A}" type="presParOf" srcId="{D25C7E93-1100-4532-B365-69534B6E0E4D}" destId="{D9AD8680-5A8B-4947-A4E1-9F9A06666A12}" srcOrd="2" destOrd="0" presId="urn:microsoft.com/office/officeart/2005/8/layout/lProcess2"/>
    <dgm:cxn modelId="{49C85A96-4119-43B0-B834-E631900CBEBE}" type="presParOf" srcId="{D9AD8680-5A8B-4947-A4E1-9F9A06666A12}" destId="{5A864BC5-1492-43ED-B0FA-4C06AF6B949C}" srcOrd="0" destOrd="0" presId="urn:microsoft.com/office/officeart/2005/8/layout/lProcess2"/>
    <dgm:cxn modelId="{604CC961-18FD-407E-84B1-72C0DD038758}" type="presParOf" srcId="{5A864BC5-1492-43ED-B0FA-4C06AF6B949C}" destId="{DE568759-7677-4FC4-9AD6-A25F420D5118}" srcOrd="0" destOrd="0" presId="urn:microsoft.com/office/officeart/2005/8/layout/lProcess2"/>
    <dgm:cxn modelId="{B047B2EC-004C-459D-B68E-BB0E86281E62}" type="presParOf" srcId="{5A864BC5-1492-43ED-B0FA-4C06AF6B949C}" destId="{743BD208-695E-49E1-B14E-9CCC5EEB1BE1}" srcOrd="1" destOrd="0" presId="urn:microsoft.com/office/officeart/2005/8/layout/lProcess2"/>
    <dgm:cxn modelId="{3E1D00C5-86A7-478D-A48A-D637C303E75C}" type="presParOf" srcId="{5A864BC5-1492-43ED-B0FA-4C06AF6B949C}" destId="{CDC189B5-4306-4BDD-A7D5-53E403717AB6}" srcOrd="2" destOrd="0" presId="urn:microsoft.com/office/officeart/2005/8/layout/lProcess2"/>
    <dgm:cxn modelId="{DEBD7BA5-01D1-4B06-B647-68832C4DA6C0}" type="presParOf" srcId="{D72A8D1D-C22C-4253-892E-20B631DF8DF6}" destId="{1BF3A04F-6D0D-4018-8903-18F1BE8C400E}" srcOrd="3" destOrd="0" presId="urn:microsoft.com/office/officeart/2005/8/layout/lProcess2"/>
    <dgm:cxn modelId="{EE6D9DAD-C508-45E4-B8A1-830A2029DEB4}" type="presParOf" srcId="{D72A8D1D-C22C-4253-892E-20B631DF8DF6}" destId="{CF88EFFE-AFD0-4891-A202-3848D64D9E51}" srcOrd="4" destOrd="0" presId="urn:microsoft.com/office/officeart/2005/8/layout/lProcess2"/>
    <dgm:cxn modelId="{E08ECF23-58D6-4098-AA47-09644FABF3A4}" type="presParOf" srcId="{CF88EFFE-AFD0-4891-A202-3848D64D9E51}" destId="{34CB2272-B325-4965-B6AD-FE0D54AB6679}" srcOrd="0" destOrd="0" presId="urn:microsoft.com/office/officeart/2005/8/layout/lProcess2"/>
    <dgm:cxn modelId="{980E8810-2427-442B-B503-8D25220D2D06}" type="presParOf" srcId="{CF88EFFE-AFD0-4891-A202-3848D64D9E51}" destId="{03463993-39EA-482A-8AF4-E6B71F08D66A}" srcOrd="1" destOrd="0" presId="urn:microsoft.com/office/officeart/2005/8/layout/lProcess2"/>
    <dgm:cxn modelId="{FADB8D78-E638-4A30-9F02-168FAD42127E}" type="presParOf" srcId="{CF88EFFE-AFD0-4891-A202-3848D64D9E51}" destId="{C2B70958-5E29-4C23-A128-5D83080ECEC9}" srcOrd="2" destOrd="0" presId="urn:microsoft.com/office/officeart/2005/8/layout/lProcess2"/>
    <dgm:cxn modelId="{85FF3EE7-C5C6-4E62-90EC-A59C93DFF50D}" type="presParOf" srcId="{C2B70958-5E29-4C23-A128-5D83080ECEC9}" destId="{4A6A6778-4BE4-4C48-AFEC-C8CC548CBF70}" srcOrd="0" destOrd="0" presId="urn:microsoft.com/office/officeart/2005/8/layout/lProcess2"/>
    <dgm:cxn modelId="{55F52CCD-57B0-4AD2-BEC8-CFB75A7954CC}" type="presParOf" srcId="{4A6A6778-4BE4-4C48-AFEC-C8CC548CBF70}" destId="{F557E53E-F85F-4758-B05B-C9FE23CFBC50}" srcOrd="0" destOrd="0" presId="urn:microsoft.com/office/officeart/2005/8/layout/lProcess2"/>
    <dgm:cxn modelId="{5D26CBF2-4640-478F-99E5-E8E4018FF2C6}" type="presParOf" srcId="{4A6A6778-4BE4-4C48-AFEC-C8CC548CBF70}" destId="{C0E23FEE-BCD7-42E2-9967-9D037ADAA660}" srcOrd="1" destOrd="0" presId="urn:microsoft.com/office/officeart/2005/8/layout/lProcess2"/>
    <dgm:cxn modelId="{7E823D85-1670-4CED-8F7E-6517ED84ABDE}" type="presParOf" srcId="{4A6A6778-4BE4-4C48-AFEC-C8CC548CBF70}" destId="{7ED2C43B-DCE1-4D3D-BC67-249119A7A4E3}" srcOrd="2" destOrd="0" presId="urn:microsoft.com/office/officeart/2005/8/layout/lProcess2"/>
    <dgm:cxn modelId="{9F64CDBA-0938-4887-9FCB-09D0FA169458}" type="presParOf" srcId="{4A6A6778-4BE4-4C48-AFEC-C8CC548CBF70}" destId="{3DFDF982-BECF-4EE6-8FF4-FE2A4F4844E9}" srcOrd="3" destOrd="0" presId="urn:microsoft.com/office/officeart/2005/8/layout/lProcess2"/>
    <dgm:cxn modelId="{FDF43349-B313-4260-9B3D-AADB96E817B3}" type="presParOf" srcId="{4A6A6778-4BE4-4C48-AFEC-C8CC548CBF70}" destId="{EDEF7440-E472-461E-99B1-ECBDE3C8730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17A821-9D88-4D8D-AC91-A40E9F55C74E}"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GB"/>
        </a:p>
      </dgm:t>
    </dgm:pt>
    <dgm:pt modelId="{CAA5F26D-652A-496B-9EEE-07F9286F8B56}">
      <dgm:prSet phldrT="[Text]" custT="1"/>
      <dgm:spPr/>
      <dgm:t>
        <a:bodyPr/>
        <a:lstStyle/>
        <a:p>
          <a:pPr>
            <a:buFont typeface="Arial" panose="020B0604020202020204" pitchFamily="34" charset="0"/>
            <a:buChar char="•"/>
          </a:pPr>
          <a:endParaRPr lang="en-GB" sz="1100" dirty="0"/>
        </a:p>
      </dgm:t>
    </dgm:pt>
    <dgm:pt modelId="{C57BEBD5-1B9E-4F62-ABC9-B687989DCE6A}" type="parTrans" cxnId="{743B3FA2-4225-4BE6-A085-6A24A545DCE7}">
      <dgm:prSet/>
      <dgm:spPr/>
      <dgm:t>
        <a:bodyPr/>
        <a:lstStyle/>
        <a:p>
          <a:endParaRPr lang="en-GB"/>
        </a:p>
      </dgm:t>
    </dgm:pt>
    <dgm:pt modelId="{5723980D-7FA8-4A97-B079-881D6606CA16}" type="sibTrans" cxnId="{743B3FA2-4225-4BE6-A085-6A24A545DCE7}">
      <dgm:prSet/>
      <dgm:spPr/>
      <dgm:t>
        <a:bodyPr/>
        <a:lstStyle/>
        <a:p>
          <a:endParaRPr lang="en-GB"/>
        </a:p>
      </dgm:t>
    </dgm:pt>
    <dgm:pt modelId="{27C42B65-E5AE-4A72-9B25-AC4824B1F1D6}">
      <dgm:prSet phldrT="[Text]" custT="1"/>
      <dgm:spPr/>
      <dgm:t>
        <a:bodyPr/>
        <a:lstStyle/>
        <a:p>
          <a:pPr>
            <a:buFont typeface="Arial" panose="020B0604020202020204" pitchFamily="34" charset="0"/>
            <a:buChar char="•"/>
          </a:pPr>
          <a:r>
            <a:rPr lang="en-US" sz="1400" dirty="0"/>
            <a:t>The </a:t>
          </a:r>
          <a:r>
            <a:rPr lang="en-US" sz="1400" dirty="0" err="1"/>
            <a:t>utilisation</a:t>
          </a:r>
          <a:r>
            <a:rPr lang="en-US" sz="1400" dirty="0"/>
            <a:t> of a line chart </a:t>
          </a:r>
          <a:r>
            <a:rPr lang="en-US" sz="1400" dirty="0" err="1"/>
            <a:t>visualisation</a:t>
          </a:r>
          <a:r>
            <a:rPr lang="en-US" sz="1400" dirty="0"/>
            <a:t> to showcase the number of conceptions allows the audience to quickly understand the evolution of conception trends over time.</a:t>
          </a:r>
        </a:p>
        <a:p>
          <a:pPr>
            <a:buFont typeface="Arial" panose="020B0604020202020204" pitchFamily="34" charset="0"/>
            <a:buChar char="•"/>
          </a:pPr>
          <a:endParaRPr lang="en-US" sz="1400" dirty="0"/>
        </a:p>
        <a:p>
          <a:pPr>
            <a:buFont typeface="Arial" panose="020B0604020202020204" pitchFamily="34" charset="0"/>
            <a:buChar char="•"/>
          </a:pPr>
          <a:endParaRPr lang="en-GB" sz="1400" dirty="0"/>
        </a:p>
        <a:p>
          <a:pPr>
            <a:buFont typeface="Arial" panose="020B0604020202020204" pitchFamily="34" charset="0"/>
            <a:buChar char="•"/>
          </a:pPr>
          <a:r>
            <a:rPr lang="en-GB" sz="1400" dirty="0"/>
            <a:t>As the time period for the dataset is quite large, line charts were preferred over bar charts to avoid visual clutter.</a:t>
          </a:r>
        </a:p>
        <a:p>
          <a:pPr>
            <a:buFont typeface="Arial" panose="020B0604020202020204" pitchFamily="34" charset="0"/>
            <a:buChar char="•"/>
          </a:pPr>
          <a:endParaRPr lang="en-GB" sz="1400" dirty="0"/>
        </a:p>
        <a:p>
          <a:pPr>
            <a:buFont typeface="Arial" panose="020B0604020202020204" pitchFamily="34" charset="0"/>
            <a:buChar char="•"/>
          </a:pPr>
          <a:endParaRPr lang="en-GB" sz="1400" dirty="0"/>
        </a:p>
      </dgm:t>
    </dgm:pt>
    <dgm:pt modelId="{8FF2F85C-81A4-456B-BC79-58F397353C78}" type="parTrans" cxnId="{BA5BAD6D-FFB1-49F4-8C0C-F63311A6BE79}">
      <dgm:prSet/>
      <dgm:spPr/>
      <dgm:t>
        <a:bodyPr/>
        <a:lstStyle/>
        <a:p>
          <a:endParaRPr lang="en-GB"/>
        </a:p>
      </dgm:t>
    </dgm:pt>
    <dgm:pt modelId="{4842BEED-7E6A-4494-ACA1-D6A63616B6C7}" type="sibTrans" cxnId="{BA5BAD6D-FFB1-49F4-8C0C-F63311A6BE79}">
      <dgm:prSet/>
      <dgm:spPr/>
      <dgm:t>
        <a:bodyPr/>
        <a:lstStyle/>
        <a:p>
          <a:endParaRPr lang="en-GB"/>
        </a:p>
      </dgm:t>
    </dgm:pt>
    <dgm:pt modelId="{54E17BD4-4855-4762-8998-3CBE58CC1367}" type="pres">
      <dgm:prSet presAssocID="{5C17A821-9D88-4D8D-AC91-A40E9F55C74E}" presName="Name0" presStyleCnt="0">
        <dgm:presLayoutVars>
          <dgm:chMax/>
          <dgm:chPref/>
          <dgm:dir/>
          <dgm:animLvl val="lvl"/>
        </dgm:presLayoutVars>
      </dgm:prSet>
      <dgm:spPr/>
    </dgm:pt>
    <dgm:pt modelId="{A9978F37-5D54-41E5-94E5-8E4D7422738B}" type="pres">
      <dgm:prSet presAssocID="{CAA5F26D-652A-496B-9EEE-07F9286F8B56}" presName="composite" presStyleCnt="0"/>
      <dgm:spPr/>
    </dgm:pt>
    <dgm:pt modelId="{D02A1458-20E7-4C13-84CF-C885CA9EA293}" type="pres">
      <dgm:prSet presAssocID="{CAA5F26D-652A-496B-9EEE-07F9286F8B56}" presName="ParentAccentShape" presStyleLbl="trBgShp" presStyleIdx="0" presStyleCnt="2"/>
      <dgm:spPr>
        <a:solidFill>
          <a:schemeClr val="accent6">
            <a:lumMod val="75000"/>
            <a:alpha val="40000"/>
          </a:schemeClr>
        </a:solidFill>
      </dgm:spPr>
    </dgm:pt>
    <dgm:pt modelId="{F5C4FD53-FCE2-487A-B6BA-6AC144D612EF}" type="pres">
      <dgm:prSet presAssocID="{CAA5F26D-652A-496B-9EEE-07F9286F8B56}" presName="ParentText" presStyleLbl="revTx" presStyleIdx="0" presStyleCnt="2" custScaleY="150493" custLinFactNeighborY="-17276">
        <dgm:presLayoutVars>
          <dgm:chMax val="1"/>
          <dgm:chPref val="1"/>
          <dgm:bulletEnabled val="1"/>
        </dgm:presLayoutVars>
      </dgm:prSet>
      <dgm:spPr/>
    </dgm:pt>
    <dgm:pt modelId="{CA4EB88E-195E-4268-8AD8-170C391CB52D}" type="pres">
      <dgm:prSet presAssocID="{CAA5F26D-652A-496B-9EEE-07F9286F8B56}" presName="ChildText" presStyleLbl="revTx" presStyleIdx="1" presStyleCnt="2" custScaleX="98365">
        <dgm:presLayoutVars>
          <dgm:chMax val="0"/>
          <dgm:chPref val="0"/>
        </dgm:presLayoutVars>
      </dgm:prSet>
      <dgm:spPr/>
    </dgm:pt>
    <dgm:pt modelId="{B0F4545F-D06A-43B3-A6B9-C5C89A594A5A}" type="pres">
      <dgm:prSet presAssocID="{CAA5F26D-652A-496B-9EEE-07F9286F8B56}" presName="ChildAccentShape" presStyleLbl="trBgShp" presStyleIdx="1" presStyleCnt="2"/>
      <dgm:spPr>
        <a:solidFill>
          <a:schemeClr val="accent6">
            <a:lumMod val="75000"/>
            <a:alpha val="40000"/>
          </a:schemeClr>
        </a:solidFill>
      </dgm:spPr>
    </dgm:pt>
    <dgm:pt modelId="{F3EE7FFA-85FB-4BF8-84A5-0B5079274C2B}" type="pres">
      <dgm:prSet presAssocID="{CAA5F26D-652A-496B-9EEE-07F9286F8B56}" presName="Image" presStyleLbl="alignImgPlace1" presStyleIdx="0" presStyleCnt="1" custScaleX="106875" custScaleY="84924" custLinFactNeighborX="5096" custLinFactNeighborY="-413"/>
      <dgm:spPr/>
    </dgm:pt>
  </dgm:ptLst>
  <dgm:cxnLst>
    <dgm:cxn modelId="{42D7B361-24F9-4FC7-9A15-9743D8E6185F}" type="presOf" srcId="{5C17A821-9D88-4D8D-AC91-A40E9F55C74E}" destId="{54E17BD4-4855-4762-8998-3CBE58CC1367}" srcOrd="0" destOrd="0" presId="urn:microsoft.com/office/officeart/2009/3/layout/SnapshotPictureList"/>
    <dgm:cxn modelId="{BA5BAD6D-FFB1-49F4-8C0C-F63311A6BE79}" srcId="{CAA5F26D-652A-496B-9EEE-07F9286F8B56}" destId="{27C42B65-E5AE-4A72-9B25-AC4824B1F1D6}" srcOrd="0" destOrd="0" parTransId="{8FF2F85C-81A4-456B-BC79-58F397353C78}" sibTransId="{4842BEED-7E6A-4494-ACA1-D6A63616B6C7}"/>
    <dgm:cxn modelId="{B2993150-135E-4F37-A684-C6A7E3F4649E}" type="presOf" srcId="{27C42B65-E5AE-4A72-9B25-AC4824B1F1D6}" destId="{CA4EB88E-195E-4268-8AD8-170C391CB52D}" srcOrd="0" destOrd="0" presId="urn:microsoft.com/office/officeart/2009/3/layout/SnapshotPictureList"/>
    <dgm:cxn modelId="{743B3FA2-4225-4BE6-A085-6A24A545DCE7}" srcId="{5C17A821-9D88-4D8D-AC91-A40E9F55C74E}" destId="{CAA5F26D-652A-496B-9EEE-07F9286F8B56}" srcOrd="0" destOrd="0" parTransId="{C57BEBD5-1B9E-4F62-ABC9-B687989DCE6A}" sibTransId="{5723980D-7FA8-4A97-B079-881D6606CA16}"/>
    <dgm:cxn modelId="{24D81EA5-9735-47F2-8EDC-CF1203343A7A}" type="presOf" srcId="{CAA5F26D-652A-496B-9EEE-07F9286F8B56}" destId="{F5C4FD53-FCE2-487A-B6BA-6AC144D612EF}" srcOrd="0" destOrd="0" presId="urn:microsoft.com/office/officeart/2009/3/layout/SnapshotPictureList"/>
    <dgm:cxn modelId="{C58C0A86-92C6-464C-B14E-C61B2B14A278}" type="presParOf" srcId="{54E17BD4-4855-4762-8998-3CBE58CC1367}" destId="{A9978F37-5D54-41E5-94E5-8E4D7422738B}" srcOrd="0" destOrd="0" presId="urn:microsoft.com/office/officeart/2009/3/layout/SnapshotPictureList"/>
    <dgm:cxn modelId="{D7B70386-4FE5-4AA1-9C9C-33965BC3663C}" type="presParOf" srcId="{A9978F37-5D54-41E5-94E5-8E4D7422738B}" destId="{D02A1458-20E7-4C13-84CF-C885CA9EA293}" srcOrd="0" destOrd="0" presId="urn:microsoft.com/office/officeart/2009/3/layout/SnapshotPictureList"/>
    <dgm:cxn modelId="{73285DA4-2DAD-4E3E-9BC3-D85DDB411D2D}" type="presParOf" srcId="{A9978F37-5D54-41E5-94E5-8E4D7422738B}" destId="{F5C4FD53-FCE2-487A-B6BA-6AC144D612EF}" srcOrd="1" destOrd="0" presId="urn:microsoft.com/office/officeart/2009/3/layout/SnapshotPictureList"/>
    <dgm:cxn modelId="{89EF1FF8-163A-4F68-9E14-A592834C0F3F}" type="presParOf" srcId="{A9978F37-5D54-41E5-94E5-8E4D7422738B}" destId="{CA4EB88E-195E-4268-8AD8-170C391CB52D}" srcOrd="2" destOrd="0" presId="urn:microsoft.com/office/officeart/2009/3/layout/SnapshotPictureList"/>
    <dgm:cxn modelId="{B2D86468-E934-4A4B-8C36-70C012C39A12}" type="presParOf" srcId="{A9978F37-5D54-41E5-94E5-8E4D7422738B}" destId="{B0F4545F-D06A-43B3-A6B9-C5C89A594A5A}" srcOrd="3" destOrd="0" presId="urn:microsoft.com/office/officeart/2009/3/layout/SnapshotPictureList"/>
    <dgm:cxn modelId="{5E4E7F27-98E4-4CAB-BA63-64B0E1860760}" type="presParOf" srcId="{A9978F37-5D54-41E5-94E5-8E4D7422738B}" destId="{F3EE7FFA-85FB-4BF8-84A5-0B5079274C2B}"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17A821-9D88-4D8D-AC91-A40E9F55C74E}"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GB"/>
        </a:p>
      </dgm:t>
    </dgm:pt>
    <dgm:pt modelId="{CAA5F26D-652A-496B-9EEE-07F9286F8B56}">
      <dgm:prSet phldrT="[Text]" custT="1"/>
      <dgm:spPr/>
      <dgm:t>
        <a:bodyPr/>
        <a:lstStyle/>
        <a:p>
          <a:pPr>
            <a:buFont typeface="Arial" panose="020B0604020202020204" pitchFamily="34" charset="0"/>
            <a:buChar char="•"/>
          </a:pPr>
          <a:endParaRPr lang="en-GB" sz="1100" dirty="0"/>
        </a:p>
      </dgm:t>
    </dgm:pt>
    <dgm:pt modelId="{C57BEBD5-1B9E-4F62-ABC9-B687989DCE6A}" type="parTrans" cxnId="{743B3FA2-4225-4BE6-A085-6A24A545DCE7}">
      <dgm:prSet/>
      <dgm:spPr/>
      <dgm:t>
        <a:bodyPr/>
        <a:lstStyle/>
        <a:p>
          <a:endParaRPr lang="en-GB"/>
        </a:p>
      </dgm:t>
    </dgm:pt>
    <dgm:pt modelId="{5723980D-7FA8-4A97-B079-881D6606CA16}" type="sibTrans" cxnId="{743B3FA2-4225-4BE6-A085-6A24A545DCE7}">
      <dgm:prSet/>
      <dgm:spPr/>
      <dgm:t>
        <a:bodyPr/>
        <a:lstStyle/>
        <a:p>
          <a:endParaRPr lang="en-GB"/>
        </a:p>
      </dgm:t>
    </dgm:pt>
    <dgm:pt modelId="{27C42B65-E5AE-4A72-9B25-AC4824B1F1D6}">
      <dgm:prSet phldrT="[Text]" custT="1"/>
      <dgm:spPr/>
      <dgm:t>
        <a:bodyPr/>
        <a:lstStyle/>
        <a:p>
          <a:pPr>
            <a:buFont typeface="Arial" panose="020B0604020202020204" pitchFamily="34" charset="0"/>
            <a:buChar char="•"/>
          </a:pPr>
          <a:r>
            <a:rPr lang="en-GB" sz="1400" dirty="0"/>
            <a:t>Secondly, line charts were also utilised to showcase the comparison between different ages groups when it comes to conception rates and percentages of conceptions leading to abortions.</a:t>
          </a:r>
        </a:p>
        <a:p>
          <a:pPr>
            <a:buFont typeface="Arial" panose="020B0604020202020204" pitchFamily="34" charset="0"/>
            <a:buChar char="•"/>
          </a:pPr>
          <a:endParaRPr lang="en-GB" sz="1400" dirty="0"/>
        </a:p>
        <a:p>
          <a:pPr>
            <a:buFont typeface="Arial" panose="020B0604020202020204" pitchFamily="34" charset="0"/>
            <a:buChar char="•"/>
          </a:pPr>
          <a:r>
            <a:rPr lang="en-GB" sz="1400" dirty="0"/>
            <a:t>As the metrics are either conceptions rates or percentages, line graphs were preferred over bar charts to avoid confusion for the audience when it comes to the axes.</a:t>
          </a:r>
        </a:p>
      </dgm:t>
    </dgm:pt>
    <dgm:pt modelId="{8FF2F85C-81A4-456B-BC79-58F397353C78}" type="parTrans" cxnId="{BA5BAD6D-FFB1-49F4-8C0C-F63311A6BE79}">
      <dgm:prSet/>
      <dgm:spPr/>
      <dgm:t>
        <a:bodyPr/>
        <a:lstStyle/>
        <a:p>
          <a:endParaRPr lang="en-GB"/>
        </a:p>
      </dgm:t>
    </dgm:pt>
    <dgm:pt modelId="{4842BEED-7E6A-4494-ACA1-D6A63616B6C7}" type="sibTrans" cxnId="{BA5BAD6D-FFB1-49F4-8C0C-F63311A6BE79}">
      <dgm:prSet/>
      <dgm:spPr/>
      <dgm:t>
        <a:bodyPr/>
        <a:lstStyle/>
        <a:p>
          <a:endParaRPr lang="en-GB"/>
        </a:p>
      </dgm:t>
    </dgm:pt>
    <dgm:pt modelId="{54E17BD4-4855-4762-8998-3CBE58CC1367}" type="pres">
      <dgm:prSet presAssocID="{5C17A821-9D88-4D8D-AC91-A40E9F55C74E}" presName="Name0" presStyleCnt="0">
        <dgm:presLayoutVars>
          <dgm:chMax/>
          <dgm:chPref/>
          <dgm:dir/>
          <dgm:animLvl val="lvl"/>
        </dgm:presLayoutVars>
      </dgm:prSet>
      <dgm:spPr/>
    </dgm:pt>
    <dgm:pt modelId="{A9978F37-5D54-41E5-94E5-8E4D7422738B}" type="pres">
      <dgm:prSet presAssocID="{CAA5F26D-652A-496B-9EEE-07F9286F8B56}" presName="composite" presStyleCnt="0"/>
      <dgm:spPr/>
    </dgm:pt>
    <dgm:pt modelId="{D02A1458-20E7-4C13-84CF-C885CA9EA293}" type="pres">
      <dgm:prSet presAssocID="{CAA5F26D-652A-496B-9EEE-07F9286F8B56}" presName="ParentAccentShape" presStyleLbl="trBgShp" presStyleIdx="0" presStyleCnt="2"/>
      <dgm:spPr>
        <a:solidFill>
          <a:schemeClr val="accent6">
            <a:lumMod val="75000"/>
            <a:alpha val="40000"/>
          </a:schemeClr>
        </a:solidFill>
      </dgm:spPr>
    </dgm:pt>
    <dgm:pt modelId="{F5C4FD53-FCE2-487A-B6BA-6AC144D612EF}" type="pres">
      <dgm:prSet presAssocID="{CAA5F26D-652A-496B-9EEE-07F9286F8B56}" presName="ParentText" presStyleLbl="revTx" presStyleIdx="0" presStyleCnt="2" custScaleY="150493" custLinFactNeighborY="-17276">
        <dgm:presLayoutVars>
          <dgm:chMax val="1"/>
          <dgm:chPref val="1"/>
          <dgm:bulletEnabled val="1"/>
        </dgm:presLayoutVars>
      </dgm:prSet>
      <dgm:spPr/>
    </dgm:pt>
    <dgm:pt modelId="{CA4EB88E-195E-4268-8AD8-170C391CB52D}" type="pres">
      <dgm:prSet presAssocID="{CAA5F26D-652A-496B-9EEE-07F9286F8B56}" presName="ChildText" presStyleLbl="revTx" presStyleIdx="1" presStyleCnt="2">
        <dgm:presLayoutVars>
          <dgm:chMax val="0"/>
          <dgm:chPref val="0"/>
        </dgm:presLayoutVars>
      </dgm:prSet>
      <dgm:spPr/>
    </dgm:pt>
    <dgm:pt modelId="{B0F4545F-D06A-43B3-A6B9-C5C89A594A5A}" type="pres">
      <dgm:prSet presAssocID="{CAA5F26D-652A-496B-9EEE-07F9286F8B56}" presName="ChildAccentShape" presStyleLbl="trBgShp" presStyleIdx="1" presStyleCnt="2"/>
      <dgm:spPr>
        <a:solidFill>
          <a:schemeClr val="accent6">
            <a:lumMod val="75000"/>
            <a:alpha val="40000"/>
          </a:schemeClr>
        </a:solidFill>
      </dgm:spPr>
    </dgm:pt>
    <dgm:pt modelId="{F3EE7FFA-85FB-4BF8-84A5-0B5079274C2B}" type="pres">
      <dgm:prSet presAssocID="{CAA5F26D-652A-496B-9EEE-07F9286F8B56}" presName="Image" presStyleLbl="alignImgPlace1" presStyleIdx="0" presStyleCnt="1" custScaleX="106875" custScaleY="84924" custLinFactNeighborX="5096" custLinFactNeighborY="-413"/>
      <dgm:spPr/>
    </dgm:pt>
  </dgm:ptLst>
  <dgm:cxnLst>
    <dgm:cxn modelId="{42D7B361-24F9-4FC7-9A15-9743D8E6185F}" type="presOf" srcId="{5C17A821-9D88-4D8D-AC91-A40E9F55C74E}" destId="{54E17BD4-4855-4762-8998-3CBE58CC1367}" srcOrd="0" destOrd="0" presId="urn:microsoft.com/office/officeart/2009/3/layout/SnapshotPictureList"/>
    <dgm:cxn modelId="{BA5BAD6D-FFB1-49F4-8C0C-F63311A6BE79}" srcId="{CAA5F26D-652A-496B-9EEE-07F9286F8B56}" destId="{27C42B65-E5AE-4A72-9B25-AC4824B1F1D6}" srcOrd="0" destOrd="0" parTransId="{8FF2F85C-81A4-456B-BC79-58F397353C78}" sibTransId="{4842BEED-7E6A-4494-ACA1-D6A63616B6C7}"/>
    <dgm:cxn modelId="{B2993150-135E-4F37-A684-C6A7E3F4649E}" type="presOf" srcId="{27C42B65-E5AE-4A72-9B25-AC4824B1F1D6}" destId="{CA4EB88E-195E-4268-8AD8-170C391CB52D}" srcOrd="0" destOrd="0" presId="urn:microsoft.com/office/officeart/2009/3/layout/SnapshotPictureList"/>
    <dgm:cxn modelId="{743B3FA2-4225-4BE6-A085-6A24A545DCE7}" srcId="{5C17A821-9D88-4D8D-AC91-A40E9F55C74E}" destId="{CAA5F26D-652A-496B-9EEE-07F9286F8B56}" srcOrd="0" destOrd="0" parTransId="{C57BEBD5-1B9E-4F62-ABC9-B687989DCE6A}" sibTransId="{5723980D-7FA8-4A97-B079-881D6606CA16}"/>
    <dgm:cxn modelId="{24D81EA5-9735-47F2-8EDC-CF1203343A7A}" type="presOf" srcId="{CAA5F26D-652A-496B-9EEE-07F9286F8B56}" destId="{F5C4FD53-FCE2-487A-B6BA-6AC144D612EF}" srcOrd="0" destOrd="0" presId="urn:microsoft.com/office/officeart/2009/3/layout/SnapshotPictureList"/>
    <dgm:cxn modelId="{C58C0A86-92C6-464C-B14E-C61B2B14A278}" type="presParOf" srcId="{54E17BD4-4855-4762-8998-3CBE58CC1367}" destId="{A9978F37-5D54-41E5-94E5-8E4D7422738B}" srcOrd="0" destOrd="0" presId="urn:microsoft.com/office/officeart/2009/3/layout/SnapshotPictureList"/>
    <dgm:cxn modelId="{D7B70386-4FE5-4AA1-9C9C-33965BC3663C}" type="presParOf" srcId="{A9978F37-5D54-41E5-94E5-8E4D7422738B}" destId="{D02A1458-20E7-4C13-84CF-C885CA9EA293}" srcOrd="0" destOrd="0" presId="urn:microsoft.com/office/officeart/2009/3/layout/SnapshotPictureList"/>
    <dgm:cxn modelId="{73285DA4-2DAD-4E3E-9BC3-D85DDB411D2D}" type="presParOf" srcId="{A9978F37-5D54-41E5-94E5-8E4D7422738B}" destId="{F5C4FD53-FCE2-487A-B6BA-6AC144D612EF}" srcOrd="1" destOrd="0" presId="urn:microsoft.com/office/officeart/2009/3/layout/SnapshotPictureList"/>
    <dgm:cxn modelId="{89EF1FF8-163A-4F68-9E14-A592834C0F3F}" type="presParOf" srcId="{A9978F37-5D54-41E5-94E5-8E4D7422738B}" destId="{CA4EB88E-195E-4268-8AD8-170C391CB52D}" srcOrd="2" destOrd="0" presId="urn:microsoft.com/office/officeart/2009/3/layout/SnapshotPictureList"/>
    <dgm:cxn modelId="{B2D86468-E934-4A4B-8C36-70C012C39A12}" type="presParOf" srcId="{A9978F37-5D54-41E5-94E5-8E4D7422738B}" destId="{B0F4545F-D06A-43B3-A6B9-C5C89A594A5A}" srcOrd="3" destOrd="0" presId="urn:microsoft.com/office/officeart/2009/3/layout/SnapshotPictureList"/>
    <dgm:cxn modelId="{5E4E7F27-98E4-4CAB-BA63-64B0E1860760}" type="presParOf" srcId="{A9978F37-5D54-41E5-94E5-8E4D7422738B}" destId="{F3EE7FFA-85FB-4BF8-84A5-0B5079274C2B}"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10ABCD-28DB-4CFF-9A1F-0128475CA41D}" type="doc">
      <dgm:prSet loTypeId="urn:microsoft.com/office/officeart/2009/3/layout/FramedTextPicture" loCatId="picture" qsTypeId="urn:microsoft.com/office/officeart/2005/8/quickstyle/simple1" qsCatId="simple" csTypeId="urn:microsoft.com/office/officeart/2005/8/colors/accent1_2" csCatId="accent1" phldr="1"/>
      <dgm:spPr/>
      <dgm:t>
        <a:bodyPr/>
        <a:lstStyle/>
        <a:p>
          <a:endParaRPr lang="en-GB"/>
        </a:p>
      </dgm:t>
    </dgm:pt>
    <dgm:pt modelId="{FFDD3FCC-D8FF-4366-8E3A-6683F17EED65}">
      <dgm:prSet phldrT="[Text]" custT="1"/>
      <dgm:spPr/>
      <dgm:t>
        <a:bodyPr/>
        <a:lstStyle/>
        <a:p>
          <a:r>
            <a:rPr lang="en-US" sz="1200" dirty="0"/>
            <a:t>The </a:t>
          </a:r>
          <a:r>
            <a:rPr lang="en-US" sz="1200" dirty="0" err="1"/>
            <a:t>utilisation</a:t>
          </a:r>
          <a:r>
            <a:rPr lang="en-US" sz="1200" dirty="0"/>
            <a:t> of dumbbell dot plots allowed the display of differences between groups at different points in time, which was ideal for showcasing how the age group division changed around between 2019 and 2009.</a:t>
          </a:r>
        </a:p>
        <a:p>
          <a:r>
            <a:rPr lang="en-GB" sz="1200" dirty="0"/>
            <a:t>They are extremely effective at visualising the two datapoints in a compact way as well as showcasing the spread of the values (which further strengthens how conception trends have changed over time).</a:t>
          </a:r>
        </a:p>
      </dgm:t>
    </dgm:pt>
    <dgm:pt modelId="{3A358A14-37A0-4207-91F5-C369E4A40460}" type="parTrans" cxnId="{8986E54D-D9E4-4FAE-8409-22460D57036D}">
      <dgm:prSet/>
      <dgm:spPr/>
      <dgm:t>
        <a:bodyPr/>
        <a:lstStyle/>
        <a:p>
          <a:endParaRPr lang="en-GB"/>
        </a:p>
      </dgm:t>
    </dgm:pt>
    <dgm:pt modelId="{EA79A3A9-CF06-4DE8-8F92-4155874B44B2}" type="sibTrans" cxnId="{8986E54D-D9E4-4FAE-8409-22460D57036D}">
      <dgm:prSet/>
      <dgm:spPr/>
      <dgm:t>
        <a:bodyPr/>
        <a:lstStyle/>
        <a:p>
          <a:endParaRPr lang="en-GB"/>
        </a:p>
      </dgm:t>
    </dgm:pt>
    <dgm:pt modelId="{3A2B41AF-A8F0-46A2-AC02-CE63A8C5B99D}" type="pres">
      <dgm:prSet presAssocID="{7110ABCD-28DB-4CFF-9A1F-0128475CA41D}" presName="Name0" presStyleCnt="0">
        <dgm:presLayoutVars>
          <dgm:chMax/>
          <dgm:chPref/>
          <dgm:dir/>
        </dgm:presLayoutVars>
      </dgm:prSet>
      <dgm:spPr/>
    </dgm:pt>
    <dgm:pt modelId="{DC62614A-829D-4B98-8611-0EFACBD3E16A}" type="pres">
      <dgm:prSet presAssocID="{FFDD3FCC-D8FF-4366-8E3A-6683F17EED65}" presName="composite" presStyleCnt="0">
        <dgm:presLayoutVars>
          <dgm:chMax/>
          <dgm:chPref/>
        </dgm:presLayoutVars>
      </dgm:prSet>
      <dgm:spPr/>
    </dgm:pt>
    <dgm:pt modelId="{943A123B-FA96-42A7-A57B-02A0BFF67BA7}" type="pres">
      <dgm:prSet presAssocID="{FFDD3FCC-D8FF-4366-8E3A-6683F17EED65}" presName="Image" presStyleLbl="bgImgPlace1" presStyleIdx="0" presStyleCnt="1" custScaleX="178998" custScaleY="164388" custLinFactNeighborX="-15353" custLinFactNeighborY="-18782"/>
      <dgm:spPr/>
    </dgm:pt>
    <dgm:pt modelId="{EC694E61-F8E2-4AE0-8314-7CA2026D5948}" type="pres">
      <dgm:prSet presAssocID="{FFDD3FCC-D8FF-4366-8E3A-6683F17EED65}" presName="ParentText" presStyleLbl="revTx" presStyleIdx="0" presStyleCnt="1" custScaleY="91680" custLinFactNeighborX="32918" custLinFactNeighborY="1851">
        <dgm:presLayoutVars>
          <dgm:chMax val="0"/>
          <dgm:chPref val="0"/>
          <dgm:bulletEnabled val="1"/>
        </dgm:presLayoutVars>
      </dgm:prSet>
      <dgm:spPr/>
    </dgm:pt>
    <dgm:pt modelId="{4B00C904-4746-4B18-9A6D-E3B3497D7E5F}" type="pres">
      <dgm:prSet presAssocID="{FFDD3FCC-D8FF-4366-8E3A-6683F17EED65}" presName="tlFrame" presStyleLbl="node1" presStyleIdx="0" presStyleCnt="4" custLinFactX="10123" custLinFactNeighborX="100000" custLinFactNeighborY="9077"/>
      <dgm:spPr>
        <a:solidFill>
          <a:schemeClr val="accent6">
            <a:lumMod val="50000"/>
          </a:schemeClr>
        </a:solidFill>
      </dgm:spPr>
    </dgm:pt>
    <dgm:pt modelId="{2379C2D3-678C-4E02-A5E0-4B597EFFEFE7}" type="pres">
      <dgm:prSet presAssocID="{FFDD3FCC-D8FF-4366-8E3A-6683F17EED65}" presName="trFrame" presStyleLbl="node1" presStyleIdx="1" presStyleCnt="4" custLinFactX="45890" custLinFactNeighborX="100000" custLinFactNeighborY="4425"/>
      <dgm:spPr>
        <a:solidFill>
          <a:schemeClr val="accent6">
            <a:lumMod val="50000"/>
          </a:schemeClr>
        </a:solidFill>
      </dgm:spPr>
    </dgm:pt>
    <dgm:pt modelId="{CF5ABC0B-B1B7-41B8-9751-647B002BB539}" type="pres">
      <dgm:prSet presAssocID="{FFDD3FCC-D8FF-4366-8E3A-6683F17EED65}" presName="blFrame" presStyleLbl="node1" presStyleIdx="2" presStyleCnt="4" custLinFactX="10123" custLinFactNeighborX="100000" custLinFactNeighborY="-1635"/>
      <dgm:spPr>
        <a:solidFill>
          <a:schemeClr val="accent6">
            <a:lumMod val="50000"/>
          </a:schemeClr>
        </a:solidFill>
      </dgm:spPr>
    </dgm:pt>
    <dgm:pt modelId="{C5044212-60C1-42B2-BBF5-A8E9B925230D}" type="pres">
      <dgm:prSet presAssocID="{FFDD3FCC-D8FF-4366-8E3A-6683F17EED65}" presName="brFrame" presStyleLbl="node1" presStyleIdx="3" presStyleCnt="4" custLinFactX="47032" custLinFactNeighborX="100000" custLinFactNeighborY="2243"/>
      <dgm:spPr>
        <a:solidFill>
          <a:schemeClr val="accent6">
            <a:lumMod val="50000"/>
          </a:schemeClr>
        </a:solidFill>
      </dgm:spPr>
    </dgm:pt>
  </dgm:ptLst>
  <dgm:cxnLst>
    <dgm:cxn modelId="{262A6460-2474-4A0E-BF21-293A07377ADB}" type="presOf" srcId="{FFDD3FCC-D8FF-4366-8E3A-6683F17EED65}" destId="{EC694E61-F8E2-4AE0-8314-7CA2026D5948}" srcOrd="0" destOrd="0" presId="urn:microsoft.com/office/officeart/2009/3/layout/FramedTextPicture"/>
    <dgm:cxn modelId="{8986E54D-D9E4-4FAE-8409-22460D57036D}" srcId="{7110ABCD-28DB-4CFF-9A1F-0128475CA41D}" destId="{FFDD3FCC-D8FF-4366-8E3A-6683F17EED65}" srcOrd="0" destOrd="0" parTransId="{3A358A14-37A0-4207-91F5-C369E4A40460}" sibTransId="{EA79A3A9-CF06-4DE8-8F92-4155874B44B2}"/>
    <dgm:cxn modelId="{83020D8B-EE06-48C8-8691-9C736B233DD7}" type="presOf" srcId="{7110ABCD-28DB-4CFF-9A1F-0128475CA41D}" destId="{3A2B41AF-A8F0-46A2-AC02-CE63A8C5B99D}" srcOrd="0" destOrd="0" presId="urn:microsoft.com/office/officeart/2009/3/layout/FramedTextPicture"/>
    <dgm:cxn modelId="{8BEE5FA9-3973-45EE-8899-8CA91ADBB484}" type="presParOf" srcId="{3A2B41AF-A8F0-46A2-AC02-CE63A8C5B99D}" destId="{DC62614A-829D-4B98-8611-0EFACBD3E16A}" srcOrd="0" destOrd="0" presId="urn:microsoft.com/office/officeart/2009/3/layout/FramedTextPicture"/>
    <dgm:cxn modelId="{AC484888-3F10-4BF3-9FDA-5D432E81701D}" type="presParOf" srcId="{DC62614A-829D-4B98-8611-0EFACBD3E16A}" destId="{943A123B-FA96-42A7-A57B-02A0BFF67BA7}" srcOrd="0" destOrd="0" presId="urn:microsoft.com/office/officeart/2009/3/layout/FramedTextPicture"/>
    <dgm:cxn modelId="{F9A53759-55C9-489B-B253-CA75ED5FBF7C}" type="presParOf" srcId="{DC62614A-829D-4B98-8611-0EFACBD3E16A}" destId="{EC694E61-F8E2-4AE0-8314-7CA2026D5948}" srcOrd="1" destOrd="0" presId="urn:microsoft.com/office/officeart/2009/3/layout/FramedTextPicture"/>
    <dgm:cxn modelId="{4EABC1A7-7243-425E-B8CB-79ADA00E47AF}" type="presParOf" srcId="{DC62614A-829D-4B98-8611-0EFACBD3E16A}" destId="{4B00C904-4746-4B18-9A6D-E3B3497D7E5F}" srcOrd="2" destOrd="0" presId="urn:microsoft.com/office/officeart/2009/3/layout/FramedTextPicture"/>
    <dgm:cxn modelId="{366BDD81-8DE7-45A4-B560-CBE2634988ED}" type="presParOf" srcId="{DC62614A-829D-4B98-8611-0EFACBD3E16A}" destId="{2379C2D3-678C-4E02-A5E0-4B597EFFEFE7}" srcOrd="3" destOrd="0" presId="urn:microsoft.com/office/officeart/2009/3/layout/FramedTextPicture"/>
    <dgm:cxn modelId="{DBBA7F76-D163-4705-BBCA-3007164CCF3C}" type="presParOf" srcId="{DC62614A-829D-4B98-8611-0EFACBD3E16A}" destId="{CF5ABC0B-B1B7-41B8-9751-647B002BB539}" srcOrd="4" destOrd="0" presId="urn:microsoft.com/office/officeart/2009/3/layout/FramedTextPicture"/>
    <dgm:cxn modelId="{DD539E6C-B1C3-48D9-934F-09897BF64FC1}" type="presParOf" srcId="{DC62614A-829D-4B98-8611-0EFACBD3E16A}" destId="{C5044212-60C1-42B2-BBF5-A8E9B925230D}"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17A821-9D88-4D8D-AC91-A40E9F55C74E}"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GB"/>
        </a:p>
      </dgm:t>
    </dgm:pt>
    <dgm:pt modelId="{CAA5F26D-652A-496B-9EEE-07F9286F8B56}">
      <dgm:prSet phldrT="[Text]" custT="1"/>
      <dgm:spPr/>
      <dgm:t>
        <a:bodyPr/>
        <a:lstStyle/>
        <a:p>
          <a:pPr>
            <a:buFont typeface="Arial" panose="020B0604020202020204" pitchFamily="34" charset="0"/>
            <a:buChar char="•"/>
          </a:pPr>
          <a:r>
            <a:rPr lang="en-US" sz="1200" dirty="0"/>
            <a:t>.</a:t>
          </a:r>
          <a:endParaRPr lang="en-GB" sz="1100" dirty="0"/>
        </a:p>
      </dgm:t>
    </dgm:pt>
    <dgm:pt modelId="{C57BEBD5-1B9E-4F62-ABC9-B687989DCE6A}" type="parTrans" cxnId="{743B3FA2-4225-4BE6-A085-6A24A545DCE7}">
      <dgm:prSet/>
      <dgm:spPr/>
      <dgm:t>
        <a:bodyPr/>
        <a:lstStyle/>
        <a:p>
          <a:endParaRPr lang="en-GB"/>
        </a:p>
      </dgm:t>
    </dgm:pt>
    <dgm:pt modelId="{5723980D-7FA8-4A97-B079-881D6606CA16}" type="sibTrans" cxnId="{743B3FA2-4225-4BE6-A085-6A24A545DCE7}">
      <dgm:prSet/>
      <dgm:spPr/>
      <dgm:t>
        <a:bodyPr/>
        <a:lstStyle/>
        <a:p>
          <a:endParaRPr lang="en-GB"/>
        </a:p>
      </dgm:t>
    </dgm:pt>
    <dgm:pt modelId="{27C42B65-E5AE-4A72-9B25-AC4824B1F1D6}">
      <dgm:prSet phldrT="[Text]"/>
      <dgm:spPr/>
      <dgm:t>
        <a:bodyPr/>
        <a:lstStyle/>
        <a:p>
          <a:pPr>
            <a:buFont typeface="Arial" panose="020B0604020202020204" pitchFamily="34" charset="0"/>
            <a:buChar char="•"/>
          </a:pPr>
          <a:r>
            <a:rPr lang="en-US" dirty="0">
              <a:latin typeface="+mn-lt"/>
            </a:rPr>
            <a:t>Stacked bar charts were deemed ideal for showcasing both the evolution of the total number of conceptions over time, as well as which age group had the biggest impact on these totals.</a:t>
          </a:r>
        </a:p>
        <a:p>
          <a:pPr>
            <a:buFont typeface="Arial" panose="020B0604020202020204" pitchFamily="34" charset="0"/>
            <a:buChar char="•"/>
          </a:pPr>
          <a:r>
            <a:rPr lang="en-US" dirty="0">
              <a:latin typeface="+mn-lt"/>
            </a:rPr>
            <a:t>Stacked bar charts were preferred over the following:</a:t>
          </a:r>
        </a:p>
        <a:p>
          <a:pPr>
            <a:buFont typeface="Arial" panose="020B0604020202020204" pitchFamily="34" charset="0"/>
            <a:buChar char="•"/>
          </a:pPr>
          <a:r>
            <a:rPr lang="en-US" dirty="0">
              <a:latin typeface="+mn-lt"/>
            </a:rPr>
            <a:t>A) Line charts – do not showcase which age group impacted the totals over the years;</a:t>
          </a:r>
        </a:p>
        <a:p>
          <a:pPr>
            <a:buFont typeface="Arial" panose="020B0604020202020204" pitchFamily="34" charset="0"/>
            <a:buChar char="•"/>
          </a:pPr>
          <a:r>
            <a:rPr lang="en-US" dirty="0">
              <a:latin typeface="+mn-lt"/>
            </a:rPr>
            <a:t>B) Bar charts – would not allow the display of multiple totals.</a:t>
          </a:r>
        </a:p>
      </dgm:t>
    </dgm:pt>
    <dgm:pt modelId="{8FF2F85C-81A4-456B-BC79-58F397353C78}" type="parTrans" cxnId="{BA5BAD6D-FFB1-49F4-8C0C-F63311A6BE79}">
      <dgm:prSet/>
      <dgm:spPr/>
      <dgm:t>
        <a:bodyPr/>
        <a:lstStyle/>
        <a:p>
          <a:endParaRPr lang="en-GB"/>
        </a:p>
      </dgm:t>
    </dgm:pt>
    <dgm:pt modelId="{4842BEED-7E6A-4494-ACA1-D6A63616B6C7}" type="sibTrans" cxnId="{BA5BAD6D-FFB1-49F4-8C0C-F63311A6BE79}">
      <dgm:prSet/>
      <dgm:spPr/>
      <dgm:t>
        <a:bodyPr/>
        <a:lstStyle/>
        <a:p>
          <a:endParaRPr lang="en-GB"/>
        </a:p>
      </dgm:t>
    </dgm:pt>
    <dgm:pt modelId="{54E17BD4-4855-4762-8998-3CBE58CC1367}" type="pres">
      <dgm:prSet presAssocID="{5C17A821-9D88-4D8D-AC91-A40E9F55C74E}" presName="Name0" presStyleCnt="0">
        <dgm:presLayoutVars>
          <dgm:chMax/>
          <dgm:chPref/>
          <dgm:dir/>
          <dgm:animLvl val="lvl"/>
        </dgm:presLayoutVars>
      </dgm:prSet>
      <dgm:spPr/>
    </dgm:pt>
    <dgm:pt modelId="{A9978F37-5D54-41E5-94E5-8E4D7422738B}" type="pres">
      <dgm:prSet presAssocID="{CAA5F26D-652A-496B-9EEE-07F9286F8B56}" presName="composite" presStyleCnt="0"/>
      <dgm:spPr/>
    </dgm:pt>
    <dgm:pt modelId="{D02A1458-20E7-4C13-84CF-C885CA9EA293}" type="pres">
      <dgm:prSet presAssocID="{CAA5F26D-652A-496B-9EEE-07F9286F8B56}" presName="ParentAccentShape" presStyleLbl="trBgShp" presStyleIdx="0" presStyleCnt="2" custScaleX="107967" custScaleY="108344"/>
      <dgm:spPr>
        <a:solidFill>
          <a:schemeClr val="accent6">
            <a:lumMod val="75000"/>
            <a:alpha val="40000"/>
          </a:schemeClr>
        </a:solidFill>
      </dgm:spPr>
    </dgm:pt>
    <dgm:pt modelId="{F5C4FD53-FCE2-487A-B6BA-6AC144D612EF}" type="pres">
      <dgm:prSet presAssocID="{CAA5F26D-652A-496B-9EEE-07F9286F8B56}" presName="ParentText" presStyleLbl="revTx" presStyleIdx="0" presStyleCnt="2" custScaleX="100771" custScaleY="179371" custLinFactNeighborX="-979" custLinFactNeighborY="-17112">
        <dgm:presLayoutVars>
          <dgm:chMax val="1"/>
          <dgm:chPref val="1"/>
          <dgm:bulletEnabled val="1"/>
        </dgm:presLayoutVars>
      </dgm:prSet>
      <dgm:spPr/>
    </dgm:pt>
    <dgm:pt modelId="{CA4EB88E-195E-4268-8AD8-170C391CB52D}" type="pres">
      <dgm:prSet presAssocID="{CAA5F26D-652A-496B-9EEE-07F9286F8B56}" presName="ChildText" presStyleLbl="revTx" presStyleIdx="1" presStyleCnt="2">
        <dgm:presLayoutVars>
          <dgm:chMax val="0"/>
          <dgm:chPref val="0"/>
        </dgm:presLayoutVars>
      </dgm:prSet>
      <dgm:spPr/>
    </dgm:pt>
    <dgm:pt modelId="{B0F4545F-D06A-43B3-A6B9-C5C89A594A5A}" type="pres">
      <dgm:prSet presAssocID="{CAA5F26D-652A-496B-9EEE-07F9286F8B56}" presName="ChildAccentShape" presStyleLbl="trBgShp" presStyleIdx="1" presStyleCnt="2"/>
      <dgm:spPr>
        <a:solidFill>
          <a:schemeClr val="accent6">
            <a:lumMod val="75000"/>
            <a:alpha val="40000"/>
          </a:schemeClr>
        </a:solidFill>
      </dgm:spPr>
    </dgm:pt>
    <dgm:pt modelId="{F3EE7FFA-85FB-4BF8-84A5-0B5079274C2B}" type="pres">
      <dgm:prSet presAssocID="{CAA5F26D-652A-496B-9EEE-07F9286F8B56}" presName="Image" presStyleLbl="alignImgPlace1" presStyleIdx="0" presStyleCnt="1" custScaleX="110349" custScaleY="86197" custLinFactNeighborX="4845" custLinFactNeighborY="4028"/>
      <dgm:spPr/>
    </dgm:pt>
  </dgm:ptLst>
  <dgm:cxnLst>
    <dgm:cxn modelId="{42D7B361-24F9-4FC7-9A15-9743D8E6185F}" type="presOf" srcId="{5C17A821-9D88-4D8D-AC91-A40E9F55C74E}" destId="{54E17BD4-4855-4762-8998-3CBE58CC1367}" srcOrd="0" destOrd="0" presId="urn:microsoft.com/office/officeart/2009/3/layout/SnapshotPictureList"/>
    <dgm:cxn modelId="{BA5BAD6D-FFB1-49F4-8C0C-F63311A6BE79}" srcId="{CAA5F26D-652A-496B-9EEE-07F9286F8B56}" destId="{27C42B65-E5AE-4A72-9B25-AC4824B1F1D6}" srcOrd="0" destOrd="0" parTransId="{8FF2F85C-81A4-456B-BC79-58F397353C78}" sibTransId="{4842BEED-7E6A-4494-ACA1-D6A63616B6C7}"/>
    <dgm:cxn modelId="{B2993150-135E-4F37-A684-C6A7E3F4649E}" type="presOf" srcId="{27C42B65-E5AE-4A72-9B25-AC4824B1F1D6}" destId="{CA4EB88E-195E-4268-8AD8-170C391CB52D}" srcOrd="0" destOrd="0" presId="urn:microsoft.com/office/officeart/2009/3/layout/SnapshotPictureList"/>
    <dgm:cxn modelId="{743B3FA2-4225-4BE6-A085-6A24A545DCE7}" srcId="{5C17A821-9D88-4D8D-AC91-A40E9F55C74E}" destId="{CAA5F26D-652A-496B-9EEE-07F9286F8B56}" srcOrd="0" destOrd="0" parTransId="{C57BEBD5-1B9E-4F62-ABC9-B687989DCE6A}" sibTransId="{5723980D-7FA8-4A97-B079-881D6606CA16}"/>
    <dgm:cxn modelId="{24D81EA5-9735-47F2-8EDC-CF1203343A7A}" type="presOf" srcId="{CAA5F26D-652A-496B-9EEE-07F9286F8B56}" destId="{F5C4FD53-FCE2-487A-B6BA-6AC144D612EF}" srcOrd="0" destOrd="0" presId="urn:microsoft.com/office/officeart/2009/3/layout/SnapshotPictureList"/>
    <dgm:cxn modelId="{C58C0A86-92C6-464C-B14E-C61B2B14A278}" type="presParOf" srcId="{54E17BD4-4855-4762-8998-3CBE58CC1367}" destId="{A9978F37-5D54-41E5-94E5-8E4D7422738B}" srcOrd="0" destOrd="0" presId="urn:microsoft.com/office/officeart/2009/3/layout/SnapshotPictureList"/>
    <dgm:cxn modelId="{D7B70386-4FE5-4AA1-9C9C-33965BC3663C}" type="presParOf" srcId="{A9978F37-5D54-41E5-94E5-8E4D7422738B}" destId="{D02A1458-20E7-4C13-84CF-C885CA9EA293}" srcOrd="0" destOrd="0" presId="urn:microsoft.com/office/officeart/2009/3/layout/SnapshotPictureList"/>
    <dgm:cxn modelId="{73285DA4-2DAD-4E3E-9BC3-D85DDB411D2D}" type="presParOf" srcId="{A9978F37-5D54-41E5-94E5-8E4D7422738B}" destId="{F5C4FD53-FCE2-487A-B6BA-6AC144D612EF}" srcOrd="1" destOrd="0" presId="urn:microsoft.com/office/officeart/2009/3/layout/SnapshotPictureList"/>
    <dgm:cxn modelId="{89EF1FF8-163A-4F68-9E14-A592834C0F3F}" type="presParOf" srcId="{A9978F37-5D54-41E5-94E5-8E4D7422738B}" destId="{CA4EB88E-195E-4268-8AD8-170C391CB52D}" srcOrd="2" destOrd="0" presId="urn:microsoft.com/office/officeart/2009/3/layout/SnapshotPictureList"/>
    <dgm:cxn modelId="{B2D86468-E934-4A4B-8C36-70C012C39A12}" type="presParOf" srcId="{A9978F37-5D54-41E5-94E5-8E4D7422738B}" destId="{B0F4545F-D06A-43B3-A6B9-C5C89A594A5A}" srcOrd="3" destOrd="0" presId="urn:microsoft.com/office/officeart/2009/3/layout/SnapshotPictureList"/>
    <dgm:cxn modelId="{5E4E7F27-98E4-4CAB-BA63-64B0E1860760}" type="presParOf" srcId="{A9978F37-5D54-41E5-94E5-8E4D7422738B}" destId="{F3EE7FFA-85FB-4BF8-84A5-0B5079274C2B}"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8FFD-F39F-4635-A02E-7EE5C74C7EFC}">
      <dsp:nvSpPr>
        <dsp:cNvPr id="0" name=""/>
        <dsp:cNvSpPr/>
      </dsp:nvSpPr>
      <dsp:spPr>
        <a:xfrm>
          <a:off x="1031" y="0"/>
          <a:ext cx="2683030" cy="3999570"/>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Scope</a:t>
          </a:r>
          <a:endParaRPr lang="en-GB" sz="2900" kern="1200" dirty="0"/>
        </a:p>
      </dsp:txBody>
      <dsp:txXfrm>
        <a:off x="1031" y="0"/>
        <a:ext cx="2683030" cy="1199871"/>
      </dsp:txXfrm>
    </dsp:sp>
    <dsp:sp modelId="{CFC9303A-81E7-4111-8C23-71437748042E}">
      <dsp:nvSpPr>
        <dsp:cNvPr id="0" name=""/>
        <dsp:cNvSpPr/>
      </dsp:nvSpPr>
      <dsp:spPr>
        <a:xfrm>
          <a:off x="269334" y="1201042"/>
          <a:ext cx="2146424" cy="1205925"/>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The  dataset covers conception statistics from 1990-2019.</a:t>
          </a:r>
        </a:p>
      </dsp:txBody>
      <dsp:txXfrm>
        <a:off x="304654" y="1236362"/>
        <a:ext cx="2075784" cy="1135285"/>
      </dsp:txXfrm>
    </dsp:sp>
    <dsp:sp modelId="{642590ED-775E-4ABA-A516-D9E56DD4A90C}">
      <dsp:nvSpPr>
        <dsp:cNvPr id="0" name=""/>
        <dsp:cNvSpPr/>
      </dsp:nvSpPr>
      <dsp:spPr>
        <a:xfrm>
          <a:off x="269334" y="2592494"/>
          <a:ext cx="2146424" cy="1205925"/>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kern="1200" dirty="0">
              <a:latin typeface="+mn-lt"/>
            </a:rPr>
            <a:t>The dataset contains variables such as the number of conceptions, % of conceptions leading to abortions and the conception rate, all split by age group and year of conception.</a:t>
          </a:r>
          <a:endParaRPr lang="en-GB" sz="1000" kern="1200" dirty="0"/>
        </a:p>
      </dsp:txBody>
      <dsp:txXfrm>
        <a:off x="304654" y="2627814"/>
        <a:ext cx="2075784" cy="1135285"/>
      </dsp:txXfrm>
    </dsp:sp>
    <dsp:sp modelId="{E0D6B32C-A5D4-468E-BD5F-C1489542E1E6}">
      <dsp:nvSpPr>
        <dsp:cNvPr id="0" name=""/>
        <dsp:cNvSpPr/>
      </dsp:nvSpPr>
      <dsp:spPr>
        <a:xfrm>
          <a:off x="2885289" y="0"/>
          <a:ext cx="2683030" cy="3999570"/>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Audience</a:t>
          </a:r>
          <a:endParaRPr lang="en-GB" sz="2900" kern="1200" dirty="0"/>
        </a:p>
      </dsp:txBody>
      <dsp:txXfrm>
        <a:off x="2885289" y="0"/>
        <a:ext cx="2683030" cy="1199871"/>
      </dsp:txXfrm>
    </dsp:sp>
    <dsp:sp modelId="{DE568759-7677-4FC4-9AD6-A25F420D5118}">
      <dsp:nvSpPr>
        <dsp:cNvPr id="0" name=""/>
        <dsp:cNvSpPr/>
      </dsp:nvSpPr>
      <dsp:spPr>
        <a:xfrm>
          <a:off x="3153592" y="1201042"/>
          <a:ext cx="2146424" cy="1205925"/>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This presentation is targeted towards a general audience.</a:t>
          </a:r>
          <a:endParaRPr lang="en-GB" sz="1000" kern="1200" dirty="0"/>
        </a:p>
      </dsp:txBody>
      <dsp:txXfrm>
        <a:off x="3188912" y="1236362"/>
        <a:ext cx="2075784" cy="1135285"/>
      </dsp:txXfrm>
    </dsp:sp>
    <dsp:sp modelId="{CDC189B5-4306-4BDD-A7D5-53E403717AB6}">
      <dsp:nvSpPr>
        <dsp:cNvPr id="0" name=""/>
        <dsp:cNvSpPr/>
      </dsp:nvSpPr>
      <dsp:spPr>
        <a:xfrm>
          <a:off x="3153592" y="2592494"/>
          <a:ext cx="2146424" cy="1205925"/>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GB" sz="1000" kern="1200" dirty="0"/>
            <a:t>Colour-blind friendly themes are utilised throughout the presentation for all visuals.</a:t>
          </a:r>
        </a:p>
      </dsp:txBody>
      <dsp:txXfrm>
        <a:off x="3188912" y="2627814"/>
        <a:ext cx="2075784" cy="1135285"/>
      </dsp:txXfrm>
    </dsp:sp>
    <dsp:sp modelId="{34CB2272-B325-4965-B6AD-FE0D54AB6679}">
      <dsp:nvSpPr>
        <dsp:cNvPr id="0" name=""/>
        <dsp:cNvSpPr/>
      </dsp:nvSpPr>
      <dsp:spPr>
        <a:xfrm>
          <a:off x="5769546" y="0"/>
          <a:ext cx="2683030" cy="3999570"/>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Considerations</a:t>
          </a:r>
          <a:endParaRPr lang="en-GB" sz="2900" kern="1200" dirty="0"/>
        </a:p>
      </dsp:txBody>
      <dsp:txXfrm>
        <a:off x="5769546" y="0"/>
        <a:ext cx="2683030" cy="1199871"/>
      </dsp:txXfrm>
    </dsp:sp>
    <dsp:sp modelId="{F557E53E-F85F-4758-B05B-C9FE23CFBC50}">
      <dsp:nvSpPr>
        <dsp:cNvPr id="0" name=""/>
        <dsp:cNvSpPr/>
      </dsp:nvSpPr>
      <dsp:spPr>
        <a:xfrm>
          <a:off x="6037849" y="1200212"/>
          <a:ext cx="2146424" cy="785755"/>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chemeClr val="bg1"/>
              </a:solidFill>
              <a:effectLst/>
              <a:latin typeface="+mn-lt"/>
            </a:rPr>
            <a:t>Please note that this data excludes miscarriages which might impact some of the analysis on the % of conceptions leading to abortions.</a:t>
          </a:r>
          <a:endParaRPr lang="en-GB" sz="1000" kern="1200" dirty="0">
            <a:solidFill>
              <a:schemeClr val="bg1"/>
            </a:solidFill>
          </a:endParaRPr>
        </a:p>
      </dsp:txBody>
      <dsp:txXfrm>
        <a:off x="6060863" y="1223226"/>
        <a:ext cx="2100396" cy="739727"/>
      </dsp:txXfrm>
    </dsp:sp>
    <dsp:sp modelId="{7ED2C43B-DCE1-4D3D-BC67-249119A7A4E3}">
      <dsp:nvSpPr>
        <dsp:cNvPr id="0" name=""/>
        <dsp:cNvSpPr/>
      </dsp:nvSpPr>
      <dsp:spPr>
        <a:xfrm>
          <a:off x="6037849" y="2106853"/>
          <a:ext cx="2146424" cy="785755"/>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It is also important to note that a conception does not have to result in birth and therefore the number of conceptions does not translate in actual births.</a:t>
          </a:r>
          <a:endParaRPr lang="en-GB" sz="1000" kern="1200" dirty="0"/>
        </a:p>
      </dsp:txBody>
      <dsp:txXfrm>
        <a:off x="6060863" y="2129867"/>
        <a:ext cx="2100396" cy="739727"/>
      </dsp:txXfrm>
    </dsp:sp>
    <dsp:sp modelId="{EDEF7440-E472-461E-99B1-ECBDE3C87305}">
      <dsp:nvSpPr>
        <dsp:cNvPr id="0" name=""/>
        <dsp:cNvSpPr/>
      </dsp:nvSpPr>
      <dsp:spPr>
        <a:xfrm>
          <a:off x="6037849" y="3013494"/>
          <a:ext cx="2146424" cy="785755"/>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GB" sz="1000" kern="1200" dirty="0"/>
            <a:t>All charts have been produced in </a:t>
          </a:r>
          <a:r>
            <a:rPr lang="en-GB" sz="1000" kern="1200" dirty="0" err="1"/>
            <a:t>PowerBI</a:t>
          </a:r>
          <a:r>
            <a:rPr lang="en-GB" sz="1000" kern="1200" dirty="0"/>
            <a:t>.</a:t>
          </a:r>
        </a:p>
      </dsp:txBody>
      <dsp:txXfrm>
        <a:off x="6060863" y="3036508"/>
        <a:ext cx="2100396" cy="739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4545F-D06A-43B3-A6B9-C5C89A594A5A}">
      <dsp:nvSpPr>
        <dsp:cNvPr id="0" name=""/>
        <dsp:cNvSpPr/>
      </dsp:nvSpPr>
      <dsp:spPr>
        <a:xfrm>
          <a:off x="8154878" y="361556"/>
          <a:ext cx="194689" cy="3603296"/>
        </a:xfrm>
        <a:prstGeom prst="rect">
          <a:avLst/>
        </a:prstGeom>
        <a:solidFill>
          <a:schemeClr val="accent6">
            <a:lumMod val="75000"/>
            <a:alpha val="40000"/>
          </a:schemeClr>
        </a:solidFill>
        <a:ln>
          <a:noFill/>
        </a:ln>
        <a:effectLst/>
      </dsp:spPr>
      <dsp:style>
        <a:lnRef idx="0">
          <a:scrgbClr r="0" g="0" b="0"/>
        </a:lnRef>
        <a:fillRef idx="1">
          <a:scrgbClr r="0" g="0" b="0"/>
        </a:fillRef>
        <a:effectRef idx="0">
          <a:scrgbClr r="0" g="0" b="0"/>
        </a:effectRef>
        <a:fontRef idx="minor"/>
      </dsp:style>
    </dsp:sp>
    <dsp:sp modelId="{D02A1458-20E7-4C13-84CF-C885CA9EA293}">
      <dsp:nvSpPr>
        <dsp:cNvPr id="0" name=""/>
        <dsp:cNvSpPr/>
      </dsp:nvSpPr>
      <dsp:spPr>
        <a:xfrm>
          <a:off x="364009" y="361556"/>
          <a:ext cx="5063573" cy="3603296"/>
        </a:xfrm>
        <a:prstGeom prst="frame">
          <a:avLst>
            <a:gd name="adj1" fmla="val 5450"/>
          </a:avLst>
        </a:prstGeom>
        <a:solidFill>
          <a:schemeClr val="accent6">
            <a:lumMod val="75000"/>
            <a:alpha val="40000"/>
          </a:schemeClr>
        </a:solidFill>
        <a:ln>
          <a:noFill/>
        </a:ln>
        <a:effectLst/>
      </dsp:spPr>
      <dsp:style>
        <a:lnRef idx="0">
          <a:scrgbClr r="0" g="0" b="0"/>
        </a:lnRef>
        <a:fillRef idx="1">
          <a:scrgbClr r="0" g="0" b="0"/>
        </a:fillRef>
        <a:effectRef idx="0">
          <a:scrgbClr r="0" g="0" b="0"/>
        </a:effectRef>
        <a:fontRef idx="minor"/>
      </dsp:style>
    </dsp:sp>
    <dsp:sp modelId="{F3EE7FFA-85FB-4BF8-84A5-0B5079274C2B}">
      <dsp:nvSpPr>
        <dsp:cNvPr id="0" name=""/>
        <dsp:cNvSpPr/>
      </dsp:nvSpPr>
      <dsp:spPr>
        <a:xfrm>
          <a:off x="250070" y="172655"/>
          <a:ext cx="5203619" cy="2894552"/>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C4FD53-FCE2-487A-B6BA-6AC144D612EF}">
      <dsp:nvSpPr>
        <dsp:cNvPr id="0" name=""/>
        <dsp:cNvSpPr/>
      </dsp:nvSpPr>
      <dsp:spPr>
        <a:xfrm>
          <a:off x="561971" y="3157545"/>
          <a:ext cx="4670921" cy="64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60" tIns="41910" rIns="111760" bIns="41910"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endParaRPr lang="en-GB" sz="1100" kern="1200" dirty="0"/>
        </a:p>
      </dsp:txBody>
      <dsp:txXfrm>
        <a:off x="561971" y="3157545"/>
        <a:ext cx="4670921" cy="643680"/>
      </dsp:txXfrm>
    </dsp:sp>
    <dsp:sp modelId="{CA4EB88E-195E-4268-8AD8-170C391CB52D}">
      <dsp:nvSpPr>
        <dsp:cNvPr id="0" name=""/>
        <dsp:cNvSpPr/>
      </dsp:nvSpPr>
      <dsp:spPr>
        <a:xfrm>
          <a:off x="5652650" y="361556"/>
          <a:ext cx="2277159" cy="3603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kern="1200" dirty="0"/>
            <a:t>The </a:t>
          </a:r>
          <a:r>
            <a:rPr lang="en-US" sz="1400" kern="1200" dirty="0" err="1"/>
            <a:t>utilisation</a:t>
          </a:r>
          <a:r>
            <a:rPr lang="en-US" sz="1400" kern="1200" dirty="0"/>
            <a:t> of a line chart </a:t>
          </a:r>
          <a:r>
            <a:rPr lang="en-US" sz="1400" kern="1200" dirty="0" err="1"/>
            <a:t>visualisation</a:t>
          </a:r>
          <a:r>
            <a:rPr lang="en-US" sz="1400" kern="1200" dirty="0"/>
            <a:t> to showcase the number of conceptions allows the audience to quickly understand the evolution of conception trends over time.</a:t>
          </a:r>
        </a:p>
        <a:p>
          <a:pPr marL="0" lvl="0" indent="0" algn="l" defTabSz="622300">
            <a:lnSpc>
              <a:spcPct val="90000"/>
            </a:lnSpc>
            <a:spcBef>
              <a:spcPct val="0"/>
            </a:spcBef>
            <a:spcAft>
              <a:spcPct val="35000"/>
            </a:spcAft>
            <a:buFont typeface="Arial" panose="020B0604020202020204" pitchFamily="34" charset="0"/>
            <a:buNone/>
          </a:pPr>
          <a:endParaRPr lang="en-US" sz="1400" kern="1200" dirty="0"/>
        </a:p>
        <a:p>
          <a:pPr marL="0" lvl="0" indent="0" algn="l" defTabSz="622300">
            <a:lnSpc>
              <a:spcPct val="90000"/>
            </a:lnSpc>
            <a:spcBef>
              <a:spcPct val="0"/>
            </a:spcBef>
            <a:spcAft>
              <a:spcPct val="35000"/>
            </a:spcAft>
            <a:buFont typeface="Arial" panose="020B0604020202020204" pitchFamily="34" charset="0"/>
            <a:buNone/>
          </a:pPr>
          <a:endParaRPr lang="en-GB" sz="1400" kern="1200" dirty="0"/>
        </a:p>
        <a:p>
          <a:pPr marL="0" lvl="0" indent="0" algn="l" defTabSz="622300">
            <a:lnSpc>
              <a:spcPct val="90000"/>
            </a:lnSpc>
            <a:spcBef>
              <a:spcPct val="0"/>
            </a:spcBef>
            <a:spcAft>
              <a:spcPct val="35000"/>
            </a:spcAft>
            <a:buFont typeface="Arial" panose="020B0604020202020204" pitchFamily="34" charset="0"/>
            <a:buNone/>
          </a:pPr>
          <a:r>
            <a:rPr lang="en-GB" sz="1400" kern="1200" dirty="0"/>
            <a:t>As the time period for the dataset is quite large, line charts were preferred over bar charts to avoid visual clutter.</a:t>
          </a:r>
        </a:p>
        <a:p>
          <a:pPr marL="0" lvl="0" indent="0" algn="l" defTabSz="622300">
            <a:lnSpc>
              <a:spcPct val="90000"/>
            </a:lnSpc>
            <a:spcBef>
              <a:spcPct val="0"/>
            </a:spcBef>
            <a:spcAft>
              <a:spcPct val="35000"/>
            </a:spcAft>
            <a:buFont typeface="Arial" panose="020B0604020202020204" pitchFamily="34" charset="0"/>
            <a:buNone/>
          </a:pPr>
          <a:endParaRPr lang="en-GB" sz="1400" kern="1200" dirty="0"/>
        </a:p>
        <a:p>
          <a:pPr marL="0" lvl="0" indent="0" algn="l" defTabSz="622300">
            <a:lnSpc>
              <a:spcPct val="90000"/>
            </a:lnSpc>
            <a:spcBef>
              <a:spcPct val="0"/>
            </a:spcBef>
            <a:spcAft>
              <a:spcPct val="35000"/>
            </a:spcAft>
            <a:buFont typeface="Arial" panose="020B0604020202020204" pitchFamily="34" charset="0"/>
            <a:buNone/>
          </a:pPr>
          <a:endParaRPr lang="en-GB" sz="1400" kern="1200" dirty="0"/>
        </a:p>
      </dsp:txBody>
      <dsp:txXfrm>
        <a:off x="5652650" y="361556"/>
        <a:ext cx="2277159" cy="3603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4545F-D06A-43B3-A6B9-C5C89A594A5A}">
      <dsp:nvSpPr>
        <dsp:cNvPr id="0" name=""/>
        <dsp:cNvSpPr/>
      </dsp:nvSpPr>
      <dsp:spPr>
        <a:xfrm>
          <a:off x="8154878" y="361556"/>
          <a:ext cx="194689" cy="3603296"/>
        </a:xfrm>
        <a:prstGeom prst="rect">
          <a:avLst/>
        </a:prstGeom>
        <a:solidFill>
          <a:schemeClr val="accent6">
            <a:lumMod val="75000"/>
            <a:alpha val="40000"/>
          </a:schemeClr>
        </a:solidFill>
        <a:ln>
          <a:noFill/>
        </a:ln>
        <a:effectLst/>
      </dsp:spPr>
      <dsp:style>
        <a:lnRef idx="0">
          <a:scrgbClr r="0" g="0" b="0"/>
        </a:lnRef>
        <a:fillRef idx="1">
          <a:scrgbClr r="0" g="0" b="0"/>
        </a:fillRef>
        <a:effectRef idx="0">
          <a:scrgbClr r="0" g="0" b="0"/>
        </a:effectRef>
        <a:fontRef idx="minor"/>
      </dsp:style>
    </dsp:sp>
    <dsp:sp modelId="{D02A1458-20E7-4C13-84CF-C885CA9EA293}">
      <dsp:nvSpPr>
        <dsp:cNvPr id="0" name=""/>
        <dsp:cNvSpPr/>
      </dsp:nvSpPr>
      <dsp:spPr>
        <a:xfrm>
          <a:off x="364009" y="361556"/>
          <a:ext cx="5063573" cy="3603296"/>
        </a:xfrm>
        <a:prstGeom prst="frame">
          <a:avLst>
            <a:gd name="adj1" fmla="val 5450"/>
          </a:avLst>
        </a:prstGeom>
        <a:solidFill>
          <a:schemeClr val="accent6">
            <a:lumMod val="75000"/>
            <a:alpha val="40000"/>
          </a:schemeClr>
        </a:solidFill>
        <a:ln>
          <a:noFill/>
        </a:ln>
        <a:effectLst/>
      </dsp:spPr>
      <dsp:style>
        <a:lnRef idx="0">
          <a:scrgbClr r="0" g="0" b="0"/>
        </a:lnRef>
        <a:fillRef idx="1">
          <a:scrgbClr r="0" g="0" b="0"/>
        </a:fillRef>
        <a:effectRef idx="0">
          <a:scrgbClr r="0" g="0" b="0"/>
        </a:effectRef>
        <a:fontRef idx="minor"/>
      </dsp:style>
    </dsp:sp>
    <dsp:sp modelId="{F3EE7FFA-85FB-4BF8-84A5-0B5079274C2B}">
      <dsp:nvSpPr>
        <dsp:cNvPr id="0" name=""/>
        <dsp:cNvSpPr/>
      </dsp:nvSpPr>
      <dsp:spPr>
        <a:xfrm>
          <a:off x="250070" y="172655"/>
          <a:ext cx="5203619" cy="2894552"/>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C4FD53-FCE2-487A-B6BA-6AC144D612EF}">
      <dsp:nvSpPr>
        <dsp:cNvPr id="0" name=""/>
        <dsp:cNvSpPr/>
      </dsp:nvSpPr>
      <dsp:spPr>
        <a:xfrm>
          <a:off x="561971" y="3157545"/>
          <a:ext cx="4670921" cy="64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60" tIns="41910" rIns="111760" bIns="41910"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endParaRPr lang="en-GB" sz="1100" kern="1200" dirty="0"/>
        </a:p>
      </dsp:txBody>
      <dsp:txXfrm>
        <a:off x="561971" y="3157545"/>
        <a:ext cx="4670921" cy="643680"/>
      </dsp:txXfrm>
    </dsp:sp>
    <dsp:sp modelId="{CA4EB88E-195E-4268-8AD8-170C391CB52D}">
      <dsp:nvSpPr>
        <dsp:cNvPr id="0" name=""/>
        <dsp:cNvSpPr/>
      </dsp:nvSpPr>
      <dsp:spPr>
        <a:xfrm>
          <a:off x="5633725" y="361556"/>
          <a:ext cx="2315010" cy="3603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GB" sz="1400" kern="1200" dirty="0"/>
            <a:t>Secondly, line charts were also utilised to showcase the comparison between different ages groups when it comes to conception rates and percentages of conceptions leading to abortions.</a:t>
          </a:r>
        </a:p>
        <a:p>
          <a:pPr marL="0" lvl="0" indent="0" algn="l" defTabSz="622300">
            <a:lnSpc>
              <a:spcPct val="90000"/>
            </a:lnSpc>
            <a:spcBef>
              <a:spcPct val="0"/>
            </a:spcBef>
            <a:spcAft>
              <a:spcPct val="35000"/>
            </a:spcAft>
            <a:buFont typeface="Arial" panose="020B0604020202020204" pitchFamily="34" charset="0"/>
            <a:buNone/>
          </a:pPr>
          <a:endParaRPr lang="en-GB" sz="1400" kern="1200" dirty="0"/>
        </a:p>
        <a:p>
          <a:pPr marL="0" lvl="0" indent="0" algn="l" defTabSz="622300">
            <a:lnSpc>
              <a:spcPct val="90000"/>
            </a:lnSpc>
            <a:spcBef>
              <a:spcPct val="0"/>
            </a:spcBef>
            <a:spcAft>
              <a:spcPct val="35000"/>
            </a:spcAft>
            <a:buFont typeface="Arial" panose="020B0604020202020204" pitchFamily="34" charset="0"/>
            <a:buNone/>
          </a:pPr>
          <a:r>
            <a:rPr lang="en-GB" sz="1400" kern="1200" dirty="0"/>
            <a:t>As the metrics are either conceptions rates or percentages, line graphs were preferred over bar charts to avoid confusion for the audience when it comes to the axes.</a:t>
          </a:r>
        </a:p>
      </dsp:txBody>
      <dsp:txXfrm>
        <a:off x="5633725" y="361556"/>
        <a:ext cx="2315010" cy="36032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A123B-FA96-42A7-A57B-02A0BFF67BA7}">
      <dsp:nvSpPr>
        <dsp:cNvPr id="0" name=""/>
        <dsp:cNvSpPr/>
      </dsp:nvSpPr>
      <dsp:spPr>
        <a:xfrm>
          <a:off x="732159" y="0"/>
          <a:ext cx="3779601" cy="2314062"/>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694E61-F8E2-4AE0-8314-7CA2026D5948}">
      <dsp:nvSpPr>
        <dsp:cNvPr id="0" name=""/>
        <dsp:cNvSpPr/>
      </dsp:nvSpPr>
      <dsp:spPr>
        <a:xfrm>
          <a:off x="5074821" y="2061578"/>
          <a:ext cx="2991520" cy="1694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a:t>
          </a:r>
          <a:r>
            <a:rPr lang="en-US" sz="1200" kern="1200" dirty="0" err="1"/>
            <a:t>utilisation</a:t>
          </a:r>
          <a:r>
            <a:rPr lang="en-US" sz="1200" kern="1200" dirty="0"/>
            <a:t> of dumbbell dot plots allowed the display of differences between groups at different points in time, which was ideal for showcasing how the age group division changed around between 2019 and 2009.</a:t>
          </a:r>
        </a:p>
        <a:p>
          <a:pPr marL="0" lvl="0" indent="0" algn="ctr" defTabSz="533400">
            <a:lnSpc>
              <a:spcPct val="90000"/>
            </a:lnSpc>
            <a:spcBef>
              <a:spcPct val="0"/>
            </a:spcBef>
            <a:spcAft>
              <a:spcPct val="35000"/>
            </a:spcAft>
            <a:buNone/>
          </a:pPr>
          <a:r>
            <a:rPr lang="en-GB" sz="1200" kern="1200" dirty="0"/>
            <a:t>They are extremely effective at visualising the two datapoints in a compact way as well as showcasing the spread of the values (which further strengthens how conception trends have changed over time).</a:t>
          </a:r>
        </a:p>
      </dsp:txBody>
      <dsp:txXfrm>
        <a:off x="5074821" y="2061578"/>
        <a:ext cx="2991520" cy="1694071"/>
      </dsp:txXfrm>
    </dsp:sp>
    <dsp:sp modelId="{4B00C904-4746-4B18-9A6D-E3B3497D7E5F}">
      <dsp:nvSpPr>
        <dsp:cNvPr id="0" name=""/>
        <dsp:cNvSpPr/>
      </dsp:nvSpPr>
      <dsp:spPr>
        <a:xfrm>
          <a:off x="4617306" y="1752021"/>
          <a:ext cx="718446" cy="718632"/>
        </a:xfrm>
        <a:prstGeom prst="halfFrame">
          <a:avLst>
            <a:gd name="adj1" fmla="val 25770"/>
            <a:gd name="adj2" fmla="val 2577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9C2D3-678C-4E02-A5E0-4B597EFFEFE7}">
      <dsp:nvSpPr>
        <dsp:cNvPr id="0" name=""/>
        <dsp:cNvSpPr/>
      </dsp:nvSpPr>
      <dsp:spPr>
        <a:xfrm rot="5400000">
          <a:off x="7695946" y="1718683"/>
          <a:ext cx="718632" cy="718446"/>
        </a:xfrm>
        <a:prstGeom prst="halfFrame">
          <a:avLst>
            <a:gd name="adj1" fmla="val 25770"/>
            <a:gd name="adj2" fmla="val 2577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5ABC0B-B1B7-41B8-9751-647B002BB539}">
      <dsp:nvSpPr>
        <dsp:cNvPr id="0" name=""/>
        <dsp:cNvSpPr/>
      </dsp:nvSpPr>
      <dsp:spPr>
        <a:xfrm rot="16200000">
          <a:off x="4617213" y="3332102"/>
          <a:ext cx="718632" cy="718446"/>
        </a:xfrm>
        <a:prstGeom prst="halfFrame">
          <a:avLst>
            <a:gd name="adj1" fmla="val 25770"/>
            <a:gd name="adj2" fmla="val 2577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044212-60C1-42B2-BBF5-A8E9B925230D}">
      <dsp:nvSpPr>
        <dsp:cNvPr id="0" name=""/>
        <dsp:cNvSpPr/>
      </dsp:nvSpPr>
      <dsp:spPr>
        <a:xfrm rot="10800000">
          <a:off x="7704243" y="3359877"/>
          <a:ext cx="718446" cy="718632"/>
        </a:xfrm>
        <a:prstGeom prst="halfFrame">
          <a:avLst>
            <a:gd name="adj1" fmla="val 25770"/>
            <a:gd name="adj2" fmla="val 2577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4545F-D06A-43B3-A6B9-C5C89A594A5A}">
      <dsp:nvSpPr>
        <dsp:cNvPr id="0" name=""/>
        <dsp:cNvSpPr/>
      </dsp:nvSpPr>
      <dsp:spPr>
        <a:xfrm>
          <a:off x="8474241" y="241252"/>
          <a:ext cx="196549" cy="3637718"/>
        </a:xfrm>
        <a:prstGeom prst="rect">
          <a:avLst/>
        </a:prstGeom>
        <a:solidFill>
          <a:schemeClr val="accent6">
            <a:lumMod val="75000"/>
            <a:alpha val="40000"/>
          </a:schemeClr>
        </a:solidFill>
        <a:ln>
          <a:noFill/>
        </a:ln>
        <a:effectLst/>
      </dsp:spPr>
      <dsp:style>
        <a:lnRef idx="0">
          <a:scrgbClr r="0" g="0" b="0"/>
        </a:lnRef>
        <a:fillRef idx="1">
          <a:scrgbClr r="0" g="0" b="0"/>
        </a:fillRef>
        <a:effectRef idx="0">
          <a:scrgbClr r="0" g="0" b="0"/>
        </a:effectRef>
        <a:fontRef idx="minor"/>
      </dsp:style>
    </dsp:sp>
    <dsp:sp modelId="{D02A1458-20E7-4C13-84CF-C885CA9EA293}">
      <dsp:nvSpPr>
        <dsp:cNvPr id="0" name=""/>
        <dsp:cNvSpPr/>
      </dsp:nvSpPr>
      <dsp:spPr>
        <a:xfrm>
          <a:off x="405311" y="89486"/>
          <a:ext cx="5519215" cy="3941249"/>
        </a:xfrm>
        <a:prstGeom prst="frame">
          <a:avLst>
            <a:gd name="adj1" fmla="val 5450"/>
          </a:avLst>
        </a:prstGeom>
        <a:solidFill>
          <a:schemeClr val="accent6">
            <a:lumMod val="75000"/>
            <a:alpha val="40000"/>
          </a:schemeClr>
        </a:solidFill>
        <a:ln>
          <a:noFill/>
        </a:ln>
        <a:effectLst/>
      </dsp:spPr>
      <dsp:style>
        <a:lnRef idx="0">
          <a:scrgbClr r="0" g="0" b="0"/>
        </a:lnRef>
        <a:fillRef idx="1">
          <a:scrgbClr r="0" g="0" b="0"/>
        </a:fillRef>
        <a:effectRef idx="0">
          <a:scrgbClr r="0" g="0" b="0"/>
        </a:effectRef>
        <a:fontRef idx="minor"/>
      </dsp:style>
    </dsp:sp>
    <dsp:sp modelId="{F3EE7FFA-85FB-4BF8-84A5-0B5079274C2B}">
      <dsp:nvSpPr>
        <dsp:cNvPr id="0" name=""/>
        <dsp:cNvSpPr/>
      </dsp:nvSpPr>
      <dsp:spPr>
        <a:xfrm>
          <a:off x="396200" y="181458"/>
          <a:ext cx="5424091" cy="2966007"/>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C4FD53-FCE2-487A-B6BA-6AC144D612EF}">
      <dsp:nvSpPr>
        <dsp:cNvPr id="0" name=""/>
        <dsp:cNvSpPr/>
      </dsp:nvSpPr>
      <dsp:spPr>
        <a:xfrm>
          <a:off x="744455" y="3002312"/>
          <a:ext cx="4751900" cy="774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45720" rIns="1219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kern="1200" dirty="0"/>
            <a:t>.</a:t>
          </a:r>
          <a:endParaRPr lang="en-GB" sz="1100" kern="1200" dirty="0"/>
        </a:p>
      </dsp:txBody>
      <dsp:txXfrm>
        <a:off x="744455" y="3002312"/>
        <a:ext cx="4751900" cy="774525"/>
      </dsp:txXfrm>
    </dsp:sp>
    <dsp:sp modelId="{CA4EB88E-195E-4268-8AD8-170C391CB52D}">
      <dsp:nvSpPr>
        <dsp:cNvPr id="0" name=""/>
        <dsp:cNvSpPr/>
      </dsp:nvSpPr>
      <dsp:spPr>
        <a:xfrm>
          <a:off x="5929004" y="241252"/>
          <a:ext cx="2337125" cy="3637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kern="1200" dirty="0">
              <a:latin typeface="+mn-lt"/>
            </a:rPr>
            <a:t>Stacked bar charts were deemed ideal for showcasing both the evolution of the total number of conceptions over time, as well as which age group had the biggest impact on these totals.</a:t>
          </a:r>
        </a:p>
        <a:p>
          <a:pPr marL="0" lvl="0" indent="0" algn="l" defTabSz="622300">
            <a:lnSpc>
              <a:spcPct val="90000"/>
            </a:lnSpc>
            <a:spcBef>
              <a:spcPct val="0"/>
            </a:spcBef>
            <a:spcAft>
              <a:spcPct val="35000"/>
            </a:spcAft>
            <a:buFont typeface="Arial" panose="020B0604020202020204" pitchFamily="34" charset="0"/>
            <a:buNone/>
          </a:pPr>
          <a:r>
            <a:rPr lang="en-US" sz="1400" kern="1200" dirty="0">
              <a:latin typeface="+mn-lt"/>
            </a:rPr>
            <a:t>Stacked bar charts were preferred over the following:</a:t>
          </a:r>
        </a:p>
        <a:p>
          <a:pPr marL="0" lvl="0" indent="0" algn="l" defTabSz="622300">
            <a:lnSpc>
              <a:spcPct val="90000"/>
            </a:lnSpc>
            <a:spcBef>
              <a:spcPct val="0"/>
            </a:spcBef>
            <a:spcAft>
              <a:spcPct val="35000"/>
            </a:spcAft>
            <a:buFont typeface="Arial" panose="020B0604020202020204" pitchFamily="34" charset="0"/>
            <a:buNone/>
          </a:pPr>
          <a:r>
            <a:rPr lang="en-US" sz="1400" kern="1200" dirty="0">
              <a:latin typeface="+mn-lt"/>
            </a:rPr>
            <a:t>A) Line charts – do not showcase which age group impacted the totals over the years;</a:t>
          </a:r>
        </a:p>
        <a:p>
          <a:pPr marL="0" lvl="0" indent="0" algn="l" defTabSz="622300">
            <a:lnSpc>
              <a:spcPct val="90000"/>
            </a:lnSpc>
            <a:spcBef>
              <a:spcPct val="0"/>
            </a:spcBef>
            <a:spcAft>
              <a:spcPct val="35000"/>
            </a:spcAft>
            <a:buFont typeface="Arial" panose="020B0604020202020204" pitchFamily="34" charset="0"/>
            <a:buNone/>
          </a:pPr>
          <a:r>
            <a:rPr lang="en-US" sz="1400" kern="1200" dirty="0">
              <a:latin typeface="+mn-lt"/>
            </a:rPr>
            <a:t>B) Bar charts – would not allow the display of multiple totals.</a:t>
          </a:r>
        </a:p>
      </dsp:txBody>
      <dsp:txXfrm>
        <a:off x="5929004" y="241252"/>
        <a:ext cx="2337125" cy="363771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629E9-C203-4D3B-9F19-BAB1A45570D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ED013D8-E3C3-C32F-CDDB-D06397F80A31}"/>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C1920C48-7C1B-40D5-98A5-0F504D042D67}" type="datetimeFigureOut">
              <a:rPr lang="en-GB" smtClean="0"/>
              <a:t>21/05/2022</a:t>
            </a:fld>
            <a:endParaRPr lang="en-GB"/>
          </a:p>
        </p:txBody>
      </p:sp>
      <p:sp>
        <p:nvSpPr>
          <p:cNvPr id="4" name="Footer Placeholder 3">
            <a:extLst>
              <a:ext uri="{FF2B5EF4-FFF2-40B4-BE49-F238E27FC236}">
                <a16:creationId xmlns:a16="http://schemas.microsoft.com/office/drawing/2014/main" id="{201AB973-4CEE-F803-FDBA-814FC40DB5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AACD339-C684-4EB3-74B4-839770D684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B64880-A073-4B00-A43B-8E7A8587DB0A}" type="slidenum">
              <a:rPr lang="en-GB" smtClean="0"/>
              <a:t>‹#›</a:t>
            </a:fld>
            <a:endParaRPr lang="en-GB"/>
          </a:p>
        </p:txBody>
      </p:sp>
    </p:spTree>
    <p:extLst>
      <p:ext uri="{BB962C8B-B14F-4D97-AF65-F5344CB8AC3E}">
        <p14:creationId xmlns:p14="http://schemas.microsoft.com/office/powerpoint/2010/main" val="1725372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ons.gov.uk/peoplepopulationandcommunity/birthsdeathsandmarriages/conceptionandfertilityrates/datasets/conceptionstatisticsenglandandwalesreferencetabl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afternoon! This presentation will look at discussing a trend analysis of conceptions statistics by age group in England and Wales.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d260116d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d260116d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Overall, abortion rates have increased across all age groups for the 5</a:t>
            </a:r>
            <a:r>
              <a:rPr lang="en-US" baseline="30000" dirty="0"/>
              <a:t>th</a:t>
            </a:r>
            <a:r>
              <a:rPr lang="en-US" dirty="0"/>
              <a:t> consecutive year.</a:t>
            </a:r>
          </a:p>
          <a:p>
            <a:pPr marL="171450" lvl="0" indent="-171450" algn="l" rtl="0">
              <a:spcBef>
                <a:spcPts val="0"/>
              </a:spcBef>
              <a:spcAft>
                <a:spcPts val="0"/>
              </a:spcAft>
            </a:pPr>
            <a:r>
              <a:rPr lang="en-US" dirty="0"/>
              <a:t>In terms of an age group breakdown, women between 30-39 have seen the lowest % increase when compared with other age groups, which further strengthens what we have seen in previous slides. Women over 30 tend to conceive more and also have less legal abortions.*</a:t>
            </a:r>
          </a:p>
          <a:p>
            <a:pPr marL="171450" lvl="0" indent="-171450" algn="l" rtl="0">
              <a:spcBef>
                <a:spcPts val="0"/>
              </a:spcBef>
              <a:spcAft>
                <a:spcPts val="0"/>
              </a:spcAft>
            </a:pPr>
            <a:r>
              <a:rPr lang="en-GB" sz="1100" dirty="0">
                <a:latin typeface="+mn-lt"/>
              </a:rPr>
              <a:t>But do these trends change if we add a third variable – marriage?</a:t>
            </a:r>
          </a:p>
          <a:p>
            <a:pPr marL="0" lvl="0" indent="0" algn="l" rtl="0">
              <a:spcBef>
                <a:spcPts val="0"/>
              </a:spcBef>
              <a:spcAft>
                <a:spcPts val="0"/>
              </a:spcAft>
              <a:buNone/>
            </a:pPr>
            <a:r>
              <a:rPr lang="en-US" dirty="0"/>
              <a:t>*not includes miscarriages</a:t>
            </a:r>
          </a:p>
        </p:txBody>
      </p:sp>
    </p:spTree>
    <p:extLst>
      <p:ext uri="{BB962C8B-B14F-4D97-AF65-F5344CB8AC3E}">
        <p14:creationId xmlns:p14="http://schemas.microsoft.com/office/powerpoint/2010/main" val="83666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d260116d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d260116d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sz="1050" dirty="0">
                <a:latin typeface="+mn-lt"/>
              </a:rPr>
              <a:t>Across all years, it can be observed that the highest proportion of conceptions within marriage is historically being driven by women over 30.</a:t>
            </a:r>
          </a:p>
          <a:p>
            <a:pPr marL="171450" lvl="0" indent="-171450" algn="l" rtl="0">
              <a:spcBef>
                <a:spcPts val="0"/>
              </a:spcBef>
              <a:spcAft>
                <a:spcPts val="0"/>
              </a:spcAft>
            </a:pPr>
            <a:r>
              <a:rPr lang="en-GB" sz="1050" dirty="0">
                <a:latin typeface="+mn-lt"/>
              </a:rPr>
              <a:t>But what about conceptions within marriage?</a:t>
            </a:r>
          </a:p>
        </p:txBody>
      </p:sp>
    </p:spTree>
    <p:extLst>
      <p:ext uri="{BB962C8B-B14F-4D97-AF65-F5344CB8AC3E}">
        <p14:creationId xmlns:p14="http://schemas.microsoft.com/office/powerpoint/2010/main" val="94356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d260116d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d260116d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dirty="0"/>
              <a:t>Conceptions outside marriage have been historically driven by women under 30, 2019 marks the 5</a:t>
            </a:r>
            <a:r>
              <a:rPr lang="en-GB" baseline="30000" dirty="0"/>
              <a:t>th</a:t>
            </a:r>
            <a:r>
              <a:rPr lang="en-GB" dirty="0"/>
              <a:t> consecutive year of decrease when it comes to this population’s % as a part of the whole.</a:t>
            </a:r>
          </a:p>
          <a:p>
            <a:pPr marL="171450" lvl="0" indent="-171450" algn="l" rtl="0">
              <a:spcBef>
                <a:spcPts val="0"/>
              </a:spcBef>
              <a:spcAft>
                <a:spcPts val="0"/>
              </a:spcAft>
            </a:pPr>
            <a:r>
              <a:rPr lang="en-GB" dirty="0"/>
              <a:t>However, do conceptions outside marriage lead to more or less abortions?</a:t>
            </a:r>
          </a:p>
        </p:txBody>
      </p:sp>
    </p:spTree>
    <p:extLst>
      <p:ext uri="{BB962C8B-B14F-4D97-AF65-F5344CB8AC3E}">
        <p14:creationId xmlns:p14="http://schemas.microsoft.com/office/powerpoint/2010/main" val="155767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10d92e7013e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10d92e7013e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past 5 years have seen a continuous decrease in the number of overall conceptions.</a:t>
            </a:r>
          </a:p>
          <a:p>
            <a:pPr marL="0" lvl="0" indent="0" algn="l" rtl="0">
              <a:spcBef>
                <a:spcPts val="0"/>
              </a:spcBef>
              <a:spcAft>
                <a:spcPts val="0"/>
              </a:spcAft>
              <a:buNone/>
            </a:pPr>
            <a:r>
              <a:rPr lang="en-US" dirty="0"/>
              <a:t>Whilst conception rates are decreasing for most ages, women over 30 are seeing smaller decreases compared with those under 30.</a:t>
            </a:r>
          </a:p>
          <a:p>
            <a:pPr marL="0" lvl="0" indent="0" algn="l" rtl="0">
              <a:spcBef>
                <a:spcPts val="0"/>
              </a:spcBef>
              <a:spcAft>
                <a:spcPts val="0"/>
              </a:spcAft>
              <a:buNone/>
            </a:pPr>
            <a:r>
              <a:rPr lang="en-US" dirty="0"/>
              <a:t>Women under 30 are recording higher increases for conceptions leading to abortions than those over 30.</a:t>
            </a:r>
          </a:p>
          <a:p>
            <a:pPr marL="0" lvl="0" indent="0" algn="l" rtl="0">
              <a:spcBef>
                <a:spcPts val="0"/>
              </a:spcBef>
              <a:spcAft>
                <a:spcPts val="0"/>
              </a:spcAft>
              <a:buNone/>
            </a:pPr>
            <a:r>
              <a:rPr lang="en-US" dirty="0"/>
              <a:t>Finally, conceptions within marriage are driven by women over 30.</a:t>
            </a:r>
          </a:p>
          <a:p>
            <a:pPr marL="0" lvl="0" indent="0" algn="l" rtl="0">
              <a:spcBef>
                <a:spcPts val="0"/>
              </a:spcBef>
              <a:spcAft>
                <a:spcPts val="0"/>
              </a:spcAft>
              <a:buNone/>
            </a:pPr>
            <a:r>
              <a:rPr lang="en-GB" dirty="0"/>
              <a:t>I will not move onto discussing the rationale for utilising all of the above charts.</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1236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buFont typeface="Arial" panose="020B0604020202020204" pitchFamily="34" charset="0"/>
              <a:buChar char="•"/>
            </a:pPr>
            <a:r>
              <a:rPr lang="en-US" sz="1100" dirty="0"/>
              <a:t>The first chart type which was utilized was a line chart.</a:t>
            </a:r>
          </a:p>
          <a:p>
            <a:pPr lvl="0">
              <a:buFont typeface="Arial" panose="020B0604020202020204" pitchFamily="34" charset="0"/>
              <a:buChar char="•"/>
            </a:pPr>
            <a:r>
              <a:rPr lang="en-US" sz="1100" dirty="0"/>
              <a:t>The </a:t>
            </a:r>
            <a:r>
              <a:rPr lang="en-US" sz="1100" dirty="0" err="1"/>
              <a:t>utilisation</a:t>
            </a:r>
            <a:r>
              <a:rPr lang="en-US" sz="1100" dirty="0"/>
              <a:t> of a line graph </a:t>
            </a:r>
            <a:r>
              <a:rPr lang="en-US" sz="1100" dirty="0" err="1"/>
              <a:t>visualisation</a:t>
            </a:r>
            <a:r>
              <a:rPr lang="en-US" sz="1100" dirty="0"/>
              <a:t> to showcase the number of conceptions allows the audience to quickly understand the evolution of conception trends over time.</a:t>
            </a:r>
            <a:endParaRPr lang="en-GB" sz="1100" dirty="0"/>
          </a:p>
          <a:p>
            <a:pPr lvl="0">
              <a:buFont typeface="Arial" panose="020B0604020202020204" pitchFamily="34" charset="0"/>
              <a:buChar char="•"/>
            </a:pPr>
            <a:r>
              <a:rPr lang="en-GB" sz="1100" dirty="0"/>
              <a:t>As the time period for the dataset is quite large, line charts were preferred over bar charts to avoid visual clutter.</a:t>
            </a:r>
          </a:p>
          <a:p>
            <a:endParaRPr lang="en-US" sz="1100" dirty="0"/>
          </a:p>
        </p:txBody>
      </p:sp>
    </p:spTree>
    <p:extLst>
      <p:ext uri="{BB962C8B-B14F-4D97-AF65-F5344CB8AC3E}">
        <p14:creationId xmlns:p14="http://schemas.microsoft.com/office/powerpoint/2010/main" val="273528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buFont typeface="Arial" panose="020B0604020202020204" pitchFamily="34" charset="0"/>
              <a:buChar char="•"/>
            </a:pPr>
            <a:r>
              <a:rPr lang="en-GB" sz="1100" dirty="0"/>
              <a:t>Line charts were also utilised to showcase the comparison between different ages groups when it comes to conception rates and percentages of conceptions leading to abortions.</a:t>
            </a:r>
          </a:p>
          <a:p>
            <a:pPr lvl="0">
              <a:buFont typeface="Arial" panose="020B0604020202020204" pitchFamily="34" charset="0"/>
              <a:buChar char="•"/>
            </a:pPr>
            <a:r>
              <a:rPr lang="en-GB" sz="1100" dirty="0"/>
              <a:t>As the metrics are either conceptions rates or percentages, line graphs were preferred over bar charts to avoid confusion for the audience when it comes to the axes.</a:t>
            </a:r>
          </a:p>
          <a:p>
            <a:endParaRPr lang="en-US" sz="1100" dirty="0"/>
          </a:p>
        </p:txBody>
      </p:sp>
    </p:spTree>
    <p:extLst>
      <p:ext uri="{BB962C8B-B14F-4D97-AF65-F5344CB8AC3E}">
        <p14:creationId xmlns:p14="http://schemas.microsoft.com/office/powerpoint/2010/main" val="930111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808080"/>
                </a:solidFill>
                <a:effectLst/>
                <a:latin typeface="+mn-lt"/>
              </a:rPr>
              <a:t>Another chart type utilized was dumbbell dot plots.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808080"/>
                </a:solidFill>
                <a:effectLst/>
                <a:latin typeface="+mn-lt"/>
              </a:rPr>
              <a:t>Dumbbell dot plots — dot plots with two or more series of data — are an alternative to </a:t>
            </a:r>
            <a:r>
              <a:rPr lang="en-US" b="0" i="0" u="none" strike="noStrike" dirty="0">
                <a:solidFill>
                  <a:srgbClr val="283252"/>
                </a:solidFill>
                <a:effectLst/>
                <a:latin typeface="+mn-lt"/>
              </a:rPr>
              <a:t>the clustered bar chart.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Dumbbell dot plots allow the display of differences between groups at different points in time, which was ideal for showcasing how the age group division changed around between 2019 and 2009</a:t>
            </a:r>
            <a:r>
              <a:rPr lang="en-GB" sz="1100" b="0" i="0" u="none" strike="noStrike" dirty="0">
                <a:solidFill>
                  <a:srgbClr val="000000"/>
                </a:solidFill>
                <a:effectLst/>
                <a:latin typeface="Arial"/>
              </a:rPr>
              <a:t>.</a:t>
            </a:r>
            <a:endParaRPr lang="en-US" b="0" i="0" dirty="0">
              <a:solidFill>
                <a:srgbClr val="2F2B38"/>
              </a:solidFill>
              <a:effectLst/>
              <a:latin typeface="+mn-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2F2B38"/>
                </a:solidFill>
                <a:effectLst/>
                <a:latin typeface="+mn-lt"/>
              </a:rPr>
              <a:t>The Dumbbell is very effective at visualizing two datasets across the same dimension in a compact and straightforward way. As a bonus, it also lets us check the spread of values (distribution) and their ranges (</a:t>
            </a:r>
            <a:r>
              <a:rPr lang="en-GB" dirty="0">
                <a:latin typeface="+mn-lt"/>
              </a:rPr>
              <a:t>Anderson, 2017).</a:t>
            </a:r>
            <a:endParaRPr lang="en-US" b="0" i="0" dirty="0">
              <a:solidFill>
                <a:srgbClr val="808080"/>
              </a:solidFill>
              <a:effectLst/>
              <a:latin typeface="+mn-lt"/>
            </a:endParaRPr>
          </a:p>
          <a:p>
            <a:pPr marL="457200" indent="-298450" algn="l"/>
            <a:r>
              <a:rPr lang="en-US" sz="1050" b="0" i="0" dirty="0">
                <a:solidFill>
                  <a:srgbClr val="000000"/>
                </a:solidFill>
                <a:effectLst/>
                <a:latin typeface="+mn-lt"/>
              </a:rPr>
              <a:t>A simpler way of showing this would have been a grouped bar chart, with a bar for each year and grouped by age, however, the variation in the scale of the age groups means this is not a viable option.</a:t>
            </a:r>
            <a:endParaRPr lang="en-US" sz="1050" b="0" i="0" dirty="0">
              <a:solidFill>
                <a:srgbClr val="808080"/>
              </a:solidFill>
              <a:effectLst/>
              <a:latin typeface="+mn-lt"/>
            </a:endParaRPr>
          </a:p>
        </p:txBody>
      </p:sp>
    </p:spTree>
    <p:extLst>
      <p:ext uri="{BB962C8B-B14F-4D97-AF65-F5344CB8AC3E}">
        <p14:creationId xmlns:p14="http://schemas.microsoft.com/office/powerpoint/2010/main" val="756180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buFont typeface="Arial" panose="020B0604020202020204" pitchFamily="34" charset="0"/>
              <a:buChar char="•"/>
            </a:pPr>
            <a:r>
              <a:rPr lang="en-US" sz="1100" dirty="0">
                <a:latin typeface="+mn-lt"/>
              </a:rPr>
              <a:t>As this analysis focused on showcasing how conception trends evolved through an age lens, another key visualization technique which was employed was the use of stacked bar charts.</a:t>
            </a:r>
          </a:p>
          <a:p>
            <a:pPr lvl="0">
              <a:buFont typeface="Arial" panose="020B0604020202020204" pitchFamily="34" charset="0"/>
              <a:buChar char="•"/>
            </a:pPr>
            <a:r>
              <a:rPr lang="en-US" sz="1100" dirty="0">
                <a:latin typeface="+mn-lt"/>
              </a:rPr>
              <a:t>Stacked bar charts were deemed ideal for showcasing both the evolution of the total number of conceptions over time, as well as which age group had the biggest impact on these totals.</a:t>
            </a:r>
          </a:p>
          <a:p>
            <a:pPr lvl="0">
              <a:buFont typeface="Arial" panose="020B0604020202020204" pitchFamily="34" charset="0"/>
              <a:buChar char="•"/>
            </a:pPr>
            <a:r>
              <a:rPr lang="en-US" sz="1100" dirty="0">
                <a:latin typeface="+mn-lt"/>
              </a:rPr>
              <a:t>Although (</a:t>
            </a:r>
            <a:r>
              <a:rPr lang="en-US" sz="1100" b="0" i="0" dirty="0">
                <a:solidFill>
                  <a:schemeClr val="tx1"/>
                </a:solidFill>
                <a:effectLst/>
                <a:latin typeface="+mn-lt"/>
              </a:rPr>
              <a:t>Ferreira</a:t>
            </a:r>
            <a:r>
              <a:rPr lang="en-US" sz="1100" dirty="0">
                <a:latin typeface="+mn-lt"/>
              </a:rPr>
              <a:t>, 2017) argues that line charts might be preferred over stacked bar charts, the total of the parts (in this case the age group) is extremely important, as it will allow the audience to fully grasp the idea that women are delaying childbearing until later ages.</a:t>
            </a:r>
          </a:p>
          <a:p>
            <a:pPr lvl="0">
              <a:buFont typeface="Arial" panose="020B0604020202020204" pitchFamily="34" charset="0"/>
              <a:buChar char="•"/>
            </a:pPr>
            <a:r>
              <a:rPr lang="en-US" sz="1100" dirty="0">
                <a:latin typeface="+mn-lt"/>
              </a:rPr>
              <a:t>As multiple totals are showcased over time, stacked bar charts were deemed to be preferred over simple bar charts.</a:t>
            </a:r>
          </a:p>
          <a:p>
            <a:pPr lvl="0">
              <a:buFont typeface="Arial" panose="020B0604020202020204" pitchFamily="34" charset="0"/>
              <a:buChar char="•"/>
            </a:pPr>
            <a:r>
              <a:rPr lang="en-US" sz="1100" dirty="0">
                <a:latin typeface="+mn-lt"/>
              </a:rPr>
              <a:t>The totals have short labels and therefore a stacked bar chart is preferred over a stacked column chart.</a:t>
            </a:r>
          </a:p>
          <a:p>
            <a:pPr lvl="0">
              <a:buFont typeface="Arial" panose="020B0604020202020204" pitchFamily="34" charset="0"/>
              <a:buChar char="•"/>
            </a:pPr>
            <a:r>
              <a:rPr lang="en-US" sz="1200" dirty="0">
                <a:latin typeface="+mn-lt"/>
              </a:rPr>
              <a:t>Finally, I will move onto discussing some general formatting techniques.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GB" sz="900" dirty="0"/>
          </a:p>
        </p:txBody>
      </p:sp>
    </p:spTree>
    <p:extLst>
      <p:ext uri="{BB962C8B-B14F-4D97-AF65-F5344CB8AC3E}">
        <p14:creationId xmlns:p14="http://schemas.microsoft.com/office/powerpoint/2010/main" val="2727073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864073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AutoNum type="arabicPeriod"/>
            </a:pPr>
            <a:r>
              <a:rPr lang="en-US" dirty="0">
                <a:latin typeface="+mn-lt"/>
              </a:rPr>
              <a:t>Abstract</a:t>
            </a:r>
          </a:p>
          <a:p>
            <a:pPr marL="342900" indent="-342900">
              <a:buAutoNum type="arabicPeriod"/>
            </a:pPr>
            <a:r>
              <a:rPr lang="en-US" dirty="0">
                <a:latin typeface="+mn-lt"/>
              </a:rPr>
              <a:t>Introduction</a:t>
            </a:r>
          </a:p>
          <a:p>
            <a:pPr marL="342900" indent="-342900">
              <a:buAutoNum type="arabicPeriod"/>
            </a:pPr>
            <a:r>
              <a:rPr lang="en-US" dirty="0">
                <a:latin typeface="+mn-lt"/>
              </a:rPr>
              <a:t>Key Terminology</a:t>
            </a:r>
          </a:p>
          <a:p>
            <a:pPr marL="342900" indent="-342900">
              <a:buAutoNum type="arabicPeriod" startAt="5"/>
            </a:pPr>
            <a:r>
              <a:rPr lang="en-US" dirty="0">
                <a:latin typeface="+mn-lt"/>
              </a:rPr>
              <a:t>Dataset Description</a:t>
            </a:r>
          </a:p>
          <a:p>
            <a:pPr marL="342900" indent="-342900">
              <a:buAutoNum type="arabicPeriod" startAt="5"/>
            </a:pPr>
            <a:r>
              <a:rPr lang="en-US" dirty="0">
                <a:latin typeface="+mn-lt"/>
              </a:rPr>
              <a:t>Discussion</a:t>
            </a:r>
            <a:endParaRPr lang="en-US" dirty="0">
              <a:latin typeface="Fira Sans Extra Condensed" panose="020B0503050000020004" pitchFamily="34" charset="0"/>
            </a:endParaRPr>
          </a:p>
          <a:p>
            <a:endParaRPr lang="en-US" dirty="0">
              <a:latin typeface="Fira Sans Extra Condensed" panose="020B0503050000020004" pitchFamily="34" charset="0"/>
            </a:endParaRPr>
          </a:p>
          <a:p>
            <a:endParaRPr lang="en-US" dirty="0">
              <a:latin typeface="Fira Sans Extra Condensed" panose="020B0503050000020004" pitchFamily="34" charset="0"/>
            </a:endParaRPr>
          </a:p>
          <a:p>
            <a:endParaRPr lang="en-GB" dirty="0"/>
          </a:p>
        </p:txBody>
      </p:sp>
    </p:spTree>
    <p:extLst>
      <p:ext uri="{BB962C8B-B14F-4D97-AF65-F5344CB8AC3E}">
        <p14:creationId xmlns:p14="http://schemas.microsoft.com/office/powerpoint/2010/main" val="199281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2035745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2564537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421182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310218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3822580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503851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864415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31006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09326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9478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latin typeface="+mn-lt"/>
            </a:endParaRPr>
          </a:p>
          <a:p>
            <a:pPr marL="285750" indent="-285750">
              <a:buFont typeface="Arial" panose="020B0604020202020204" pitchFamily="34" charset="0"/>
              <a:buChar char="•"/>
            </a:pPr>
            <a:r>
              <a:rPr lang="en-US" dirty="0">
                <a:latin typeface="+mn-lt"/>
              </a:rPr>
              <a:t>This presentation covers an analysis of the most recent version of the conception statistics </a:t>
            </a:r>
            <a:r>
              <a:rPr lang="en-US" dirty="0">
                <a:latin typeface="+mn-lt"/>
                <a:hlinkClick r:id="rId3"/>
              </a:rPr>
              <a:t>dataset</a:t>
            </a:r>
            <a:r>
              <a:rPr lang="en-US" dirty="0">
                <a:latin typeface="+mn-lt"/>
              </a:rPr>
              <a:t> (published in 2019)</a:t>
            </a:r>
          </a:p>
          <a:p>
            <a:pPr marL="285750" indent="-285750">
              <a:buFont typeface="Arial" panose="020B0604020202020204" pitchFamily="34" charset="0"/>
              <a:buChar char="•"/>
            </a:pPr>
            <a:r>
              <a:rPr lang="en-US" dirty="0">
                <a:latin typeface="+mn-lt"/>
              </a:rPr>
              <a:t>The analysis will be focusing particularly on how conception numbers have evolved over time and how this evolution can be understood through an age lens.</a:t>
            </a:r>
          </a:p>
          <a:p>
            <a:pPr marL="285750" indent="-285750">
              <a:buFont typeface="Arial" panose="020B0604020202020204" pitchFamily="34" charset="0"/>
              <a:buChar char="•"/>
            </a:pPr>
            <a:r>
              <a:rPr lang="en-US" dirty="0">
                <a:latin typeface="+mn-lt"/>
              </a:rPr>
              <a:t>The analysis found that overall conception numbers in England and Wales are decreasing for the 5</a:t>
            </a:r>
            <a:r>
              <a:rPr lang="en-US" baseline="30000" dirty="0">
                <a:latin typeface="+mn-lt"/>
              </a:rPr>
              <a:t>th</a:t>
            </a:r>
            <a:r>
              <a:rPr lang="en-US" dirty="0">
                <a:latin typeface="+mn-lt"/>
              </a:rPr>
              <a:t> consecutive year in 2019.</a:t>
            </a:r>
          </a:p>
          <a:p>
            <a:pPr marL="285750" indent="-285750">
              <a:buFont typeface="Arial" panose="020B0604020202020204" pitchFamily="34" charset="0"/>
              <a:buChar char="•"/>
            </a:pPr>
            <a:r>
              <a:rPr lang="en-US" dirty="0">
                <a:latin typeface="+mn-lt"/>
              </a:rPr>
              <a:t>Concomitantly, for the 10</a:t>
            </a:r>
            <a:r>
              <a:rPr lang="en-US" baseline="30000" dirty="0">
                <a:latin typeface="+mn-lt"/>
              </a:rPr>
              <a:t>th</a:t>
            </a:r>
            <a:r>
              <a:rPr lang="en-US" dirty="0">
                <a:latin typeface="+mn-lt"/>
              </a:rPr>
              <a:t> consecutive year, the number of conceptions for women under 30 as a subset of the total conceptions has been decreasing.</a:t>
            </a:r>
          </a:p>
          <a:p>
            <a:pPr marL="285750" indent="-285750">
              <a:buFont typeface="Arial" panose="020B0604020202020204" pitchFamily="34" charset="0"/>
              <a:buChar char="•"/>
            </a:pPr>
            <a:r>
              <a:rPr lang="en-US" dirty="0">
                <a:latin typeface="+mn-lt"/>
              </a:rPr>
              <a:t>When looking through a marriage lens, it could be observed that women under 30 tend to conceive outside of marriage, whilst women over 30 tend to conceive within marriage.</a:t>
            </a:r>
          </a:p>
        </p:txBody>
      </p:sp>
    </p:spTree>
    <p:extLst>
      <p:ext uri="{BB962C8B-B14F-4D97-AF65-F5344CB8AC3E}">
        <p14:creationId xmlns:p14="http://schemas.microsoft.com/office/powerpoint/2010/main" val="1441325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50" dirty="0" err="1"/>
              <a:t>nkjnkjnjknkjjnnkj</a:t>
            </a:r>
            <a:endParaRPr lang="en-GB" sz="1050" dirty="0"/>
          </a:p>
        </p:txBody>
      </p:sp>
    </p:spTree>
    <p:extLst>
      <p:ext uri="{BB962C8B-B14F-4D97-AF65-F5344CB8AC3E}">
        <p14:creationId xmlns:p14="http://schemas.microsoft.com/office/powerpoint/2010/main" val="343867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mn-lt"/>
              </a:rPr>
              <a:t>The Office for National Statistics publishes yearly conception statistics across England and Wales.</a:t>
            </a:r>
            <a:endParaRPr lang="en-GB"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mn-lt"/>
              </a:rPr>
              <a:t>The following analysis focuses on the latest publication of these statistics (made in 2019) which covers all years from 1990 to 2019.</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mn-lt"/>
              </a:rPr>
              <a:t>The data contains variables such as the number of conceptions, % of conceptions leading to abortions and the conception rate, all split by age group and year of conception.</a:t>
            </a:r>
            <a:endParaRPr lang="en-GB"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presentation is targeted towards a general audience.</a:t>
            </a:r>
            <a:endParaRPr lang="en-GB"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Colour-blind friendly themes are utilised throughout the presentation for both charts and any other visuals.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chemeClr val="bg1"/>
                </a:solidFill>
                <a:effectLst/>
                <a:latin typeface="+mn-lt"/>
              </a:rPr>
              <a:t>Please note that this data excludes miscarriages which might impact some of the analysis on the % of conceptions leading to abortions</a:t>
            </a:r>
            <a:endParaRPr lang="en-GB"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mn-lt"/>
              </a:rPr>
              <a:t>It is also important to note that a conception does not have to result in birth and therefore the number of conceptions does not translate in actual births.</a:t>
            </a:r>
            <a:endParaRPr lang="en-GB"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All charts have been produced in </a:t>
            </a:r>
            <a:r>
              <a:rPr lang="en-GB" dirty="0" err="1"/>
              <a:t>PowerBI</a:t>
            </a:r>
            <a:r>
              <a:rPr lang="en-GB" dirty="0"/>
              <a:t>.</a:t>
            </a:r>
          </a:p>
          <a:p>
            <a:pPr marL="158750" indent="0">
              <a:buNone/>
            </a:pPr>
            <a:endParaRPr lang="en-GB" dirty="0"/>
          </a:p>
        </p:txBody>
      </p:sp>
    </p:spTree>
    <p:extLst>
      <p:ext uri="{BB962C8B-B14F-4D97-AF65-F5344CB8AC3E}">
        <p14:creationId xmlns:p14="http://schemas.microsoft.com/office/powerpoint/2010/main" val="45411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The action of conceiving a child or of one being conceived (does not have to lead to birth necessarily).</a:t>
            </a:r>
            <a:endParaRPr lang="en-US" dirty="0">
              <a:solidFill>
                <a:schemeClr val="dk1"/>
              </a:solidFill>
              <a:latin typeface="Roboto"/>
              <a:ea typeface="Roboto"/>
              <a:cs typeface="Roboto"/>
              <a:sym typeface="Roboto"/>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chemeClr val="dk1"/>
                </a:solidFill>
                <a:latin typeface="Roboto"/>
                <a:ea typeface="Roboto"/>
                <a:cs typeface="Roboto"/>
                <a:sym typeface="Roboto"/>
              </a:rPr>
              <a:t>The number of conceptions within the age group divided by the total number of women within the age group.</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chemeClr val="dk1"/>
                </a:solidFill>
                <a:latin typeface="Roboto"/>
                <a:ea typeface="Roboto"/>
                <a:cs typeface="Roboto"/>
                <a:sym typeface="Roboto"/>
              </a:rPr>
              <a:t>The particular age range to which the female belongs to.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chemeClr val="dk1"/>
                </a:solidFill>
                <a:latin typeface="Roboto"/>
                <a:ea typeface="Roboto"/>
                <a:cs typeface="Roboto"/>
                <a:sym typeface="Roboto"/>
              </a:rPr>
              <a:t>We will now move onto </a:t>
            </a:r>
            <a:r>
              <a:rPr lang="en-US" dirty="0" err="1">
                <a:solidFill>
                  <a:schemeClr val="dk1"/>
                </a:solidFill>
                <a:latin typeface="Roboto"/>
                <a:ea typeface="Roboto"/>
                <a:cs typeface="Roboto"/>
                <a:sym typeface="Roboto"/>
              </a:rPr>
              <a:t>analysing</a:t>
            </a:r>
            <a:r>
              <a:rPr lang="en-US" dirty="0">
                <a:solidFill>
                  <a:schemeClr val="dk1"/>
                </a:solidFill>
                <a:latin typeface="Roboto"/>
                <a:ea typeface="Roboto"/>
                <a:cs typeface="Roboto"/>
                <a:sym typeface="Roboto"/>
              </a:rPr>
              <a:t> the dataset.</a:t>
            </a:r>
          </a:p>
          <a:p>
            <a:endParaRPr lang="en-GB" dirty="0"/>
          </a:p>
        </p:txBody>
      </p:sp>
    </p:spTree>
    <p:extLst>
      <p:ext uri="{BB962C8B-B14F-4D97-AF65-F5344CB8AC3E}">
        <p14:creationId xmlns:p14="http://schemas.microsoft.com/office/powerpoint/2010/main" val="94471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323132"/>
                </a:solidFill>
                <a:effectLst/>
                <a:latin typeface="open sans" panose="020B0606030504020204" pitchFamily="34" charset="0"/>
              </a:rPr>
              <a:t>Overall, the conception numbers are decreasing for the 5</a:t>
            </a:r>
            <a:r>
              <a:rPr lang="en-US" b="0" i="0" baseline="30000" dirty="0">
                <a:solidFill>
                  <a:srgbClr val="323132"/>
                </a:solidFill>
                <a:effectLst/>
                <a:latin typeface="open sans" panose="020B0606030504020204" pitchFamily="34" charset="0"/>
              </a:rPr>
              <a:t>th</a:t>
            </a:r>
            <a:r>
              <a:rPr lang="en-US" b="0" i="0" dirty="0">
                <a:solidFill>
                  <a:srgbClr val="323132"/>
                </a:solidFill>
                <a:effectLst/>
                <a:latin typeface="open sans" panose="020B0606030504020204" pitchFamily="34" charset="0"/>
              </a:rPr>
              <a:t> consecutive year.</a:t>
            </a:r>
          </a:p>
          <a:p>
            <a:pPr algn="l">
              <a:buFont typeface="Arial" panose="020B0604020202020204" pitchFamily="34" charset="0"/>
              <a:buChar char="•"/>
            </a:pPr>
            <a:r>
              <a:rPr lang="en-US" b="0" i="0" dirty="0">
                <a:solidFill>
                  <a:srgbClr val="323132"/>
                </a:solidFill>
                <a:effectLst/>
                <a:latin typeface="open sans" panose="020B0606030504020204" pitchFamily="34" charset="0"/>
              </a:rPr>
              <a:t>In 2019, there was a 2.1% decrease in the number of overall conceptions compared with 2018.</a:t>
            </a:r>
          </a:p>
          <a:p>
            <a:pPr algn="l">
              <a:buFont typeface="Arial" panose="020B0604020202020204" pitchFamily="34" charset="0"/>
              <a:buChar char="•"/>
            </a:pPr>
            <a:r>
              <a:rPr lang="en-US" b="0" i="0" dirty="0">
                <a:solidFill>
                  <a:srgbClr val="323132"/>
                </a:solidFill>
                <a:effectLst/>
                <a:latin typeface="open sans" panose="020B0606030504020204" pitchFamily="34" charset="0"/>
              </a:rPr>
              <a:t>This was the largest annual decrease since 2012. </a:t>
            </a:r>
          </a:p>
          <a:p>
            <a:pPr algn="l">
              <a:buFont typeface="Arial" panose="020B0604020202020204" pitchFamily="34" charset="0"/>
              <a:buChar char="•"/>
            </a:pPr>
            <a:r>
              <a:rPr lang="en-US" b="0" i="0" dirty="0">
                <a:solidFill>
                  <a:srgbClr val="323132"/>
                </a:solidFill>
                <a:effectLst/>
                <a:latin typeface="open sans" panose="020B0606030504020204" pitchFamily="34" charset="0"/>
              </a:rPr>
              <a:t>But how has the number of conceptions over time been impacted by different age groups?</a:t>
            </a:r>
          </a:p>
          <a:p>
            <a:pPr algn="l">
              <a:buFont typeface="Arial" panose="020B0604020202020204" pitchFamily="34" charset="0"/>
              <a:buChar char="•"/>
            </a:pPr>
            <a:endParaRPr lang="en-US" b="0" i="0" dirty="0">
              <a:solidFill>
                <a:srgbClr val="323132"/>
              </a:solidFill>
              <a:effectLst/>
              <a:latin typeface="open sans" panose="020B0606030504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d260116d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d260116d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Conception numbers are increasing for women over 30 for the 9</a:t>
            </a:r>
            <a:r>
              <a:rPr lang="en-US" baseline="30000" dirty="0"/>
              <a:t>th</a:t>
            </a:r>
            <a:r>
              <a:rPr lang="en-US" dirty="0"/>
              <a:t> consecutive year.</a:t>
            </a:r>
          </a:p>
          <a:p>
            <a:pPr marL="171450" lvl="0" indent="-171450" algn="l" rtl="0">
              <a:spcBef>
                <a:spcPts val="0"/>
              </a:spcBef>
              <a:spcAft>
                <a:spcPts val="0"/>
              </a:spcAft>
            </a:pPr>
            <a:r>
              <a:rPr lang="en-US" dirty="0"/>
              <a:t>On the opposite end, conception numbers for women under 30 have been consistently decreasing for the same time period.</a:t>
            </a:r>
          </a:p>
          <a:p>
            <a:pPr marL="171450" lvl="0" indent="-171450" algn="l" rtl="0">
              <a:spcBef>
                <a:spcPts val="0"/>
              </a:spcBef>
              <a:spcAft>
                <a:spcPts val="0"/>
              </a:spcAft>
            </a:pPr>
            <a:r>
              <a:rPr lang="en-US" dirty="0"/>
              <a:t>So how do things look now compared to ten years ago?</a:t>
            </a:r>
          </a:p>
        </p:txBody>
      </p:sp>
    </p:spTree>
    <p:extLst>
      <p:ext uri="{BB962C8B-B14F-4D97-AF65-F5344CB8AC3E}">
        <p14:creationId xmlns:p14="http://schemas.microsoft.com/office/powerpoint/2010/main" val="66802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d260116d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d260116d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When looking at the differences between 2019 and 2009, it becomes clearer that there has been a sift around when it comes to the age at which women conceive.</a:t>
            </a:r>
          </a:p>
          <a:p>
            <a:pPr marL="171450" lvl="0" indent="-171450" algn="l" rtl="0">
              <a:spcBef>
                <a:spcPts val="0"/>
              </a:spcBef>
              <a:spcAft>
                <a:spcPts val="0"/>
              </a:spcAft>
            </a:pPr>
            <a:r>
              <a:rPr lang="en-US" dirty="0"/>
              <a:t>Thus, whilst 10 years ago conception numbers were driven by women under 30, the complete opposite is happening in 2019.</a:t>
            </a:r>
          </a:p>
          <a:p>
            <a:pPr marL="171450" lvl="0" indent="-171450" algn="l" rtl="0">
              <a:spcBef>
                <a:spcPts val="0"/>
              </a:spcBef>
              <a:spcAft>
                <a:spcPts val="0"/>
              </a:spcAft>
            </a:pPr>
            <a:r>
              <a:rPr lang="en-US" dirty="0"/>
              <a:t>But does this trend reflect in the conception rates for these age groups?</a:t>
            </a:r>
          </a:p>
        </p:txBody>
      </p:sp>
    </p:spTree>
    <p:extLst>
      <p:ext uri="{BB962C8B-B14F-4D97-AF65-F5344CB8AC3E}">
        <p14:creationId xmlns:p14="http://schemas.microsoft.com/office/powerpoint/2010/main" val="2615206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d260116d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d260116d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can see that there is a decline in the conception rates for women under 30.</a:t>
            </a:r>
          </a:p>
          <a:p>
            <a:pPr marL="171450" lvl="0" indent="-171450" algn="l" rtl="0">
              <a:spcBef>
                <a:spcPts val="0"/>
              </a:spcBef>
              <a:spcAft>
                <a:spcPts val="0"/>
              </a:spcAft>
            </a:pPr>
            <a:r>
              <a:rPr lang="en-US" dirty="0"/>
              <a:t>Particularly for 2019, women under 25 have recorded the lowest conception rate since records began.</a:t>
            </a:r>
          </a:p>
          <a:p>
            <a:pPr marL="171450" lvl="0" indent="-171450" algn="l" rtl="0">
              <a:spcBef>
                <a:spcPts val="0"/>
              </a:spcBef>
              <a:spcAft>
                <a:spcPts val="0"/>
              </a:spcAft>
            </a:pPr>
            <a:r>
              <a:rPr lang="en-US" dirty="0"/>
              <a:t>On the other hand, in 2019, the conception rate for women over 40 is at an all-time peak since records began.</a:t>
            </a:r>
          </a:p>
          <a:p>
            <a:pPr marL="171450" lvl="0" indent="-171450" algn="l" rtl="0">
              <a:spcBef>
                <a:spcPts val="0"/>
              </a:spcBef>
              <a:spcAft>
                <a:spcPts val="0"/>
              </a:spcAft>
            </a:pPr>
            <a:r>
              <a:rPr lang="en-US" dirty="0"/>
              <a:t>Does this trend continue for abortion rates too?</a:t>
            </a:r>
            <a:endParaRPr dirty="0"/>
          </a:p>
        </p:txBody>
      </p:sp>
    </p:spTree>
    <p:extLst>
      <p:ext uri="{BB962C8B-B14F-4D97-AF65-F5344CB8AC3E}">
        <p14:creationId xmlns:p14="http://schemas.microsoft.com/office/powerpoint/2010/main" val="272767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89462" y="1559775"/>
            <a:ext cx="3887700" cy="16722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89553" y="3232125"/>
            <a:ext cx="3887700" cy="35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deyuking/Data-Visualisation-Projec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ata-visualization.cioreview.com/cxoinsight/what-is-data-visualization-and-why-is-it-important-nid-11806-cid-163.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blog.avenuecode.com/a-ui-engineers-thoughts-on-data-visualization-tools" TargetMode="External"/><Relationship Id="rId5" Type="http://schemas.openxmlformats.org/officeDocument/2006/relationships/hyperlink" Target="https://www.idashboards.com/blog/2017/07/26/data-visualization-and-the-9-fundamental-design-principles/" TargetMode="External"/><Relationship Id="rId4" Type="http://schemas.openxmlformats.org/officeDocument/2006/relationships/hyperlink" Target="https://venngage.com/blog/color-blind-friendly-palett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ons.gov.uk/peoplepopulationandcommunity/birthsdeathsandmarriages/conceptionandfertilityrates/datasets/conceptionstatisticsenglandandwalesreferencetabl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47C1DB-5F66-DC9A-A4EC-8B815587D7AE}"/>
              </a:ext>
            </a:extLst>
          </p:cNvPr>
          <p:cNvPicPr>
            <a:picLocks noChangeAspect="1"/>
          </p:cNvPicPr>
          <p:nvPr/>
        </p:nvPicPr>
        <p:blipFill>
          <a:blip r:embed="rId2"/>
          <a:stretch>
            <a:fillRect/>
          </a:stretch>
        </p:blipFill>
        <p:spPr>
          <a:xfrm>
            <a:off x="1883683" y="286247"/>
            <a:ext cx="5376633" cy="4753886"/>
          </a:xfrm>
          <a:prstGeom prst="rect">
            <a:avLst/>
          </a:prstGeom>
        </p:spPr>
      </p:pic>
    </p:spTree>
    <p:extLst>
      <p:ext uri="{BB962C8B-B14F-4D97-AF65-F5344CB8AC3E}">
        <p14:creationId xmlns:p14="http://schemas.microsoft.com/office/powerpoint/2010/main" val="1875022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18" name="Title 1">
            <a:extLst>
              <a:ext uri="{FF2B5EF4-FFF2-40B4-BE49-F238E27FC236}">
                <a16:creationId xmlns:a16="http://schemas.microsoft.com/office/drawing/2014/main" id="{FC35BB50-AD2B-4FE0-8507-215AFA197C6D}"/>
              </a:ext>
            </a:extLst>
          </p:cNvPr>
          <p:cNvSpPr txBox="1">
            <a:spLocks/>
          </p:cNvSpPr>
          <p:nvPr/>
        </p:nvSpPr>
        <p:spPr>
          <a:xfrm>
            <a:off x="495016" y="0"/>
            <a:ext cx="8520600" cy="841800"/>
          </a:xfrm>
          <a:prstGeom prst="rect">
            <a:avLst/>
          </a:prstGeom>
          <a:noFill/>
          <a:ln>
            <a:noFill/>
          </a:ln>
        </p:spPr>
        <p:txBody>
          <a:bodyPr spcFirstLastPara="1" wrap="square" lIns="91425" tIns="91425" rIns="91425" bIns="91425" anchor="ctr"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r"/>
            <a:r>
              <a:rPr lang="en-US" dirty="0"/>
              <a:t>4. Dataset description</a:t>
            </a:r>
            <a:br>
              <a:rPr lang="en-US" dirty="0"/>
            </a:br>
            <a:r>
              <a:rPr lang="en-US" sz="1800" i="1" dirty="0"/>
              <a:t>Conception rates  are at their lowest for women under 25 since records began</a:t>
            </a:r>
            <a:endParaRPr lang="en-GB" sz="1800" i="1" dirty="0"/>
          </a:p>
        </p:txBody>
      </p:sp>
      <p:pic>
        <p:nvPicPr>
          <p:cNvPr id="3" name="Picture 2">
            <a:extLst>
              <a:ext uri="{FF2B5EF4-FFF2-40B4-BE49-F238E27FC236}">
                <a16:creationId xmlns:a16="http://schemas.microsoft.com/office/drawing/2014/main" id="{D0EED75C-F83C-A111-995C-B63D0E35E7B5}"/>
              </a:ext>
            </a:extLst>
          </p:cNvPr>
          <p:cNvPicPr>
            <a:picLocks noChangeAspect="1"/>
          </p:cNvPicPr>
          <p:nvPr/>
        </p:nvPicPr>
        <p:blipFill>
          <a:blip r:embed="rId3"/>
          <a:stretch>
            <a:fillRect/>
          </a:stretch>
        </p:blipFill>
        <p:spPr>
          <a:xfrm>
            <a:off x="557833" y="952636"/>
            <a:ext cx="8028333" cy="4079523"/>
          </a:xfrm>
          <a:prstGeom prst="rect">
            <a:avLst/>
          </a:prstGeom>
        </p:spPr>
      </p:pic>
    </p:spTree>
    <p:extLst>
      <p:ext uri="{BB962C8B-B14F-4D97-AF65-F5344CB8AC3E}">
        <p14:creationId xmlns:p14="http://schemas.microsoft.com/office/powerpoint/2010/main" val="285092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18" name="Title 1">
            <a:extLst>
              <a:ext uri="{FF2B5EF4-FFF2-40B4-BE49-F238E27FC236}">
                <a16:creationId xmlns:a16="http://schemas.microsoft.com/office/drawing/2014/main" id="{A5529A02-4350-61F1-B10F-6ACAEF5D40A3}"/>
              </a:ext>
            </a:extLst>
          </p:cNvPr>
          <p:cNvSpPr txBox="1">
            <a:spLocks/>
          </p:cNvSpPr>
          <p:nvPr/>
        </p:nvSpPr>
        <p:spPr>
          <a:xfrm>
            <a:off x="396780" y="0"/>
            <a:ext cx="8520600" cy="841800"/>
          </a:xfrm>
          <a:prstGeom prst="rect">
            <a:avLst/>
          </a:prstGeom>
          <a:noFill/>
          <a:ln>
            <a:noFill/>
          </a:ln>
        </p:spPr>
        <p:txBody>
          <a:bodyPr spcFirstLastPara="1" wrap="square" lIns="91425" tIns="91425" rIns="91425" bIns="91425" anchor="ctr"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r"/>
            <a:r>
              <a:rPr lang="en-US" dirty="0"/>
              <a:t>4. Dataset description</a:t>
            </a:r>
            <a:br>
              <a:rPr lang="en-US" dirty="0"/>
            </a:br>
            <a:r>
              <a:rPr lang="en-US" sz="1800" i="1" dirty="0"/>
              <a:t>Abortion rates have increased across all age groups for the 5</a:t>
            </a:r>
            <a:r>
              <a:rPr lang="en-US" sz="1800" i="1" baseline="30000" dirty="0"/>
              <a:t>th</a:t>
            </a:r>
            <a:r>
              <a:rPr lang="en-US" sz="1800" i="1" dirty="0"/>
              <a:t> consecutive year </a:t>
            </a:r>
            <a:endParaRPr lang="en-GB" sz="1800" i="1" dirty="0"/>
          </a:p>
        </p:txBody>
      </p:sp>
      <p:pic>
        <p:nvPicPr>
          <p:cNvPr id="3" name="Picture 2">
            <a:extLst>
              <a:ext uri="{FF2B5EF4-FFF2-40B4-BE49-F238E27FC236}">
                <a16:creationId xmlns:a16="http://schemas.microsoft.com/office/drawing/2014/main" id="{0EA16577-58BE-56FE-6649-CE85104AB217}"/>
              </a:ext>
            </a:extLst>
          </p:cNvPr>
          <p:cNvPicPr>
            <a:picLocks noChangeAspect="1"/>
          </p:cNvPicPr>
          <p:nvPr/>
        </p:nvPicPr>
        <p:blipFill>
          <a:blip r:embed="rId3"/>
          <a:stretch>
            <a:fillRect/>
          </a:stretch>
        </p:blipFill>
        <p:spPr>
          <a:xfrm>
            <a:off x="690927" y="933782"/>
            <a:ext cx="7762146" cy="4117355"/>
          </a:xfrm>
          <a:prstGeom prst="rect">
            <a:avLst/>
          </a:prstGeom>
        </p:spPr>
      </p:pic>
    </p:spTree>
    <p:extLst>
      <p:ext uri="{BB962C8B-B14F-4D97-AF65-F5344CB8AC3E}">
        <p14:creationId xmlns:p14="http://schemas.microsoft.com/office/powerpoint/2010/main" val="644591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4" name="Title 1">
            <a:extLst>
              <a:ext uri="{FF2B5EF4-FFF2-40B4-BE49-F238E27FC236}">
                <a16:creationId xmlns:a16="http://schemas.microsoft.com/office/drawing/2014/main" id="{E82BA862-6967-B9D1-0CA6-30BD2A2D0F4F}"/>
              </a:ext>
            </a:extLst>
          </p:cNvPr>
          <p:cNvSpPr txBox="1">
            <a:spLocks/>
          </p:cNvSpPr>
          <p:nvPr/>
        </p:nvSpPr>
        <p:spPr>
          <a:xfrm>
            <a:off x="480455" y="0"/>
            <a:ext cx="8520600" cy="841800"/>
          </a:xfrm>
          <a:prstGeom prst="rect">
            <a:avLst/>
          </a:prstGeom>
          <a:noFill/>
          <a:ln>
            <a:noFill/>
          </a:ln>
        </p:spPr>
        <p:txBody>
          <a:bodyPr spcFirstLastPara="1" wrap="square" lIns="91425" tIns="91425" rIns="91425" bIns="91425" anchor="ctr"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r"/>
            <a:r>
              <a:rPr lang="en-US" dirty="0"/>
              <a:t>4. Dataset description</a:t>
            </a:r>
            <a:br>
              <a:rPr lang="en-US" dirty="0"/>
            </a:br>
            <a:r>
              <a:rPr lang="en-US" sz="1800" i="1" dirty="0"/>
              <a:t>Conceptions within marriage across all years are being driven by women over 30  </a:t>
            </a:r>
            <a:endParaRPr lang="en-GB" sz="1800" i="1" dirty="0"/>
          </a:p>
        </p:txBody>
      </p:sp>
      <p:pic>
        <p:nvPicPr>
          <p:cNvPr id="9" name="Picture 8">
            <a:extLst>
              <a:ext uri="{FF2B5EF4-FFF2-40B4-BE49-F238E27FC236}">
                <a16:creationId xmlns:a16="http://schemas.microsoft.com/office/drawing/2014/main" id="{8DCBA8DA-8327-469C-B3E7-01799F5E7DF0}"/>
              </a:ext>
            </a:extLst>
          </p:cNvPr>
          <p:cNvPicPr>
            <a:picLocks noChangeAspect="1"/>
          </p:cNvPicPr>
          <p:nvPr/>
        </p:nvPicPr>
        <p:blipFill>
          <a:blip r:embed="rId3"/>
          <a:stretch>
            <a:fillRect/>
          </a:stretch>
        </p:blipFill>
        <p:spPr>
          <a:xfrm>
            <a:off x="674255" y="908316"/>
            <a:ext cx="7994497" cy="4214643"/>
          </a:xfrm>
          <a:prstGeom prst="rect">
            <a:avLst/>
          </a:prstGeom>
        </p:spPr>
      </p:pic>
    </p:spTree>
    <p:extLst>
      <p:ext uri="{BB962C8B-B14F-4D97-AF65-F5344CB8AC3E}">
        <p14:creationId xmlns:p14="http://schemas.microsoft.com/office/powerpoint/2010/main" val="415147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6" name="Title 1">
            <a:extLst>
              <a:ext uri="{FF2B5EF4-FFF2-40B4-BE49-F238E27FC236}">
                <a16:creationId xmlns:a16="http://schemas.microsoft.com/office/drawing/2014/main" id="{A642E438-90FC-A92B-7CCA-FDA9D8975D43}"/>
              </a:ext>
            </a:extLst>
          </p:cNvPr>
          <p:cNvSpPr txBox="1">
            <a:spLocks/>
          </p:cNvSpPr>
          <p:nvPr/>
        </p:nvSpPr>
        <p:spPr>
          <a:xfrm>
            <a:off x="623400" y="23668"/>
            <a:ext cx="8520600" cy="841800"/>
          </a:xfrm>
          <a:prstGeom prst="rect">
            <a:avLst/>
          </a:prstGeom>
          <a:noFill/>
          <a:ln>
            <a:noFill/>
          </a:ln>
        </p:spPr>
        <p:txBody>
          <a:bodyPr spcFirstLastPara="1" wrap="square" lIns="91425" tIns="91425" rIns="91425" bIns="91425" anchor="ctr"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r"/>
            <a:r>
              <a:rPr lang="en-US" dirty="0"/>
              <a:t>4. Dataset description</a:t>
            </a:r>
            <a:br>
              <a:rPr lang="en-US" dirty="0"/>
            </a:br>
            <a:r>
              <a:rPr lang="en-US" sz="1800" i="1" dirty="0"/>
              <a:t>Conceptions outside marriage across all years are being driven by women under 30 </a:t>
            </a:r>
            <a:endParaRPr lang="en-GB" sz="1800" i="1" dirty="0"/>
          </a:p>
        </p:txBody>
      </p:sp>
      <p:pic>
        <p:nvPicPr>
          <p:cNvPr id="3" name="Picture 2">
            <a:extLst>
              <a:ext uri="{FF2B5EF4-FFF2-40B4-BE49-F238E27FC236}">
                <a16:creationId xmlns:a16="http://schemas.microsoft.com/office/drawing/2014/main" id="{449680F4-7698-5615-7D20-F70EC49DFD36}"/>
              </a:ext>
            </a:extLst>
          </p:cNvPr>
          <p:cNvPicPr>
            <a:picLocks noChangeAspect="1"/>
          </p:cNvPicPr>
          <p:nvPr/>
        </p:nvPicPr>
        <p:blipFill>
          <a:blip r:embed="rId3"/>
          <a:stretch>
            <a:fillRect/>
          </a:stretch>
        </p:blipFill>
        <p:spPr>
          <a:xfrm>
            <a:off x="623400" y="914805"/>
            <a:ext cx="8024278" cy="4205027"/>
          </a:xfrm>
          <a:prstGeom prst="rect">
            <a:avLst/>
          </a:prstGeom>
        </p:spPr>
      </p:pic>
    </p:spTree>
    <p:extLst>
      <p:ext uri="{BB962C8B-B14F-4D97-AF65-F5344CB8AC3E}">
        <p14:creationId xmlns:p14="http://schemas.microsoft.com/office/powerpoint/2010/main" val="137507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44"/>
          <p:cNvSpPr/>
          <p:nvPr/>
        </p:nvSpPr>
        <p:spPr>
          <a:xfrm>
            <a:off x="457200" y="3060474"/>
            <a:ext cx="3959700" cy="1671600"/>
          </a:xfrm>
          <a:prstGeom prst="roundRect">
            <a:avLst>
              <a:gd name="adj" fmla="val 0"/>
            </a:avLst>
          </a:prstGeom>
          <a:solidFill>
            <a:srgbClr val="1AE6BF">
              <a:alpha val="12157"/>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44"/>
          <p:cNvSpPr/>
          <p:nvPr/>
        </p:nvSpPr>
        <p:spPr>
          <a:xfrm>
            <a:off x="761900" y="3389100"/>
            <a:ext cx="1014900" cy="101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44"/>
          <p:cNvSpPr/>
          <p:nvPr/>
        </p:nvSpPr>
        <p:spPr>
          <a:xfrm>
            <a:off x="457200" y="1036188"/>
            <a:ext cx="3959700" cy="1671600"/>
          </a:xfrm>
          <a:prstGeom prst="roundRect">
            <a:avLst>
              <a:gd name="adj" fmla="val 0"/>
            </a:avLst>
          </a:prstGeom>
          <a:solidFill>
            <a:srgbClr val="003399">
              <a:alpha val="12157"/>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44"/>
          <p:cNvSpPr/>
          <p:nvPr/>
        </p:nvSpPr>
        <p:spPr>
          <a:xfrm>
            <a:off x="761900" y="1364650"/>
            <a:ext cx="1014900" cy="101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44"/>
          <p:cNvSpPr/>
          <p:nvPr/>
        </p:nvSpPr>
        <p:spPr>
          <a:xfrm>
            <a:off x="4727100" y="1036188"/>
            <a:ext cx="3959700" cy="1671600"/>
          </a:xfrm>
          <a:prstGeom prst="roundRect">
            <a:avLst>
              <a:gd name="adj" fmla="val 0"/>
            </a:avLst>
          </a:prstGeom>
          <a:solidFill>
            <a:srgbClr val="1AE6B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44"/>
          <p:cNvSpPr/>
          <p:nvPr/>
        </p:nvSpPr>
        <p:spPr>
          <a:xfrm>
            <a:off x="4727100" y="3046913"/>
            <a:ext cx="3959700" cy="1671600"/>
          </a:xfrm>
          <a:prstGeom prst="roundRect">
            <a:avLst>
              <a:gd name="adj" fmla="val 0"/>
            </a:avLst>
          </a:prstGeom>
          <a:solidFill>
            <a:srgbClr val="003399">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44"/>
          <p:cNvSpPr/>
          <p:nvPr/>
        </p:nvSpPr>
        <p:spPr>
          <a:xfrm>
            <a:off x="7334341" y="1388157"/>
            <a:ext cx="1014900" cy="101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44"/>
          <p:cNvSpPr/>
          <p:nvPr/>
        </p:nvSpPr>
        <p:spPr>
          <a:xfrm>
            <a:off x="7367475" y="3389100"/>
            <a:ext cx="1014900" cy="101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44"/>
          <p:cNvSpPr txBox="1"/>
          <p:nvPr/>
        </p:nvSpPr>
        <p:spPr>
          <a:xfrm>
            <a:off x="2007826" y="2080731"/>
            <a:ext cx="20610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Fira Sans Extra Condensed"/>
                <a:ea typeface="Fira Sans Extra Condensed"/>
                <a:cs typeface="Fira Sans Extra Condensed"/>
                <a:sym typeface="Fira Sans Extra Condensed"/>
              </a:rPr>
              <a:t>The past 5 years have seen a continous decrease in the number of overall conceptions</a:t>
            </a:r>
            <a:endParaRPr b="1" dirty="0">
              <a:solidFill>
                <a:schemeClr val="dk1"/>
              </a:solidFill>
              <a:latin typeface="Fira Sans Extra Condensed"/>
              <a:ea typeface="Fira Sans Extra Condensed"/>
              <a:cs typeface="Fira Sans Extra Condensed"/>
              <a:sym typeface="Fira Sans Extra Condensed"/>
            </a:endParaRPr>
          </a:p>
        </p:txBody>
      </p:sp>
      <p:grpSp>
        <p:nvGrpSpPr>
          <p:cNvPr id="1003" name="Google Shape;1003;p44"/>
          <p:cNvGrpSpPr/>
          <p:nvPr/>
        </p:nvGrpSpPr>
        <p:grpSpPr>
          <a:xfrm>
            <a:off x="5224058" y="1283867"/>
            <a:ext cx="2061000" cy="1114969"/>
            <a:chOff x="5156692" y="1266413"/>
            <a:chExt cx="2061000" cy="1114969"/>
          </a:xfrm>
        </p:grpSpPr>
        <p:sp>
          <p:nvSpPr>
            <p:cNvPr id="1005" name="Google Shape;1005;p44"/>
            <p:cNvSpPr txBox="1"/>
            <p:nvPr/>
          </p:nvSpPr>
          <p:spPr>
            <a:xfrm>
              <a:off x="5156692" y="2107482"/>
              <a:ext cx="20610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Fira Sans Extra Condensed"/>
                  <a:ea typeface="Fira Sans Extra Condensed"/>
                  <a:cs typeface="Fira Sans Extra Condensed"/>
                  <a:sym typeface="Fira Sans Extra Condensed"/>
                </a:rPr>
                <a:t>Conception rates have been increasing for women over 30</a:t>
              </a:r>
              <a:endParaRPr b="1" dirty="0">
                <a:solidFill>
                  <a:schemeClr val="dk1"/>
                </a:solidFill>
                <a:latin typeface="Fira Sans Extra Condensed"/>
                <a:ea typeface="Fira Sans Extra Condensed"/>
                <a:cs typeface="Fira Sans Extra Condensed"/>
                <a:sym typeface="Fira Sans Extra Condensed"/>
              </a:endParaRPr>
            </a:p>
          </p:txBody>
        </p:sp>
        <p:sp>
          <p:nvSpPr>
            <p:cNvPr id="1007" name="Google Shape;1007;p44"/>
            <p:cNvSpPr txBox="1"/>
            <p:nvPr/>
          </p:nvSpPr>
          <p:spPr>
            <a:xfrm>
              <a:off x="5156692" y="1266413"/>
              <a:ext cx="2061000" cy="4180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3"/>
                  </a:solidFill>
                  <a:latin typeface="Fira Sans Extra Condensed"/>
                  <a:ea typeface="Fira Sans Extra Condensed"/>
                  <a:cs typeface="Fira Sans Extra Condensed"/>
                  <a:sym typeface="Fira Sans Extra Condensed"/>
                </a:rPr>
                <a:t>Some age groups conceive more than others</a:t>
              </a:r>
              <a:endParaRPr sz="1800" b="1" dirty="0">
                <a:solidFill>
                  <a:schemeClr val="accent3"/>
                </a:solidFill>
                <a:latin typeface="Fira Sans Extra Condensed"/>
                <a:ea typeface="Fira Sans Extra Condensed"/>
                <a:cs typeface="Fira Sans Extra Condensed"/>
                <a:sym typeface="Fira Sans Extra Condensed"/>
              </a:endParaRPr>
            </a:p>
          </p:txBody>
        </p:sp>
      </p:grpSp>
      <p:grpSp>
        <p:nvGrpSpPr>
          <p:cNvPr id="1008" name="Google Shape;1008;p44"/>
          <p:cNvGrpSpPr/>
          <p:nvPr/>
        </p:nvGrpSpPr>
        <p:grpSpPr>
          <a:xfrm>
            <a:off x="1959615" y="3284096"/>
            <a:ext cx="2333032" cy="1188768"/>
            <a:chOff x="2152817" y="3564742"/>
            <a:chExt cx="2333032" cy="908123"/>
          </a:xfrm>
        </p:grpSpPr>
        <p:sp>
          <p:nvSpPr>
            <p:cNvPr id="1010" name="Google Shape;1010;p44"/>
            <p:cNvSpPr txBox="1"/>
            <p:nvPr/>
          </p:nvSpPr>
          <p:spPr>
            <a:xfrm>
              <a:off x="2259552" y="4195665"/>
              <a:ext cx="2061000" cy="2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Fira Sans Extra Condensed"/>
                  <a:ea typeface="Fira Sans Extra Condensed"/>
                  <a:cs typeface="Fira Sans Extra Condensed"/>
                  <a:sym typeface="Fira Sans Extra Condensed"/>
                </a:rPr>
                <a:t>Higher increases for conceptions leading to abortions for under 30s</a:t>
              </a:r>
              <a:endParaRPr b="1" dirty="0">
                <a:solidFill>
                  <a:schemeClr val="dk1"/>
                </a:solidFill>
                <a:latin typeface="Fira Sans Extra Condensed"/>
                <a:ea typeface="Fira Sans Extra Condensed"/>
                <a:cs typeface="Fira Sans Extra Condensed"/>
                <a:sym typeface="Fira Sans Extra Condensed"/>
              </a:endParaRPr>
            </a:p>
          </p:txBody>
        </p:sp>
        <p:sp>
          <p:nvSpPr>
            <p:cNvPr id="1012" name="Google Shape;1012;p44"/>
            <p:cNvSpPr txBox="1"/>
            <p:nvPr/>
          </p:nvSpPr>
          <p:spPr>
            <a:xfrm>
              <a:off x="2152817" y="3564742"/>
              <a:ext cx="2333032"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b="1" dirty="0">
                  <a:solidFill>
                    <a:schemeClr val="accent3"/>
                  </a:solidFill>
                  <a:latin typeface="Fira Sans Extra Condensed"/>
                  <a:ea typeface="Fira Sans Extra Condensed"/>
                  <a:cs typeface="Fira Sans Extra Condensed"/>
                  <a:sym typeface="Fira Sans Extra Condensed"/>
                </a:rPr>
                <a:t>More abortions for under 30s</a:t>
              </a:r>
              <a:endParaRPr sz="2000" b="1" dirty="0">
                <a:solidFill>
                  <a:schemeClr val="accent3"/>
                </a:solidFill>
                <a:latin typeface="Fira Sans Extra Condensed"/>
                <a:ea typeface="Fira Sans Extra Condensed"/>
                <a:cs typeface="Fira Sans Extra Condensed"/>
                <a:sym typeface="Fira Sans Extra Condensed"/>
              </a:endParaRPr>
            </a:p>
          </p:txBody>
        </p:sp>
      </p:grpSp>
      <p:grpSp>
        <p:nvGrpSpPr>
          <p:cNvPr id="1013" name="Google Shape;1013;p44"/>
          <p:cNvGrpSpPr/>
          <p:nvPr/>
        </p:nvGrpSpPr>
        <p:grpSpPr>
          <a:xfrm>
            <a:off x="4937760" y="3369212"/>
            <a:ext cx="2321789" cy="954479"/>
            <a:chOff x="5192175" y="3453675"/>
            <a:chExt cx="2067374" cy="870015"/>
          </a:xfrm>
        </p:grpSpPr>
        <p:sp>
          <p:nvSpPr>
            <p:cNvPr id="1015" name="Google Shape;1015;p44"/>
            <p:cNvSpPr txBox="1"/>
            <p:nvPr/>
          </p:nvSpPr>
          <p:spPr>
            <a:xfrm>
              <a:off x="5192175" y="4046490"/>
              <a:ext cx="2061000" cy="27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US" sz="16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GB" b="1" dirty="0">
                  <a:solidFill>
                    <a:schemeClr val="dk1"/>
                  </a:solidFill>
                  <a:latin typeface="Fira Sans Extra Condensed"/>
                  <a:ea typeface="Fira Sans Extra Condensed"/>
                  <a:cs typeface="Fira Sans Extra Condensed"/>
                  <a:sym typeface="Fira Sans Extra Condensed"/>
                </a:rPr>
                <a:t>Conceptions within marriage are driven by women over 30</a:t>
              </a:r>
              <a:endParaRPr b="1" dirty="0">
                <a:solidFill>
                  <a:schemeClr val="dk1"/>
                </a:solidFill>
                <a:latin typeface="Fira Sans Extra Condensed"/>
                <a:ea typeface="Fira Sans Extra Condensed"/>
                <a:cs typeface="Fira Sans Extra Condensed"/>
                <a:sym typeface="Fira Sans Extra Condensed"/>
              </a:endParaRPr>
            </a:p>
          </p:txBody>
        </p:sp>
        <p:sp>
          <p:nvSpPr>
            <p:cNvPr id="1017" name="Google Shape;1017;p44"/>
            <p:cNvSpPr txBox="1"/>
            <p:nvPr/>
          </p:nvSpPr>
          <p:spPr>
            <a:xfrm>
              <a:off x="5198549" y="3453675"/>
              <a:ext cx="20610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accent5">
                      <a:lumMod val="50000"/>
                    </a:schemeClr>
                  </a:solidFill>
                  <a:latin typeface="Fira Sans Extra Condensed"/>
                  <a:ea typeface="Fira Sans Extra Condensed"/>
                  <a:cs typeface="Fira Sans Extra Condensed"/>
                  <a:sym typeface="Fira Sans Extra Condensed"/>
                </a:rPr>
                <a:t>Women conceive later in life and within marriage</a:t>
              </a:r>
              <a:endParaRPr sz="1800" b="1" dirty="0">
                <a:solidFill>
                  <a:schemeClr val="accent5"/>
                </a:solidFill>
                <a:latin typeface="Fira Sans Extra Condensed"/>
                <a:ea typeface="Fira Sans Extra Condensed"/>
                <a:cs typeface="Fira Sans Extra Condensed"/>
                <a:sym typeface="Fira Sans Extra Condensed"/>
              </a:endParaRPr>
            </a:p>
          </p:txBody>
        </p:sp>
      </p:grpSp>
      <p:pic>
        <p:nvPicPr>
          <p:cNvPr id="3" name="Graphic 2" descr="Baby crawling outline">
            <a:extLst>
              <a:ext uri="{FF2B5EF4-FFF2-40B4-BE49-F238E27FC236}">
                <a16:creationId xmlns:a16="http://schemas.microsoft.com/office/drawing/2014/main" id="{5F013126-6BB1-49DD-9569-F23A9A45B7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400" y="1492897"/>
            <a:ext cx="805121" cy="805121"/>
          </a:xfrm>
          <a:prstGeom prst="rect">
            <a:avLst/>
          </a:prstGeom>
        </p:spPr>
      </p:pic>
      <p:pic>
        <p:nvPicPr>
          <p:cNvPr id="51" name="Graphic 50" descr="Group of women outline">
            <a:extLst>
              <a:ext uri="{FF2B5EF4-FFF2-40B4-BE49-F238E27FC236}">
                <a16:creationId xmlns:a16="http://schemas.microsoft.com/office/drawing/2014/main" id="{A280FB1C-627A-42DA-9303-C5B6B52174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67475" y="1414750"/>
            <a:ext cx="914400" cy="914400"/>
          </a:xfrm>
          <a:prstGeom prst="rect">
            <a:avLst/>
          </a:prstGeom>
        </p:spPr>
      </p:pic>
      <p:pic>
        <p:nvPicPr>
          <p:cNvPr id="7" name="Graphic 6" descr="Pregnant lady outline">
            <a:extLst>
              <a:ext uri="{FF2B5EF4-FFF2-40B4-BE49-F238E27FC236}">
                <a16:creationId xmlns:a16="http://schemas.microsoft.com/office/drawing/2014/main" id="{9C52CEF6-61E1-4F7C-A3A6-F0F47734FF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4951" y="3467140"/>
            <a:ext cx="914400" cy="914400"/>
          </a:xfrm>
          <a:prstGeom prst="rect">
            <a:avLst/>
          </a:prstGeom>
        </p:spPr>
      </p:pic>
      <p:sp>
        <p:nvSpPr>
          <p:cNvPr id="27" name="Title 1">
            <a:extLst>
              <a:ext uri="{FF2B5EF4-FFF2-40B4-BE49-F238E27FC236}">
                <a16:creationId xmlns:a16="http://schemas.microsoft.com/office/drawing/2014/main" id="{9A140C8F-6575-E9EF-331A-4830982305BE}"/>
              </a:ext>
            </a:extLst>
          </p:cNvPr>
          <p:cNvSpPr txBox="1">
            <a:spLocks/>
          </p:cNvSpPr>
          <p:nvPr/>
        </p:nvSpPr>
        <p:spPr>
          <a:xfrm>
            <a:off x="457200" y="19641"/>
            <a:ext cx="8520600" cy="841800"/>
          </a:xfrm>
          <a:prstGeom prst="rect">
            <a:avLst/>
          </a:prstGeom>
          <a:noFill/>
          <a:ln>
            <a:noFill/>
          </a:ln>
        </p:spPr>
        <p:txBody>
          <a:bodyPr spcFirstLastPara="1" wrap="square" lIns="91425" tIns="91425" rIns="91425" bIns="91425" anchor="ctr"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r"/>
            <a:r>
              <a:rPr lang="en-US" dirty="0"/>
              <a:t>4. Dataset description</a:t>
            </a:r>
            <a:br>
              <a:rPr lang="en-US" dirty="0"/>
            </a:br>
            <a:r>
              <a:rPr lang="en-US" sz="1800" i="1" dirty="0"/>
              <a:t>In short , what does it all mean?</a:t>
            </a:r>
            <a:endParaRPr lang="en-GB" sz="1800" i="1" dirty="0"/>
          </a:p>
        </p:txBody>
      </p:sp>
      <p:sp>
        <p:nvSpPr>
          <p:cNvPr id="28" name="Google Shape;1017;p44">
            <a:extLst>
              <a:ext uri="{FF2B5EF4-FFF2-40B4-BE49-F238E27FC236}">
                <a16:creationId xmlns:a16="http://schemas.microsoft.com/office/drawing/2014/main" id="{DA3DF8C0-3B30-5BDB-20EE-7B20D63C0A12}"/>
              </a:ext>
            </a:extLst>
          </p:cNvPr>
          <p:cNvSpPr txBox="1"/>
          <p:nvPr/>
        </p:nvSpPr>
        <p:spPr>
          <a:xfrm>
            <a:off x="1980859" y="1260787"/>
            <a:ext cx="20610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dirty="0">
                <a:solidFill>
                  <a:schemeClr val="accent5">
                    <a:lumMod val="50000"/>
                  </a:schemeClr>
                </a:solidFill>
                <a:latin typeface="Fira Sans Extra Condensed"/>
                <a:ea typeface="Fira Sans Extra Condensed"/>
                <a:cs typeface="Fira Sans Extra Condensed"/>
                <a:sym typeface="Fira Sans Extra Condensed"/>
              </a:rPr>
              <a:t>Less and less conceptions</a:t>
            </a:r>
            <a:endParaRPr sz="2000" b="1" dirty="0">
              <a:solidFill>
                <a:schemeClr val="accent5"/>
              </a:solidFill>
              <a:latin typeface="Fira Sans Extra Condensed"/>
              <a:ea typeface="Fira Sans Extra Condensed"/>
              <a:cs typeface="Fira Sans Extra Condensed"/>
              <a:sym typeface="Fira Sans Extra Condensed"/>
            </a:endParaRPr>
          </a:p>
        </p:txBody>
      </p:sp>
      <p:pic>
        <p:nvPicPr>
          <p:cNvPr id="4" name="Graphic 3" descr="Man and woman outline">
            <a:extLst>
              <a:ext uri="{FF2B5EF4-FFF2-40B4-BE49-F238E27FC236}">
                <a16:creationId xmlns:a16="http://schemas.microsoft.com/office/drawing/2014/main" id="{DBE6AC92-668D-BBB8-C37D-8DCC20B03E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14649" y="3451532"/>
            <a:ext cx="914400" cy="914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1577-E252-4C19-A155-148B53BF973B}"/>
              </a:ext>
            </a:extLst>
          </p:cNvPr>
          <p:cNvSpPr>
            <a:spLocks noGrp="1"/>
          </p:cNvSpPr>
          <p:nvPr>
            <p:ph type="title"/>
          </p:nvPr>
        </p:nvSpPr>
        <p:spPr>
          <a:xfrm>
            <a:off x="88675" y="0"/>
            <a:ext cx="8520600" cy="841800"/>
          </a:xfrm>
        </p:spPr>
        <p:txBody>
          <a:bodyPr>
            <a:normAutofit/>
          </a:bodyPr>
          <a:lstStyle/>
          <a:p>
            <a:pPr algn="r"/>
            <a:r>
              <a:rPr lang="en-US" dirty="0"/>
              <a:t>5. Discussion</a:t>
            </a:r>
            <a:endParaRPr lang="en-GB" dirty="0"/>
          </a:p>
        </p:txBody>
      </p:sp>
      <p:sp>
        <p:nvSpPr>
          <p:cNvPr id="3" name="TextBox 2">
            <a:extLst>
              <a:ext uri="{FF2B5EF4-FFF2-40B4-BE49-F238E27FC236}">
                <a16:creationId xmlns:a16="http://schemas.microsoft.com/office/drawing/2014/main" id="{337FD868-2C0F-46AE-8985-042D0BF0623F}"/>
              </a:ext>
            </a:extLst>
          </p:cNvPr>
          <p:cNvSpPr txBox="1"/>
          <p:nvPr/>
        </p:nvSpPr>
        <p:spPr>
          <a:xfrm>
            <a:off x="1172777" y="687911"/>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 Chart utilisation and rationale</a:t>
            </a:r>
          </a:p>
        </p:txBody>
      </p:sp>
      <p:sp>
        <p:nvSpPr>
          <p:cNvPr id="5" name="TextBox 4">
            <a:extLst>
              <a:ext uri="{FF2B5EF4-FFF2-40B4-BE49-F238E27FC236}">
                <a16:creationId xmlns:a16="http://schemas.microsoft.com/office/drawing/2014/main" id="{D7ABF709-2567-4813-8DD0-351A1C27375A}"/>
              </a:ext>
            </a:extLst>
          </p:cNvPr>
          <p:cNvSpPr txBox="1"/>
          <p:nvPr/>
        </p:nvSpPr>
        <p:spPr>
          <a:xfrm>
            <a:off x="630726" y="1347046"/>
            <a:ext cx="4680183" cy="3323987"/>
          </a:xfrm>
          <a:prstGeom prst="rect">
            <a:avLst/>
          </a:prstGeom>
          <a:noFill/>
        </p:spPr>
        <p:txBody>
          <a:bodyPr wrap="square" rtlCol="0">
            <a:spAutoFit/>
          </a:bodyPr>
          <a:lstStyle/>
          <a:p>
            <a:pPr marL="285750" indent="-285750">
              <a:buFont typeface="Arial" panose="020B0604020202020204" pitchFamily="34" charset="0"/>
              <a:buChar char="•"/>
            </a:pPr>
            <a:r>
              <a:rPr lang="en-GB" dirty="0"/>
              <a:t>In the following section, I will provide a rationale for the data visualization techniques which I have employed.</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 will do this by discussing the available features of the dataset and the reason for choosing a particular data visualization technique.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Pittenturf’s</a:t>
            </a:r>
            <a:r>
              <a:rPr lang="en-GB" dirty="0"/>
              <a:t> (2018) principles were utilized when designing the aforementioned charts. Thus, charts should be informative, efficient, appealing, and interactive.</a:t>
            </a:r>
          </a:p>
          <a:p>
            <a:pPr marL="285750" indent="-285750">
              <a:buFont typeface="Arial" panose="020B0604020202020204" pitchFamily="34" charset="0"/>
              <a:buChar char="•"/>
            </a:pPr>
            <a:endParaRPr lang="en-GB" dirty="0"/>
          </a:p>
        </p:txBody>
      </p:sp>
      <p:pic>
        <p:nvPicPr>
          <p:cNvPr id="4" name="Picture 2" descr="How to Write a Rationale - 11th Grade Language B">
            <a:extLst>
              <a:ext uri="{FF2B5EF4-FFF2-40B4-BE49-F238E27FC236}">
                <a16:creationId xmlns:a16="http://schemas.microsoft.com/office/drawing/2014/main" id="{6D45CF27-9641-38C9-A21B-7FA33AF2D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18" y="1413452"/>
            <a:ext cx="3529591"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82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1577-E252-4C19-A155-148B53BF973B}"/>
              </a:ext>
            </a:extLst>
          </p:cNvPr>
          <p:cNvSpPr>
            <a:spLocks noGrp="1"/>
          </p:cNvSpPr>
          <p:nvPr>
            <p:ph type="title"/>
          </p:nvPr>
        </p:nvSpPr>
        <p:spPr>
          <a:xfrm>
            <a:off x="558974" y="0"/>
            <a:ext cx="8520600" cy="841800"/>
          </a:xfrm>
        </p:spPr>
        <p:txBody>
          <a:bodyPr/>
          <a:lstStyle/>
          <a:p>
            <a:pPr algn="r"/>
            <a:r>
              <a:rPr lang="en-US" dirty="0"/>
              <a:t>5. Discussion</a:t>
            </a:r>
            <a:endParaRPr lang="en-GB" dirty="0"/>
          </a:p>
        </p:txBody>
      </p:sp>
      <p:sp>
        <p:nvSpPr>
          <p:cNvPr id="3" name="TextBox 2">
            <a:extLst>
              <a:ext uri="{FF2B5EF4-FFF2-40B4-BE49-F238E27FC236}">
                <a16:creationId xmlns:a16="http://schemas.microsoft.com/office/drawing/2014/main" id="{337FD868-2C0F-46AE-8985-042D0BF0623F}"/>
              </a:ext>
            </a:extLst>
          </p:cNvPr>
          <p:cNvSpPr txBox="1"/>
          <p:nvPr/>
        </p:nvSpPr>
        <p:spPr>
          <a:xfrm>
            <a:off x="1618827" y="609035"/>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Line charts</a:t>
            </a:r>
          </a:p>
        </p:txBody>
      </p:sp>
      <p:graphicFrame>
        <p:nvGraphicFramePr>
          <p:cNvPr id="9" name="Diagram 8">
            <a:extLst>
              <a:ext uri="{FF2B5EF4-FFF2-40B4-BE49-F238E27FC236}">
                <a16:creationId xmlns:a16="http://schemas.microsoft.com/office/drawing/2014/main" id="{544E4564-49EE-13DC-7871-4BAA646B8FCD}"/>
              </a:ext>
            </a:extLst>
          </p:cNvPr>
          <p:cNvGraphicFramePr/>
          <p:nvPr>
            <p:extLst>
              <p:ext uri="{D42A27DB-BD31-4B8C-83A1-F6EECF244321}">
                <p14:modId xmlns:p14="http://schemas.microsoft.com/office/powerpoint/2010/main" val="1090463222"/>
              </p:ext>
            </p:extLst>
          </p:nvPr>
        </p:nvGraphicFramePr>
        <p:xfrm>
          <a:off x="304800" y="841800"/>
          <a:ext cx="8351520" cy="4151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9CC0EBA-266A-E4DD-9FF8-1F4746F942B9}"/>
              </a:ext>
            </a:extLst>
          </p:cNvPr>
          <p:cNvPicPr>
            <a:picLocks noChangeAspect="1"/>
          </p:cNvPicPr>
          <p:nvPr/>
        </p:nvPicPr>
        <p:blipFill>
          <a:blip r:embed="rId8"/>
          <a:stretch>
            <a:fillRect/>
          </a:stretch>
        </p:blipFill>
        <p:spPr>
          <a:xfrm>
            <a:off x="558974" y="983409"/>
            <a:ext cx="5229629" cy="3176681"/>
          </a:xfrm>
          <a:prstGeom prst="rect">
            <a:avLst/>
          </a:prstGeom>
        </p:spPr>
      </p:pic>
    </p:spTree>
    <p:extLst>
      <p:ext uri="{BB962C8B-B14F-4D97-AF65-F5344CB8AC3E}">
        <p14:creationId xmlns:p14="http://schemas.microsoft.com/office/powerpoint/2010/main" val="3976113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1577-E252-4C19-A155-148B53BF973B}"/>
              </a:ext>
            </a:extLst>
          </p:cNvPr>
          <p:cNvSpPr>
            <a:spLocks noGrp="1"/>
          </p:cNvSpPr>
          <p:nvPr>
            <p:ph type="title"/>
          </p:nvPr>
        </p:nvSpPr>
        <p:spPr>
          <a:xfrm>
            <a:off x="623400" y="-79715"/>
            <a:ext cx="8520600" cy="841800"/>
          </a:xfrm>
        </p:spPr>
        <p:txBody>
          <a:bodyPr/>
          <a:lstStyle/>
          <a:p>
            <a:pPr algn="r"/>
            <a:r>
              <a:rPr lang="en-US" dirty="0"/>
              <a:t>5. Discussion</a:t>
            </a:r>
            <a:endParaRPr lang="en-GB" dirty="0"/>
          </a:p>
        </p:txBody>
      </p:sp>
      <p:sp>
        <p:nvSpPr>
          <p:cNvPr id="3" name="TextBox 2">
            <a:extLst>
              <a:ext uri="{FF2B5EF4-FFF2-40B4-BE49-F238E27FC236}">
                <a16:creationId xmlns:a16="http://schemas.microsoft.com/office/drawing/2014/main" id="{337FD868-2C0F-46AE-8985-042D0BF0623F}"/>
              </a:ext>
            </a:extLst>
          </p:cNvPr>
          <p:cNvSpPr txBox="1"/>
          <p:nvPr/>
        </p:nvSpPr>
        <p:spPr>
          <a:xfrm>
            <a:off x="1618827" y="609035"/>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Line charts</a:t>
            </a:r>
          </a:p>
        </p:txBody>
      </p:sp>
      <p:graphicFrame>
        <p:nvGraphicFramePr>
          <p:cNvPr id="9" name="Diagram 8">
            <a:extLst>
              <a:ext uri="{FF2B5EF4-FFF2-40B4-BE49-F238E27FC236}">
                <a16:creationId xmlns:a16="http://schemas.microsoft.com/office/drawing/2014/main" id="{544E4564-49EE-13DC-7871-4BAA646B8FCD}"/>
              </a:ext>
            </a:extLst>
          </p:cNvPr>
          <p:cNvGraphicFramePr/>
          <p:nvPr>
            <p:extLst>
              <p:ext uri="{D42A27DB-BD31-4B8C-83A1-F6EECF244321}">
                <p14:modId xmlns:p14="http://schemas.microsoft.com/office/powerpoint/2010/main" val="4217698079"/>
              </p:ext>
            </p:extLst>
          </p:nvPr>
        </p:nvGraphicFramePr>
        <p:xfrm>
          <a:off x="304800" y="841800"/>
          <a:ext cx="8351520" cy="4151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7E2B52F1-E4D2-7AAC-8EDB-9C319709E8D0}"/>
              </a:ext>
            </a:extLst>
          </p:cNvPr>
          <p:cNvPicPr>
            <a:picLocks noChangeAspect="1"/>
          </p:cNvPicPr>
          <p:nvPr/>
        </p:nvPicPr>
        <p:blipFill>
          <a:blip r:embed="rId8"/>
          <a:stretch>
            <a:fillRect/>
          </a:stretch>
        </p:blipFill>
        <p:spPr>
          <a:xfrm>
            <a:off x="558974" y="1001231"/>
            <a:ext cx="5241462" cy="2951933"/>
          </a:xfrm>
          <a:prstGeom prst="rect">
            <a:avLst/>
          </a:prstGeom>
        </p:spPr>
      </p:pic>
    </p:spTree>
    <p:extLst>
      <p:ext uri="{BB962C8B-B14F-4D97-AF65-F5344CB8AC3E}">
        <p14:creationId xmlns:p14="http://schemas.microsoft.com/office/powerpoint/2010/main" val="1828237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1577-E252-4C19-A155-148B53BF973B}"/>
              </a:ext>
            </a:extLst>
          </p:cNvPr>
          <p:cNvSpPr>
            <a:spLocks noGrp="1"/>
          </p:cNvSpPr>
          <p:nvPr>
            <p:ph type="title"/>
          </p:nvPr>
        </p:nvSpPr>
        <p:spPr>
          <a:xfrm>
            <a:off x="623399" y="-45759"/>
            <a:ext cx="8520600" cy="841800"/>
          </a:xfrm>
        </p:spPr>
        <p:txBody>
          <a:bodyPr/>
          <a:lstStyle/>
          <a:p>
            <a:pPr algn="r"/>
            <a:r>
              <a:rPr lang="en-US" dirty="0"/>
              <a:t>5. Discussion</a:t>
            </a:r>
            <a:endParaRPr lang="en-GB" dirty="0"/>
          </a:p>
        </p:txBody>
      </p:sp>
      <p:sp>
        <p:nvSpPr>
          <p:cNvPr id="3" name="TextBox 2">
            <a:extLst>
              <a:ext uri="{FF2B5EF4-FFF2-40B4-BE49-F238E27FC236}">
                <a16:creationId xmlns:a16="http://schemas.microsoft.com/office/drawing/2014/main" id="{337FD868-2C0F-46AE-8985-042D0BF0623F}"/>
              </a:ext>
            </a:extLst>
          </p:cNvPr>
          <p:cNvSpPr txBox="1"/>
          <p:nvPr/>
        </p:nvSpPr>
        <p:spPr>
          <a:xfrm>
            <a:off x="1620368" y="616389"/>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Dumbbell Dot Plots</a:t>
            </a:r>
          </a:p>
        </p:txBody>
      </p:sp>
      <p:graphicFrame>
        <p:nvGraphicFramePr>
          <p:cNvPr id="13" name="Diagram 12">
            <a:extLst>
              <a:ext uri="{FF2B5EF4-FFF2-40B4-BE49-F238E27FC236}">
                <a16:creationId xmlns:a16="http://schemas.microsoft.com/office/drawing/2014/main" id="{DC6F535A-28C7-8DFF-AB6D-77DC5368ADBA}"/>
              </a:ext>
            </a:extLst>
          </p:cNvPr>
          <p:cNvGraphicFramePr/>
          <p:nvPr>
            <p:extLst>
              <p:ext uri="{D42A27DB-BD31-4B8C-83A1-F6EECF244321}">
                <p14:modId xmlns:p14="http://schemas.microsoft.com/office/powerpoint/2010/main" val="2521932208"/>
              </p:ext>
            </p:extLst>
          </p:nvPr>
        </p:nvGraphicFramePr>
        <p:xfrm>
          <a:off x="721312" y="921332"/>
          <a:ext cx="842268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C58DB448-611F-C450-2193-0A6596E9A2D5}"/>
              </a:ext>
            </a:extLst>
          </p:cNvPr>
          <p:cNvPicPr>
            <a:picLocks noChangeAspect="1"/>
          </p:cNvPicPr>
          <p:nvPr/>
        </p:nvPicPr>
        <p:blipFill>
          <a:blip r:embed="rId8"/>
          <a:stretch>
            <a:fillRect/>
          </a:stretch>
        </p:blipFill>
        <p:spPr>
          <a:xfrm>
            <a:off x="896908" y="890157"/>
            <a:ext cx="4441709" cy="2577135"/>
          </a:xfrm>
          <a:prstGeom prst="rect">
            <a:avLst/>
          </a:prstGeom>
        </p:spPr>
      </p:pic>
    </p:spTree>
    <p:extLst>
      <p:ext uri="{BB962C8B-B14F-4D97-AF65-F5344CB8AC3E}">
        <p14:creationId xmlns:p14="http://schemas.microsoft.com/office/powerpoint/2010/main" val="1370900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1577-E252-4C19-A155-148B53BF973B}"/>
              </a:ext>
            </a:extLst>
          </p:cNvPr>
          <p:cNvSpPr>
            <a:spLocks noGrp="1"/>
          </p:cNvSpPr>
          <p:nvPr>
            <p:ph type="title"/>
          </p:nvPr>
        </p:nvSpPr>
        <p:spPr>
          <a:xfrm>
            <a:off x="623400" y="-48788"/>
            <a:ext cx="8520600" cy="841800"/>
          </a:xfrm>
        </p:spPr>
        <p:txBody>
          <a:bodyPr/>
          <a:lstStyle/>
          <a:p>
            <a:pPr algn="r"/>
            <a:r>
              <a:rPr lang="en-US" dirty="0"/>
              <a:t>5. Discussion</a:t>
            </a:r>
            <a:endParaRPr lang="en-GB" dirty="0"/>
          </a:p>
        </p:txBody>
      </p:sp>
      <p:sp>
        <p:nvSpPr>
          <p:cNvPr id="3" name="TextBox 2">
            <a:extLst>
              <a:ext uri="{FF2B5EF4-FFF2-40B4-BE49-F238E27FC236}">
                <a16:creationId xmlns:a16="http://schemas.microsoft.com/office/drawing/2014/main" id="{337FD868-2C0F-46AE-8985-042D0BF0623F}"/>
              </a:ext>
            </a:extLst>
          </p:cNvPr>
          <p:cNvSpPr txBox="1"/>
          <p:nvPr/>
        </p:nvSpPr>
        <p:spPr>
          <a:xfrm>
            <a:off x="1669435" y="612014"/>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Bar charts – Stacked bar chart </a:t>
            </a:r>
          </a:p>
        </p:txBody>
      </p:sp>
      <p:graphicFrame>
        <p:nvGraphicFramePr>
          <p:cNvPr id="12" name="Diagram 11">
            <a:extLst>
              <a:ext uri="{FF2B5EF4-FFF2-40B4-BE49-F238E27FC236}">
                <a16:creationId xmlns:a16="http://schemas.microsoft.com/office/drawing/2014/main" id="{B696848F-72BB-1F9A-01C6-518C672A1E25}"/>
              </a:ext>
            </a:extLst>
          </p:cNvPr>
          <p:cNvGraphicFramePr/>
          <p:nvPr>
            <p:extLst>
              <p:ext uri="{D42A27DB-BD31-4B8C-83A1-F6EECF244321}">
                <p14:modId xmlns:p14="http://schemas.microsoft.com/office/powerpoint/2010/main" val="406786812"/>
              </p:ext>
            </p:extLst>
          </p:nvPr>
        </p:nvGraphicFramePr>
        <p:xfrm>
          <a:off x="277091" y="919791"/>
          <a:ext cx="8828841" cy="40735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F3E26911-3A77-D221-0B29-A8FF376FC7A2}"/>
              </a:ext>
            </a:extLst>
          </p:cNvPr>
          <p:cNvPicPr>
            <a:picLocks noChangeAspect="1"/>
          </p:cNvPicPr>
          <p:nvPr/>
        </p:nvPicPr>
        <p:blipFill>
          <a:blip r:embed="rId8"/>
          <a:stretch>
            <a:fillRect/>
          </a:stretch>
        </p:blipFill>
        <p:spPr>
          <a:xfrm>
            <a:off x="384415" y="919791"/>
            <a:ext cx="5795873" cy="3389340"/>
          </a:xfrm>
          <a:prstGeom prst="rect">
            <a:avLst/>
          </a:prstGeom>
        </p:spPr>
      </p:pic>
    </p:spTree>
    <p:extLst>
      <p:ext uri="{BB962C8B-B14F-4D97-AF65-F5344CB8AC3E}">
        <p14:creationId xmlns:p14="http://schemas.microsoft.com/office/powerpoint/2010/main" val="383477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1115120" y="759759"/>
            <a:ext cx="3887700" cy="16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 trend analysis of conception statistics by age group in England and Wales</a:t>
            </a:r>
            <a:endParaRPr sz="3600" dirty="0"/>
          </a:p>
        </p:txBody>
      </p:sp>
      <p:pic>
        <p:nvPicPr>
          <p:cNvPr id="1026" name="Picture 2" descr="Baby Png Icon - Children Icon, Transparent Png , Transparent Png Image -  PNGitem">
            <a:extLst>
              <a:ext uri="{FF2B5EF4-FFF2-40B4-BE49-F238E27FC236}">
                <a16:creationId xmlns:a16="http://schemas.microsoft.com/office/drawing/2014/main" id="{9BFE773A-047C-48EC-8481-5244CF62C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322" y="759759"/>
            <a:ext cx="3159938" cy="31309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C8CA58-2080-3E7D-20A2-AEB38FB55FEF}"/>
              </a:ext>
            </a:extLst>
          </p:cNvPr>
          <p:cNvSpPr>
            <a:spLocks noGrp="1"/>
          </p:cNvSpPr>
          <p:nvPr>
            <p:ph type="title"/>
          </p:nvPr>
        </p:nvSpPr>
        <p:spPr>
          <a:xfrm>
            <a:off x="623400" y="-30778"/>
            <a:ext cx="8520600" cy="841800"/>
          </a:xfrm>
        </p:spPr>
        <p:txBody>
          <a:bodyPr/>
          <a:lstStyle/>
          <a:p>
            <a:pPr algn="r"/>
            <a:r>
              <a:rPr lang="en-US" dirty="0"/>
              <a:t>5. Discussion</a:t>
            </a:r>
            <a:endParaRPr lang="en-GB" dirty="0"/>
          </a:p>
        </p:txBody>
      </p:sp>
      <p:sp>
        <p:nvSpPr>
          <p:cNvPr id="8" name="TextBox 7">
            <a:extLst>
              <a:ext uri="{FF2B5EF4-FFF2-40B4-BE49-F238E27FC236}">
                <a16:creationId xmlns:a16="http://schemas.microsoft.com/office/drawing/2014/main" id="{25E882A5-D41E-F5B0-B93C-85C21E8CC334}"/>
              </a:ext>
            </a:extLst>
          </p:cNvPr>
          <p:cNvSpPr txBox="1"/>
          <p:nvPr/>
        </p:nvSpPr>
        <p:spPr>
          <a:xfrm>
            <a:off x="1707502" y="542436"/>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General chart formatting-Data labels over axis</a:t>
            </a:r>
          </a:p>
        </p:txBody>
      </p:sp>
      <p:pic>
        <p:nvPicPr>
          <p:cNvPr id="5" name="Picture 4">
            <a:extLst>
              <a:ext uri="{FF2B5EF4-FFF2-40B4-BE49-F238E27FC236}">
                <a16:creationId xmlns:a16="http://schemas.microsoft.com/office/drawing/2014/main" id="{656953A7-2054-154E-D727-51849919A084}"/>
              </a:ext>
            </a:extLst>
          </p:cNvPr>
          <p:cNvPicPr>
            <a:picLocks noChangeAspect="1"/>
          </p:cNvPicPr>
          <p:nvPr/>
        </p:nvPicPr>
        <p:blipFill>
          <a:blip r:embed="rId3"/>
          <a:stretch>
            <a:fillRect/>
          </a:stretch>
        </p:blipFill>
        <p:spPr>
          <a:xfrm>
            <a:off x="3021107" y="1260566"/>
            <a:ext cx="5844108" cy="2932743"/>
          </a:xfrm>
          <a:prstGeom prst="rect">
            <a:avLst/>
          </a:prstGeom>
        </p:spPr>
      </p:pic>
      <p:sp>
        <p:nvSpPr>
          <p:cNvPr id="2" name="Arrow: Right 1">
            <a:extLst>
              <a:ext uri="{FF2B5EF4-FFF2-40B4-BE49-F238E27FC236}">
                <a16:creationId xmlns:a16="http://schemas.microsoft.com/office/drawing/2014/main" id="{A3B9529A-5F8B-6CB5-97E6-16559C648CEF}"/>
              </a:ext>
            </a:extLst>
          </p:cNvPr>
          <p:cNvSpPr/>
          <p:nvPr/>
        </p:nvSpPr>
        <p:spPr>
          <a:xfrm rot="20244818">
            <a:off x="2421577" y="2102732"/>
            <a:ext cx="592847" cy="369332"/>
          </a:xfrm>
          <a:prstGeom prst="rightArrow">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89F57FB-4ADA-3E56-FD12-006CC3274C51}"/>
              </a:ext>
            </a:extLst>
          </p:cNvPr>
          <p:cNvSpPr/>
          <p:nvPr/>
        </p:nvSpPr>
        <p:spPr>
          <a:xfrm>
            <a:off x="369454" y="1795895"/>
            <a:ext cx="1893095" cy="155170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Some charts have data labels rather than axis.</a:t>
            </a:r>
            <a:endParaRPr lang="en-GB" dirty="0"/>
          </a:p>
        </p:txBody>
      </p:sp>
    </p:spTree>
    <p:extLst>
      <p:ext uri="{BB962C8B-B14F-4D97-AF65-F5344CB8AC3E}">
        <p14:creationId xmlns:p14="http://schemas.microsoft.com/office/powerpoint/2010/main" val="92653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C8CA58-2080-3E7D-20A2-AEB38FB55FEF}"/>
              </a:ext>
            </a:extLst>
          </p:cNvPr>
          <p:cNvSpPr>
            <a:spLocks noGrp="1"/>
          </p:cNvSpPr>
          <p:nvPr>
            <p:ph type="title"/>
          </p:nvPr>
        </p:nvSpPr>
        <p:spPr>
          <a:xfrm>
            <a:off x="623400" y="-30778"/>
            <a:ext cx="8520600" cy="841800"/>
          </a:xfrm>
        </p:spPr>
        <p:txBody>
          <a:bodyPr/>
          <a:lstStyle/>
          <a:p>
            <a:pPr algn="r"/>
            <a:r>
              <a:rPr lang="en-US" dirty="0"/>
              <a:t>5. Discussion</a:t>
            </a:r>
            <a:endParaRPr lang="en-GB" dirty="0"/>
          </a:p>
        </p:txBody>
      </p:sp>
      <p:sp>
        <p:nvSpPr>
          <p:cNvPr id="8" name="TextBox 7">
            <a:extLst>
              <a:ext uri="{FF2B5EF4-FFF2-40B4-BE49-F238E27FC236}">
                <a16:creationId xmlns:a16="http://schemas.microsoft.com/office/drawing/2014/main" id="{25E882A5-D41E-F5B0-B93C-85C21E8CC334}"/>
              </a:ext>
            </a:extLst>
          </p:cNvPr>
          <p:cNvSpPr txBox="1"/>
          <p:nvPr/>
        </p:nvSpPr>
        <p:spPr>
          <a:xfrm>
            <a:off x="1707502" y="542436"/>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General chart formatting-Data labels over axis</a:t>
            </a:r>
          </a:p>
        </p:txBody>
      </p:sp>
      <p:sp>
        <p:nvSpPr>
          <p:cNvPr id="2" name="Arrow: Right 1">
            <a:extLst>
              <a:ext uri="{FF2B5EF4-FFF2-40B4-BE49-F238E27FC236}">
                <a16:creationId xmlns:a16="http://schemas.microsoft.com/office/drawing/2014/main" id="{A3B9529A-5F8B-6CB5-97E6-16559C648CEF}"/>
              </a:ext>
            </a:extLst>
          </p:cNvPr>
          <p:cNvSpPr/>
          <p:nvPr/>
        </p:nvSpPr>
        <p:spPr>
          <a:xfrm rot="20244818">
            <a:off x="2421576" y="2102732"/>
            <a:ext cx="592847" cy="369332"/>
          </a:xfrm>
          <a:prstGeom prst="rightArrow">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89F57FB-4ADA-3E56-FD12-006CC3274C51}"/>
              </a:ext>
            </a:extLst>
          </p:cNvPr>
          <p:cNvSpPr/>
          <p:nvPr/>
        </p:nvSpPr>
        <p:spPr>
          <a:xfrm>
            <a:off x="369454" y="1795894"/>
            <a:ext cx="2003931" cy="2064905"/>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Here we can see the same chart with an Y-axis. If the audience would not look at the axis, it might appear that the year 2001 had an alarmingly small conception numbers, which is not the case.</a:t>
            </a:r>
            <a:endParaRPr lang="en-GB" dirty="0"/>
          </a:p>
        </p:txBody>
      </p:sp>
      <p:pic>
        <p:nvPicPr>
          <p:cNvPr id="7" name="Picture 6">
            <a:extLst>
              <a:ext uri="{FF2B5EF4-FFF2-40B4-BE49-F238E27FC236}">
                <a16:creationId xmlns:a16="http://schemas.microsoft.com/office/drawing/2014/main" id="{48D730E2-6190-0AE1-AD28-53ECC819851B}"/>
              </a:ext>
            </a:extLst>
          </p:cNvPr>
          <p:cNvPicPr>
            <a:picLocks noChangeAspect="1"/>
          </p:cNvPicPr>
          <p:nvPr/>
        </p:nvPicPr>
        <p:blipFill>
          <a:blip r:embed="rId3"/>
          <a:stretch>
            <a:fillRect/>
          </a:stretch>
        </p:blipFill>
        <p:spPr>
          <a:xfrm>
            <a:off x="3062614" y="1384236"/>
            <a:ext cx="6081386" cy="2948473"/>
          </a:xfrm>
          <a:prstGeom prst="rect">
            <a:avLst/>
          </a:prstGeom>
        </p:spPr>
      </p:pic>
    </p:spTree>
    <p:extLst>
      <p:ext uri="{BB962C8B-B14F-4D97-AF65-F5344CB8AC3E}">
        <p14:creationId xmlns:p14="http://schemas.microsoft.com/office/powerpoint/2010/main" val="41267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C8CA58-2080-3E7D-20A2-AEB38FB55FEF}"/>
              </a:ext>
            </a:extLst>
          </p:cNvPr>
          <p:cNvSpPr>
            <a:spLocks noGrp="1"/>
          </p:cNvSpPr>
          <p:nvPr>
            <p:ph type="title"/>
          </p:nvPr>
        </p:nvSpPr>
        <p:spPr>
          <a:xfrm>
            <a:off x="623400" y="-72311"/>
            <a:ext cx="8520600" cy="841800"/>
          </a:xfrm>
        </p:spPr>
        <p:txBody>
          <a:bodyPr/>
          <a:lstStyle/>
          <a:p>
            <a:pPr algn="r"/>
            <a:r>
              <a:rPr lang="en-US" dirty="0"/>
              <a:t>5. Discussion</a:t>
            </a:r>
            <a:endParaRPr lang="en-GB" dirty="0"/>
          </a:p>
        </p:txBody>
      </p:sp>
      <p:sp>
        <p:nvSpPr>
          <p:cNvPr id="8" name="TextBox 7">
            <a:extLst>
              <a:ext uri="{FF2B5EF4-FFF2-40B4-BE49-F238E27FC236}">
                <a16:creationId xmlns:a16="http://schemas.microsoft.com/office/drawing/2014/main" id="{25E882A5-D41E-F5B0-B93C-85C21E8CC334}"/>
              </a:ext>
            </a:extLst>
          </p:cNvPr>
          <p:cNvSpPr txBox="1"/>
          <p:nvPr/>
        </p:nvSpPr>
        <p:spPr>
          <a:xfrm>
            <a:off x="1707502" y="562369"/>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General chart formatting-Continuous X-axis rather than categorical</a:t>
            </a:r>
          </a:p>
        </p:txBody>
      </p:sp>
      <p:pic>
        <p:nvPicPr>
          <p:cNvPr id="10" name="Picture 9">
            <a:extLst>
              <a:ext uri="{FF2B5EF4-FFF2-40B4-BE49-F238E27FC236}">
                <a16:creationId xmlns:a16="http://schemas.microsoft.com/office/drawing/2014/main" id="{85C433DD-8288-183D-97EB-6CB3E370827A}"/>
              </a:ext>
            </a:extLst>
          </p:cNvPr>
          <p:cNvPicPr>
            <a:picLocks noChangeAspect="1"/>
          </p:cNvPicPr>
          <p:nvPr/>
        </p:nvPicPr>
        <p:blipFill>
          <a:blip r:embed="rId3"/>
          <a:stretch>
            <a:fillRect/>
          </a:stretch>
        </p:blipFill>
        <p:spPr>
          <a:xfrm>
            <a:off x="3143281" y="1478060"/>
            <a:ext cx="5865924" cy="3176962"/>
          </a:xfrm>
          <a:prstGeom prst="rect">
            <a:avLst/>
          </a:prstGeom>
        </p:spPr>
      </p:pic>
      <p:sp>
        <p:nvSpPr>
          <p:cNvPr id="9" name="Arrow: Right 8">
            <a:extLst>
              <a:ext uri="{FF2B5EF4-FFF2-40B4-BE49-F238E27FC236}">
                <a16:creationId xmlns:a16="http://schemas.microsoft.com/office/drawing/2014/main" id="{C978D4C6-BDFF-81A6-8AE8-847F797A5996}"/>
              </a:ext>
            </a:extLst>
          </p:cNvPr>
          <p:cNvSpPr/>
          <p:nvPr/>
        </p:nvSpPr>
        <p:spPr>
          <a:xfrm rot="1387169">
            <a:off x="2683732" y="4184130"/>
            <a:ext cx="592847" cy="369332"/>
          </a:xfrm>
          <a:prstGeom prst="rightArrow">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391FE7E-E9EC-6826-A8E6-99EEB6C760C1}"/>
              </a:ext>
            </a:extLst>
          </p:cNvPr>
          <p:cNvSpPr/>
          <p:nvPr/>
        </p:nvSpPr>
        <p:spPr>
          <a:xfrm>
            <a:off x="741934" y="2959677"/>
            <a:ext cx="1893095" cy="155170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For line charts, data labels for the X-axis were represented continuously rather than categorically.</a:t>
            </a:r>
            <a:endParaRPr lang="en-GB" dirty="0"/>
          </a:p>
        </p:txBody>
      </p:sp>
    </p:spTree>
    <p:extLst>
      <p:ext uri="{BB962C8B-B14F-4D97-AF65-F5344CB8AC3E}">
        <p14:creationId xmlns:p14="http://schemas.microsoft.com/office/powerpoint/2010/main" val="241620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C8CA58-2080-3E7D-20A2-AEB38FB55FEF}"/>
              </a:ext>
            </a:extLst>
          </p:cNvPr>
          <p:cNvSpPr>
            <a:spLocks noGrp="1"/>
          </p:cNvSpPr>
          <p:nvPr>
            <p:ph type="title"/>
          </p:nvPr>
        </p:nvSpPr>
        <p:spPr>
          <a:xfrm>
            <a:off x="623400" y="-72311"/>
            <a:ext cx="8520600" cy="841800"/>
          </a:xfrm>
        </p:spPr>
        <p:txBody>
          <a:bodyPr/>
          <a:lstStyle/>
          <a:p>
            <a:pPr algn="r"/>
            <a:r>
              <a:rPr lang="en-US" dirty="0"/>
              <a:t>5. Discussion</a:t>
            </a:r>
            <a:endParaRPr lang="en-GB" dirty="0"/>
          </a:p>
        </p:txBody>
      </p:sp>
      <p:sp>
        <p:nvSpPr>
          <p:cNvPr id="8" name="TextBox 7">
            <a:extLst>
              <a:ext uri="{FF2B5EF4-FFF2-40B4-BE49-F238E27FC236}">
                <a16:creationId xmlns:a16="http://schemas.microsoft.com/office/drawing/2014/main" id="{25E882A5-D41E-F5B0-B93C-85C21E8CC334}"/>
              </a:ext>
            </a:extLst>
          </p:cNvPr>
          <p:cNvSpPr txBox="1"/>
          <p:nvPr/>
        </p:nvSpPr>
        <p:spPr>
          <a:xfrm>
            <a:off x="1707502" y="562369"/>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General chart formatting-Continuous X-axis rather than categorical</a:t>
            </a:r>
          </a:p>
        </p:txBody>
      </p:sp>
      <p:sp>
        <p:nvSpPr>
          <p:cNvPr id="11" name="Rectangle 10">
            <a:extLst>
              <a:ext uri="{FF2B5EF4-FFF2-40B4-BE49-F238E27FC236}">
                <a16:creationId xmlns:a16="http://schemas.microsoft.com/office/drawing/2014/main" id="{8391FE7E-E9EC-6826-A8E6-99EEB6C760C1}"/>
              </a:ext>
            </a:extLst>
          </p:cNvPr>
          <p:cNvSpPr/>
          <p:nvPr/>
        </p:nvSpPr>
        <p:spPr>
          <a:xfrm>
            <a:off x="489528" y="2854037"/>
            <a:ext cx="2145502" cy="165735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Here we have the same chart with a categorical X-axis. As it can be seen, the visual is too cluttered and difficult to read.</a:t>
            </a:r>
            <a:endParaRPr lang="en-GB" dirty="0"/>
          </a:p>
        </p:txBody>
      </p:sp>
      <p:pic>
        <p:nvPicPr>
          <p:cNvPr id="12" name="Picture 11">
            <a:extLst>
              <a:ext uri="{FF2B5EF4-FFF2-40B4-BE49-F238E27FC236}">
                <a16:creationId xmlns:a16="http://schemas.microsoft.com/office/drawing/2014/main" id="{98CF0C79-FA49-7796-0703-CBFC5DC97FCE}"/>
              </a:ext>
            </a:extLst>
          </p:cNvPr>
          <p:cNvPicPr>
            <a:picLocks noChangeAspect="1"/>
          </p:cNvPicPr>
          <p:nvPr/>
        </p:nvPicPr>
        <p:blipFill>
          <a:blip r:embed="rId3"/>
          <a:stretch>
            <a:fillRect/>
          </a:stretch>
        </p:blipFill>
        <p:spPr>
          <a:xfrm>
            <a:off x="2980156" y="1266324"/>
            <a:ext cx="5945868" cy="3388697"/>
          </a:xfrm>
          <a:prstGeom prst="rect">
            <a:avLst/>
          </a:prstGeom>
        </p:spPr>
      </p:pic>
      <p:sp>
        <p:nvSpPr>
          <p:cNvPr id="9" name="Arrow: Right 8">
            <a:extLst>
              <a:ext uri="{FF2B5EF4-FFF2-40B4-BE49-F238E27FC236}">
                <a16:creationId xmlns:a16="http://schemas.microsoft.com/office/drawing/2014/main" id="{C978D4C6-BDFF-81A6-8AE8-847F797A5996}"/>
              </a:ext>
            </a:extLst>
          </p:cNvPr>
          <p:cNvSpPr/>
          <p:nvPr/>
        </p:nvSpPr>
        <p:spPr>
          <a:xfrm rot="1387169">
            <a:off x="2683733" y="4184129"/>
            <a:ext cx="592847" cy="369332"/>
          </a:xfrm>
          <a:prstGeom prst="rightArrow">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4760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C8CA58-2080-3E7D-20A2-AEB38FB55FEF}"/>
              </a:ext>
            </a:extLst>
          </p:cNvPr>
          <p:cNvSpPr>
            <a:spLocks noGrp="1"/>
          </p:cNvSpPr>
          <p:nvPr>
            <p:ph type="title"/>
          </p:nvPr>
        </p:nvSpPr>
        <p:spPr>
          <a:xfrm>
            <a:off x="623400" y="-30778"/>
            <a:ext cx="8520600" cy="841800"/>
          </a:xfrm>
        </p:spPr>
        <p:txBody>
          <a:bodyPr/>
          <a:lstStyle/>
          <a:p>
            <a:pPr algn="r"/>
            <a:r>
              <a:rPr lang="en-US" dirty="0"/>
              <a:t>5. Discussion</a:t>
            </a:r>
            <a:endParaRPr lang="en-GB" dirty="0"/>
          </a:p>
        </p:txBody>
      </p:sp>
      <p:sp>
        <p:nvSpPr>
          <p:cNvPr id="8" name="TextBox 7">
            <a:extLst>
              <a:ext uri="{FF2B5EF4-FFF2-40B4-BE49-F238E27FC236}">
                <a16:creationId xmlns:a16="http://schemas.microsoft.com/office/drawing/2014/main" id="{25E882A5-D41E-F5B0-B93C-85C21E8CC334}"/>
              </a:ext>
            </a:extLst>
          </p:cNvPr>
          <p:cNvSpPr txBox="1"/>
          <p:nvPr/>
        </p:nvSpPr>
        <p:spPr>
          <a:xfrm>
            <a:off x="1707502" y="539750"/>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General chart formatting- Y-axis might not start from 0</a:t>
            </a:r>
          </a:p>
        </p:txBody>
      </p:sp>
      <p:pic>
        <p:nvPicPr>
          <p:cNvPr id="9" name="Picture 8">
            <a:extLst>
              <a:ext uri="{FF2B5EF4-FFF2-40B4-BE49-F238E27FC236}">
                <a16:creationId xmlns:a16="http://schemas.microsoft.com/office/drawing/2014/main" id="{0CF32A18-B73D-A44D-8020-44AF14ED1F52}"/>
              </a:ext>
            </a:extLst>
          </p:cNvPr>
          <p:cNvPicPr>
            <a:picLocks noChangeAspect="1"/>
          </p:cNvPicPr>
          <p:nvPr/>
        </p:nvPicPr>
        <p:blipFill>
          <a:blip r:embed="rId3"/>
          <a:stretch>
            <a:fillRect/>
          </a:stretch>
        </p:blipFill>
        <p:spPr>
          <a:xfrm>
            <a:off x="3186163" y="1298262"/>
            <a:ext cx="5957838" cy="3633955"/>
          </a:xfrm>
          <a:prstGeom prst="rect">
            <a:avLst/>
          </a:prstGeom>
        </p:spPr>
      </p:pic>
      <p:sp>
        <p:nvSpPr>
          <p:cNvPr id="10" name="Arrow: Right 9">
            <a:extLst>
              <a:ext uri="{FF2B5EF4-FFF2-40B4-BE49-F238E27FC236}">
                <a16:creationId xmlns:a16="http://schemas.microsoft.com/office/drawing/2014/main" id="{E9EB8E1A-49DF-A17A-A6AA-9DAC7DA5C3E6}"/>
              </a:ext>
            </a:extLst>
          </p:cNvPr>
          <p:cNvSpPr/>
          <p:nvPr/>
        </p:nvSpPr>
        <p:spPr>
          <a:xfrm rot="1712770">
            <a:off x="2541104" y="4356294"/>
            <a:ext cx="592847" cy="369332"/>
          </a:xfrm>
          <a:prstGeom prst="rightArrow">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16A1F96-A4D1-C0B3-7C27-F8FB8A39EBDF}"/>
              </a:ext>
            </a:extLst>
          </p:cNvPr>
          <p:cNvSpPr/>
          <p:nvPr/>
        </p:nvSpPr>
        <p:spPr>
          <a:xfrm>
            <a:off x="369456" y="2906291"/>
            <a:ext cx="2119438" cy="169745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For some charts, the Y-axis does not start from 0, as there are no value close to 0 to represent.</a:t>
            </a:r>
            <a:endParaRPr lang="en-GB" dirty="0"/>
          </a:p>
        </p:txBody>
      </p:sp>
    </p:spTree>
    <p:extLst>
      <p:ext uri="{BB962C8B-B14F-4D97-AF65-F5344CB8AC3E}">
        <p14:creationId xmlns:p14="http://schemas.microsoft.com/office/powerpoint/2010/main" val="410703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C8CA58-2080-3E7D-20A2-AEB38FB55FEF}"/>
              </a:ext>
            </a:extLst>
          </p:cNvPr>
          <p:cNvSpPr>
            <a:spLocks noGrp="1"/>
          </p:cNvSpPr>
          <p:nvPr>
            <p:ph type="title"/>
          </p:nvPr>
        </p:nvSpPr>
        <p:spPr>
          <a:xfrm>
            <a:off x="623400" y="-30778"/>
            <a:ext cx="8520600" cy="841800"/>
          </a:xfrm>
        </p:spPr>
        <p:txBody>
          <a:bodyPr/>
          <a:lstStyle/>
          <a:p>
            <a:pPr algn="r"/>
            <a:r>
              <a:rPr lang="en-US" dirty="0"/>
              <a:t>5. Discussion</a:t>
            </a:r>
            <a:endParaRPr lang="en-GB" dirty="0"/>
          </a:p>
        </p:txBody>
      </p:sp>
      <p:sp>
        <p:nvSpPr>
          <p:cNvPr id="8" name="TextBox 7">
            <a:extLst>
              <a:ext uri="{FF2B5EF4-FFF2-40B4-BE49-F238E27FC236}">
                <a16:creationId xmlns:a16="http://schemas.microsoft.com/office/drawing/2014/main" id="{25E882A5-D41E-F5B0-B93C-85C21E8CC334}"/>
              </a:ext>
            </a:extLst>
          </p:cNvPr>
          <p:cNvSpPr txBox="1"/>
          <p:nvPr/>
        </p:nvSpPr>
        <p:spPr>
          <a:xfrm>
            <a:off x="1707502" y="539750"/>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General chart formatting- Y-axis might not start from 0</a:t>
            </a:r>
          </a:p>
        </p:txBody>
      </p:sp>
      <p:sp>
        <p:nvSpPr>
          <p:cNvPr id="10" name="Arrow: Right 9">
            <a:extLst>
              <a:ext uri="{FF2B5EF4-FFF2-40B4-BE49-F238E27FC236}">
                <a16:creationId xmlns:a16="http://schemas.microsoft.com/office/drawing/2014/main" id="{E9EB8E1A-49DF-A17A-A6AA-9DAC7DA5C3E6}"/>
              </a:ext>
            </a:extLst>
          </p:cNvPr>
          <p:cNvSpPr/>
          <p:nvPr/>
        </p:nvSpPr>
        <p:spPr>
          <a:xfrm rot="1712770">
            <a:off x="2892794" y="4507184"/>
            <a:ext cx="592847" cy="369332"/>
          </a:xfrm>
          <a:prstGeom prst="rightArrow">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16A1F96-A4D1-C0B3-7C27-F8FB8A39EBDF}"/>
              </a:ext>
            </a:extLst>
          </p:cNvPr>
          <p:cNvSpPr/>
          <p:nvPr/>
        </p:nvSpPr>
        <p:spPr>
          <a:xfrm>
            <a:off x="535710" y="3320482"/>
            <a:ext cx="2304874" cy="155170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Here we can see the same chart with an axis that starts from 0 which is heavily skewed and confusing.</a:t>
            </a:r>
            <a:endParaRPr lang="en-GB" dirty="0"/>
          </a:p>
        </p:txBody>
      </p:sp>
      <p:pic>
        <p:nvPicPr>
          <p:cNvPr id="7" name="Picture 6">
            <a:extLst>
              <a:ext uri="{FF2B5EF4-FFF2-40B4-BE49-F238E27FC236}">
                <a16:creationId xmlns:a16="http://schemas.microsoft.com/office/drawing/2014/main" id="{BBB38D74-B28B-EA71-D4B8-CD749281EE1D}"/>
              </a:ext>
            </a:extLst>
          </p:cNvPr>
          <p:cNvPicPr>
            <a:picLocks noChangeAspect="1"/>
          </p:cNvPicPr>
          <p:nvPr/>
        </p:nvPicPr>
        <p:blipFill>
          <a:blip r:embed="rId3"/>
          <a:stretch>
            <a:fillRect/>
          </a:stretch>
        </p:blipFill>
        <p:spPr>
          <a:xfrm>
            <a:off x="3445164" y="1200727"/>
            <a:ext cx="5772728" cy="3871291"/>
          </a:xfrm>
          <a:prstGeom prst="rect">
            <a:avLst/>
          </a:prstGeom>
        </p:spPr>
      </p:pic>
    </p:spTree>
    <p:extLst>
      <p:ext uri="{BB962C8B-B14F-4D97-AF65-F5344CB8AC3E}">
        <p14:creationId xmlns:p14="http://schemas.microsoft.com/office/powerpoint/2010/main" val="81153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C8CA58-2080-3E7D-20A2-AEB38FB55FEF}"/>
              </a:ext>
            </a:extLst>
          </p:cNvPr>
          <p:cNvSpPr>
            <a:spLocks noGrp="1"/>
          </p:cNvSpPr>
          <p:nvPr>
            <p:ph type="title"/>
          </p:nvPr>
        </p:nvSpPr>
        <p:spPr>
          <a:xfrm>
            <a:off x="623400" y="-30778"/>
            <a:ext cx="8520600" cy="841800"/>
          </a:xfrm>
        </p:spPr>
        <p:txBody>
          <a:bodyPr/>
          <a:lstStyle/>
          <a:p>
            <a:pPr algn="r"/>
            <a:r>
              <a:rPr lang="en-US" dirty="0"/>
              <a:t>5. Discussion</a:t>
            </a:r>
            <a:endParaRPr lang="en-GB" dirty="0"/>
          </a:p>
        </p:txBody>
      </p:sp>
      <p:sp>
        <p:nvSpPr>
          <p:cNvPr id="8" name="TextBox 7">
            <a:extLst>
              <a:ext uri="{FF2B5EF4-FFF2-40B4-BE49-F238E27FC236}">
                <a16:creationId xmlns:a16="http://schemas.microsoft.com/office/drawing/2014/main" id="{25E882A5-D41E-F5B0-B93C-85C21E8CC334}"/>
              </a:ext>
            </a:extLst>
          </p:cNvPr>
          <p:cNvSpPr txBox="1"/>
          <p:nvPr/>
        </p:nvSpPr>
        <p:spPr>
          <a:xfrm>
            <a:off x="1707502" y="539750"/>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General chart formatting- Creating a new age grouping method</a:t>
            </a:r>
          </a:p>
        </p:txBody>
      </p:sp>
      <p:sp>
        <p:nvSpPr>
          <p:cNvPr id="11" name="Rectangle 10">
            <a:extLst>
              <a:ext uri="{FF2B5EF4-FFF2-40B4-BE49-F238E27FC236}">
                <a16:creationId xmlns:a16="http://schemas.microsoft.com/office/drawing/2014/main" id="{916A1F96-A4D1-C0B3-7C27-F8FB8A39EBDF}"/>
              </a:ext>
            </a:extLst>
          </p:cNvPr>
          <p:cNvSpPr/>
          <p:nvPr/>
        </p:nvSpPr>
        <p:spPr>
          <a:xfrm>
            <a:off x="295564" y="2743201"/>
            <a:ext cx="2336800" cy="2142836"/>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A new age group split was created to easier differentiate those below 30 years old/those over 30 years old. This allows the audience to quickly understand which age group had the highest impact on the total numbers.</a:t>
            </a:r>
            <a:endParaRPr lang="en-GB" dirty="0"/>
          </a:p>
        </p:txBody>
      </p:sp>
      <p:pic>
        <p:nvPicPr>
          <p:cNvPr id="7" name="Picture 6">
            <a:extLst>
              <a:ext uri="{FF2B5EF4-FFF2-40B4-BE49-F238E27FC236}">
                <a16:creationId xmlns:a16="http://schemas.microsoft.com/office/drawing/2014/main" id="{AD5B9EAB-402B-E860-242F-0876AAEE6DAF}"/>
              </a:ext>
            </a:extLst>
          </p:cNvPr>
          <p:cNvPicPr>
            <a:picLocks noChangeAspect="1"/>
          </p:cNvPicPr>
          <p:nvPr/>
        </p:nvPicPr>
        <p:blipFill>
          <a:blip r:embed="rId3"/>
          <a:stretch>
            <a:fillRect/>
          </a:stretch>
        </p:blipFill>
        <p:spPr>
          <a:xfrm>
            <a:off x="3075709" y="1479610"/>
            <a:ext cx="6068291" cy="3515832"/>
          </a:xfrm>
          <a:prstGeom prst="rect">
            <a:avLst/>
          </a:prstGeom>
        </p:spPr>
      </p:pic>
      <p:sp>
        <p:nvSpPr>
          <p:cNvPr id="10" name="Arrow: Right 9">
            <a:extLst>
              <a:ext uri="{FF2B5EF4-FFF2-40B4-BE49-F238E27FC236}">
                <a16:creationId xmlns:a16="http://schemas.microsoft.com/office/drawing/2014/main" id="{E9EB8E1A-49DF-A17A-A6AA-9DAC7DA5C3E6}"/>
              </a:ext>
            </a:extLst>
          </p:cNvPr>
          <p:cNvSpPr/>
          <p:nvPr/>
        </p:nvSpPr>
        <p:spPr>
          <a:xfrm rot="19087578">
            <a:off x="2473237" y="3661789"/>
            <a:ext cx="1087940" cy="369332"/>
          </a:xfrm>
          <a:prstGeom prst="rightArrow">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113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C8CA58-2080-3E7D-20A2-AEB38FB55FEF}"/>
              </a:ext>
            </a:extLst>
          </p:cNvPr>
          <p:cNvSpPr>
            <a:spLocks noGrp="1"/>
          </p:cNvSpPr>
          <p:nvPr>
            <p:ph type="title"/>
          </p:nvPr>
        </p:nvSpPr>
        <p:spPr>
          <a:xfrm>
            <a:off x="623400" y="-30778"/>
            <a:ext cx="8520600" cy="841800"/>
          </a:xfrm>
        </p:spPr>
        <p:txBody>
          <a:bodyPr/>
          <a:lstStyle/>
          <a:p>
            <a:pPr algn="r"/>
            <a:r>
              <a:rPr lang="en-US" dirty="0"/>
              <a:t>5. Discussion</a:t>
            </a:r>
            <a:endParaRPr lang="en-GB" dirty="0"/>
          </a:p>
        </p:txBody>
      </p:sp>
      <p:sp>
        <p:nvSpPr>
          <p:cNvPr id="8" name="TextBox 7">
            <a:extLst>
              <a:ext uri="{FF2B5EF4-FFF2-40B4-BE49-F238E27FC236}">
                <a16:creationId xmlns:a16="http://schemas.microsoft.com/office/drawing/2014/main" id="{25E882A5-D41E-F5B0-B93C-85C21E8CC334}"/>
              </a:ext>
            </a:extLst>
          </p:cNvPr>
          <p:cNvSpPr txBox="1"/>
          <p:nvPr/>
        </p:nvSpPr>
        <p:spPr>
          <a:xfrm>
            <a:off x="1707502" y="539750"/>
            <a:ext cx="7436498" cy="369332"/>
          </a:xfrm>
          <a:prstGeom prst="rect">
            <a:avLst/>
          </a:prstGeom>
          <a:noFill/>
        </p:spPr>
        <p:txBody>
          <a:bodyPr wrap="square" rtlCol="0">
            <a:spAutoFit/>
          </a:bodyPr>
          <a:lstStyle/>
          <a:p>
            <a:pPr algn="r"/>
            <a:r>
              <a:rPr lang="en-GB" sz="1800" b="1" i="1" dirty="0">
                <a:latin typeface="Fira Sans Extra Condensed" panose="020B0503050000020004" pitchFamily="34" charset="0"/>
              </a:rPr>
              <a:t>General chart formatting- Creating a new age grouping method</a:t>
            </a:r>
          </a:p>
        </p:txBody>
      </p:sp>
      <p:sp>
        <p:nvSpPr>
          <p:cNvPr id="11" name="Rectangle 10">
            <a:extLst>
              <a:ext uri="{FF2B5EF4-FFF2-40B4-BE49-F238E27FC236}">
                <a16:creationId xmlns:a16="http://schemas.microsoft.com/office/drawing/2014/main" id="{916A1F96-A4D1-C0B3-7C27-F8FB8A39EBDF}"/>
              </a:ext>
            </a:extLst>
          </p:cNvPr>
          <p:cNvSpPr/>
          <p:nvPr/>
        </p:nvSpPr>
        <p:spPr>
          <a:xfrm>
            <a:off x="461818" y="3066474"/>
            <a:ext cx="2378766" cy="1805718"/>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Here we can see the same chart with the original ONS grouping. The chart is difficult to read for the average individual and might cause confusing and lead to potentially wrong conclusions.</a:t>
            </a:r>
            <a:endParaRPr lang="en-GB" dirty="0"/>
          </a:p>
        </p:txBody>
      </p:sp>
      <p:pic>
        <p:nvPicPr>
          <p:cNvPr id="9" name="Picture 8">
            <a:extLst>
              <a:ext uri="{FF2B5EF4-FFF2-40B4-BE49-F238E27FC236}">
                <a16:creationId xmlns:a16="http://schemas.microsoft.com/office/drawing/2014/main" id="{D7F6E8AD-BA2B-E358-4827-9C695DAF1964}"/>
              </a:ext>
            </a:extLst>
          </p:cNvPr>
          <p:cNvPicPr>
            <a:picLocks noChangeAspect="1"/>
          </p:cNvPicPr>
          <p:nvPr/>
        </p:nvPicPr>
        <p:blipFill>
          <a:blip r:embed="rId3"/>
          <a:stretch>
            <a:fillRect/>
          </a:stretch>
        </p:blipFill>
        <p:spPr>
          <a:xfrm>
            <a:off x="3516307" y="1381550"/>
            <a:ext cx="5574221" cy="3663890"/>
          </a:xfrm>
          <a:prstGeom prst="rect">
            <a:avLst/>
          </a:prstGeom>
        </p:spPr>
      </p:pic>
      <p:sp>
        <p:nvSpPr>
          <p:cNvPr id="10" name="Arrow: Right 9">
            <a:extLst>
              <a:ext uri="{FF2B5EF4-FFF2-40B4-BE49-F238E27FC236}">
                <a16:creationId xmlns:a16="http://schemas.microsoft.com/office/drawing/2014/main" id="{E9EB8E1A-49DF-A17A-A6AA-9DAC7DA5C3E6}"/>
              </a:ext>
            </a:extLst>
          </p:cNvPr>
          <p:cNvSpPr/>
          <p:nvPr/>
        </p:nvSpPr>
        <p:spPr>
          <a:xfrm rot="19822866">
            <a:off x="2864871" y="4401573"/>
            <a:ext cx="1020225" cy="369332"/>
          </a:xfrm>
          <a:prstGeom prst="rightArrow">
            <a:avLst/>
          </a:prstGeom>
          <a:solidFill>
            <a:schemeClr val="accent6">
              <a:lumMod val="75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9384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FCCBB6-2DE9-4659-9BA1-3D1F6F00A233}"/>
              </a:ext>
            </a:extLst>
          </p:cNvPr>
          <p:cNvSpPr txBox="1">
            <a:spLocks/>
          </p:cNvSpPr>
          <p:nvPr/>
        </p:nvSpPr>
        <p:spPr>
          <a:xfrm>
            <a:off x="623400" y="0"/>
            <a:ext cx="8520600" cy="841800"/>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pPr algn="r"/>
            <a:r>
              <a:rPr lang="en-US" dirty="0"/>
              <a:t>5. Discussion</a:t>
            </a:r>
          </a:p>
          <a:p>
            <a:pPr algn="r"/>
            <a:r>
              <a:rPr lang="en-US" sz="2000" i="1" dirty="0" err="1"/>
              <a:t>Colour</a:t>
            </a:r>
            <a:r>
              <a:rPr lang="en-US" sz="2000" i="1" dirty="0"/>
              <a:t> schema</a:t>
            </a:r>
            <a:endParaRPr lang="en-GB" sz="2000" i="1" dirty="0"/>
          </a:p>
        </p:txBody>
      </p:sp>
      <p:sp>
        <p:nvSpPr>
          <p:cNvPr id="4" name="TextBox 3">
            <a:extLst>
              <a:ext uri="{FF2B5EF4-FFF2-40B4-BE49-F238E27FC236}">
                <a16:creationId xmlns:a16="http://schemas.microsoft.com/office/drawing/2014/main" id="{6C5CDDA4-D4CF-3DA5-48C7-352E2311F605}"/>
              </a:ext>
            </a:extLst>
          </p:cNvPr>
          <p:cNvSpPr txBox="1"/>
          <p:nvPr/>
        </p:nvSpPr>
        <p:spPr>
          <a:xfrm>
            <a:off x="765110" y="1158875"/>
            <a:ext cx="7613779" cy="738664"/>
          </a:xfrm>
          <a:prstGeom prst="rect">
            <a:avLst/>
          </a:prstGeom>
          <a:noFill/>
        </p:spPr>
        <p:txBody>
          <a:bodyPr wrap="square" rtlCol="0">
            <a:spAutoFit/>
          </a:bodyPr>
          <a:lstStyle/>
          <a:p>
            <a:pPr marL="285750" indent="-285750">
              <a:buFont typeface="Arial" panose="020B0604020202020204" pitchFamily="34" charset="0"/>
              <a:buChar char="•"/>
            </a:pPr>
            <a:r>
              <a:rPr lang="en-GB" dirty="0"/>
              <a:t>To ensure ease of readability, the colour palette utilised throughout the presentation is colour-blind friendly (Jager, 2019).</a:t>
            </a:r>
          </a:p>
          <a:p>
            <a:pPr marL="285750" indent="-28575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AE1B4F8A-113B-4102-7587-5AFC17533CED}"/>
              </a:ext>
            </a:extLst>
          </p:cNvPr>
          <p:cNvPicPr>
            <a:picLocks noChangeAspect="1"/>
          </p:cNvPicPr>
          <p:nvPr/>
        </p:nvPicPr>
        <p:blipFill>
          <a:blip r:embed="rId3"/>
          <a:stretch>
            <a:fillRect/>
          </a:stretch>
        </p:blipFill>
        <p:spPr>
          <a:xfrm>
            <a:off x="2555997" y="1944650"/>
            <a:ext cx="3482642" cy="2644369"/>
          </a:xfrm>
          <a:prstGeom prst="rect">
            <a:avLst/>
          </a:prstGeom>
        </p:spPr>
      </p:pic>
    </p:spTree>
    <p:extLst>
      <p:ext uri="{BB962C8B-B14F-4D97-AF65-F5344CB8AC3E}">
        <p14:creationId xmlns:p14="http://schemas.microsoft.com/office/powerpoint/2010/main" val="235186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2A12C-9450-73EE-963C-E9B48FDEE08A}"/>
              </a:ext>
            </a:extLst>
          </p:cNvPr>
          <p:cNvSpPr txBox="1"/>
          <p:nvPr/>
        </p:nvSpPr>
        <p:spPr>
          <a:xfrm>
            <a:off x="1505527" y="1283855"/>
            <a:ext cx="6751782" cy="2308324"/>
          </a:xfrm>
          <a:prstGeom prst="rect">
            <a:avLst/>
          </a:prstGeom>
          <a:noFill/>
        </p:spPr>
        <p:txBody>
          <a:bodyPr wrap="square" rtlCol="0">
            <a:spAutoFit/>
          </a:bodyPr>
          <a:lstStyle/>
          <a:p>
            <a:pPr algn="ctr"/>
            <a:r>
              <a:rPr lang="en-US" sz="7200" dirty="0">
                <a:solidFill>
                  <a:schemeClr val="accent6">
                    <a:lumMod val="50000"/>
                  </a:schemeClr>
                </a:solidFill>
              </a:rPr>
              <a:t>Thank you for listening!</a:t>
            </a:r>
            <a:endParaRPr lang="en-GB" sz="7200" dirty="0">
              <a:solidFill>
                <a:schemeClr val="accent6">
                  <a:lumMod val="50000"/>
                </a:schemeClr>
              </a:solidFill>
            </a:endParaRPr>
          </a:p>
        </p:txBody>
      </p:sp>
    </p:spTree>
    <p:extLst>
      <p:ext uri="{BB962C8B-B14F-4D97-AF65-F5344CB8AC3E}">
        <p14:creationId xmlns:p14="http://schemas.microsoft.com/office/powerpoint/2010/main" val="164814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48E-2CD8-4BB0-A1B4-EF05C7C23095}"/>
              </a:ext>
            </a:extLst>
          </p:cNvPr>
          <p:cNvSpPr>
            <a:spLocks noGrp="1"/>
          </p:cNvSpPr>
          <p:nvPr>
            <p:ph type="title"/>
          </p:nvPr>
        </p:nvSpPr>
        <p:spPr>
          <a:xfrm>
            <a:off x="311700" y="151065"/>
            <a:ext cx="8520600" cy="841800"/>
          </a:xfrm>
        </p:spPr>
        <p:txBody>
          <a:bodyPr/>
          <a:lstStyle/>
          <a:p>
            <a:pPr algn="r"/>
            <a:r>
              <a:rPr lang="en-US" dirty="0"/>
              <a:t>Table of contents</a:t>
            </a:r>
            <a:endParaRPr lang="en-GB" dirty="0"/>
          </a:p>
        </p:txBody>
      </p:sp>
      <p:sp>
        <p:nvSpPr>
          <p:cNvPr id="4" name="Rectangle: Rounded Corners 3">
            <a:extLst>
              <a:ext uri="{FF2B5EF4-FFF2-40B4-BE49-F238E27FC236}">
                <a16:creationId xmlns:a16="http://schemas.microsoft.com/office/drawing/2014/main" id="{0F83C1AA-1E7F-3128-F649-D62C032CFC72}"/>
              </a:ext>
            </a:extLst>
          </p:cNvPr>
          <p:cNvSpPr/>
          <p:nvPr/>
        </p:nvSpPr>
        <p:spPr>
          <a:xfrm>
            <a:off x="628073" y="1281142"/>
            <a:ext cx="1191491" cy="729673"/>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endParaRPr lang="en-GB" sz="2000" dirty="0">
              <a:solidFill>
                <a:schemeClr val="tx1"/>
              </a:solidFill>
            </a:endParaRPr>
          </a:p>
        </p:txBody>
      </p:sp>
      <p:sp>
        <p:nvSpPr>
          <p:cNvPr id="5" name="Rectangle: Rounded Corners 4">
            <a:extLst>
              <a:ext uri="{FF2B5EF4-FFF2-40B4-BE49-F238E27FC236}">
                <a16:creationId xmlns:a16="http://schemas.microsoft.com/office/drawing/2014/main" id="{1B863378-FD7E-6941-52D3-6DEF5F3B0D40}"/>
              </a:ext>
            </a:extLst>
          </p:cNvPr>
          <p:cNvSpPr/>
          <p:nvPr/>
        </p:nvSpPr>
        <p:spPr>
          <a:xfrm>
            <a:off x="628072" y="2571750"/>
            <a:ext cx="1191491" cy="729673"/>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endParaRPr lang="en-GB" sz="2000" dirty="0">
              <a:solidFill>
                <a:schemeClr val="tx1"/>
              </a:solidFill>
            </a:endParaRPr>
          </a:p>
        </p:txBody>
      </p:sp>
      <p:sp>
        <p:nvSpPr>
          <p:cNvPr id="6" name="Rectangle: Rounded Corners 5">
            <a:extLst>
              <a:ext uri="{FF2B5EF4-FFF2-40B4-BE49-F238E27FC236}">
                <a16:creationId xmlns:a16="http://schemas.microsoft.com/office/drawing/2014/main" id="{90847B7A-2F9E-0A62-B70E-E3A3C6D55643}"/>
              </a:ext>
            </a:extLst>
          </p:cNvPr>
          <p:cNvSpPr/>
          <p:nvPr/>
        </p:nvSpPr>
        <p:spPr>
          <a:xfrm>
            <a:off x="628071" y="3862358"/>
            <a:ext cx="1191491" cy="729673"/>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endParaRPr lang="en-GB" sz="2000" dirty="0">
              <a:solidFill>
                <a:schemeClr val="tx1"/>
              </a:solidFill>
            </a:endParaRPr>
          </a:p>
        </p:txBody>
      </p:sp>
      <p:sp>
        <p:nvSpPr>
          <p:cNvPr id="7" name="Rectangle: Rounded Corners 6">
            <a:extLst>
              <a:ext uri="{FF2B5EF4-FFF2-40B4-BE49-F238E27FC236}">
                <a16:creationId xmlns:a16="http://schemas.microsoft.com/office/drawing/2014/main" id="{25F18DE2-1B95-581A-581A-BF46CAF40A83}"/>
              </a:ext>
            </a:extLst>
          </p:cNvPr>
          <p:cNvSpPr/>
          <p:nvPr/>
        </p:nvSpPr>
        <p:spPr>
          <a:xfrm>
            <a:off x="5186218" y="1200150"/>
            <a:ext cx="1191491" cy="729673"/>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4.</a:t>
            </a:r>
            <a:endParaRPr lang="en-GB" sz="2000" dirty="0">
              <a:solidFill>
                <a:schemeClr val="tx1"/>
              </a:solidFill>
            </a:endParaRPr>
          </a:p>
        </p:txBody>
      </p:sp>
      <p:sp>
        <p:nvSpPr>
          <p:cNvPr id="9" name="Rectangle: Rounded Corners 8">
            <a:extLst>
              <a:ext uri="{FF2B5EF4-FFF2-40B4-BE49-F238E27FC236}">
                <a16:creationId xmlns:a16="http://schemas.microsoft.com/office/drawing/2014/main" id="{12E3B8FD-4C2F-CB12-71CC-99B39F9BB7AC}"/>
              </a:ext>
            </a:extLst>
          </p:cNvPr>
          <p:cNvSpPr/>
          <p:nvPr/>
        </p:nvSpPr>
        <p:spPr>
          <a:xfrm>
            <a:off x="5186218" y="2484005"/>
            <a:ext cx="1191491" cy="729673"/>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a:t>
            </a:r>
            <a:endParaRPr lang="en-GB" sz="2000" dirty="0">
              <a:solidFill>
                <a:schemeClr val="tx1"/>
              </a:solidFill>
            </a:endParaRPr>
          </a:p>
        </p:txBody>
      </p:sp>
      <p:sp>
        <p:nvSpPr>
          <p:cNvPr id="10" name="TextBox 9">
            <a:extLst>
              <a:ext uri="{FF2B5EF4-FFF2-40B4-BE49-F238E27FC236}">
                <a16:creationId xmlns:a16="http://schemas.microsoft.com/office/drawing/2014/main" id="{8A745F85-8D5E-0467-238F-BF4EC5004D9E}"/>
              </a:ext>
            </a:extLst>
          </p:cNvPr>
          <p:cNvSpPr txBox="1"/>
          <p:nvPr/>
        </p:nvSpPr>
        <p:spPr>
          <a:xfrm>
            <a:off x="2059709" y="1334153"/>
            <a:ext cx="1898074" cy="461665"/>
          </a:xfrm>
          <a:prstGeom prst="rect">
            <a:avLst/>
          </a:prstGeom>
          <a:noFill/>
        </p:spPr>
        <p:txBody>
          <a:bodyPr wrap="square" rtlCol="0">
            <a:spAutoFit/>
          </a:bodyPr>
          <a:lstStyle/>
          <a:p>
            <a:r>
              <a:rPr lang="en-GB" sz="2400" dirty="0"/>
              <a:t>Abstract</a:t>
            </a:r>
          </a:p>
        </p:txBody>
      </p:sp>
      <p:sp>
        <p:nvSpPr>
          <p:cNvPr id="11" name="TextBox 10">
            <a:extLst>
              <a:ext uri="{FF2B5EF4-FFF2-40B4-BE49-F238E27FC236}">
                <a16:creationId xmlns:a16="http://schemas.microsoft.com/office/drawing/2014/main" id="{4C055BD9-0454-7955-4869-88A72336DA34}"/>
              </a:ext>
            </a:extLst>
          </p:cNvPr>
          <p:cNvSpPr txBox="1"/>
          <p:nvPr/>
        </p:nvSpPr>
        <p:spPr>
          <a:xfrm>
            <a:off x="1971964" y="2629243"/>
            <a:ext cx="1898074" cy="461665"/>
          </a:xfrm>
          <a:prstGeom prst="rect">
            <a:avLst/>
          </a:prstGeom>
          <a:noFill/>
        </p:spPr>
        <p:txBody>
          <a:bodyPr wrap="square" rtlCol="0">
            <a:spAutoFit/>
          </a:bodyPr>
          <a:lstStyle/>
          <a:p>
            <a:r>
              <a:rPr lang="en-GB" sz="2400" dirty="0"/>
              <a:t>Introduction</a:t>
            </a:r>
          </a:p>
        </p:txBody>
      </p:sp>
      <p:sp>
        <p:nvSpPr>
          <p:cNvPr id="12" name="TextBox 11">
            <a:extLst>
              <a:ext uri="{FF2B5EF4-FFF2-40B4-BE49-F238E27FC236}">
                <a16:creationId xmlns:a16="http://schemas.microsoft.com/office/drawing/2014/main" id="{86B6DBA9-4D9D-566D-FDCC-4A8DCD71F2DB}"/>
              </a:ext>
            </a:extLst>
          </p:cNvPr>
          <p:cNvSpPr txBox="1"/>
          <p:nvPr/>
        </p:nvSpPr>
        <p:spPr>
          <a:xfrm>
            <a:off x="1971964" y="3996361"/>
            <a:ext cx="2849418" cy="461665"/>
          </a:xfrm>
          <a:prstGeom prst="rect">
            <a:avLst/>
          </a:prstGeom>
          <a:noFill/>
        </p:spPr>
        <p:txBody>
          <a:bodyPr wrap="square" rtlCol="0">
            <a:spAutoFit/>
          </a:bodyPr>
          <a:lstStyle/>
          <a:p>
            <a:r>
              <a:rPr lang="en-GB" sz="2400" dirty="0"/>
              <a:t>Key terminology</a:t>
            </a:r>
          </a:p>
        </p:txBody>
      </p:sp>
      <p:sp>
        <p:nvSpPr>
          <p:cNvPr id="14" name="TextBox 13">
            <a:extLst>
              <a:ext uri="{FF2B5EF4-FFF2-40B4-BE49-F238E27FC236}">
                <a16:creationId xmlns:a16="http://schemas.microsoft.com/office/drawing/2014/main" id="{26CB26A8-366C-92A3-ECD4-7F757E910D55}"/>
              </a:ext>
            </a:extLst>
          </p:cNvPr>
          <p:cNvSpPr txBox="1"/>
          <p:nvPr/>
        </p:nvSpPr>
        <p:spPr>
          <a:xfrm>
            <a:off x="6520871" y="1149094"/>
            <a:ext cx="1898074" cy="830997"/>
          </a:xfrm>
          <a:prstGeom prst="rect">
            <a:avLst/>
          </a:prstGeom>
          <a:noFill/>
        </p:spPr>
        <p:txBody>
          <a:bodyPr wrap="square" rtlCol="0">
            <a:spAutoFit/>
          </a:bodyPr>
          <a:lstStyle/>
          <a:p>
            <a:r>
              <a:rPr lang="en-GB" sz="2400" dirty="0"/>
              <a:t>Dataset description</a:t>
            </a:r>
          </a:p>
        </p:txBody>
      </p:sp>
      <p:sp>
        <p:nvSpPr>
          <p:cNvPr id="15" name="TextBox 14">
            <a:extLst>
              <a:ext uri="{FF2B5EF4-FFF2-40B4-BE49-F238E27FC236}">
                <a16:creationId xmlns:a16="http://schemas.microsoft.com/office/drawing/2014/main" id="{7069628C-26AE-A104-36B0-C5E6D3F0E80D}"/>
              </a:ext>
            </a:extLst>
          </p:cNvPr>
          <p:cNvSpPr txBox="1"/>
          <p:nvPr/>
        </p:nvSpPr>
        <p:spPr>
          <a:xfrm>
            <a:off x="6520871" y="2629243"/>
            <a:ext cx="1898074" cy="461665"/>
          </a:xfrm>
          <a:prstGeom prst="rect">
            <a:avLst/>
          </a:prstGeom>
          <a:noFill/>
        </p:spPr>
        <p:txBody>
          <a:bodyPr wrap="square" rtlCol="0">
            <a:spAutoFit/>
          </a:bodyPr>
          <a:lstStyle/>
          <a:p>
            <a:r>
              <a:rPr lang="en-GB" sz="2400" dirty="0"/>
              <a:t>Discussion</a:t>
            </a:r>
          </a:p>
        </p:txBody>
      </p:sp>
    </p:spTree>
    <p:extLst>
      <p:ext uri="{BB962C8B-B14F-4D97-AF65-F5344CB8AC3E}">
        <p14:creationId xmlns:p14="http://schemas.microsoft.com/office/powerpoint/2010/main" val="3912289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6970-782A-4EA7-A1FD-C4F44C57C092}"/>
              </a:ext>
            </a:extLst>
          </p:cNvPr>
          <p:cNvSpPr>
            <a:spLocks noGrp="1"/>
          </p:cNvSpPr>
          <p:nvPr>
            <p:ph type="title"/>
          </p:nvPr>
        </p:nvSpPr>
        <p:spPr>
          <a:xfrm>
            <a:off x="215056" y="69289"/>
            <a:ext cx="8520600" cy="841800"/>
          </a:xfrm>
        </p:spPr>
        <p:txBody>
          <a:bodyPr/>
          <a:lstStyle/>
          <a:p>
            <a:r>
              <a:rPr lang="en-US" dirty="0"/>
              <a:t>Appendix</a:t>
            </a:r>
            <a:endParaRPr lang="en-GB" dirty="0"/>
          </a:p>
        </p:txBody>
      </p:sp>
      <p:sp>
        <p:nvSpPr>
          <p:cNvPr id="3" name="TextBox 2">
            <a:extLst>
              <a:ext uri="{FF2B5EF4-FFF2-40B4-BE49-F238E27FC236}">
                <a16:creationId xmlns:a16="http://schemas.microsoft.com/office/drawing/2014/main" id="{BA32341B-18C7-45D4-99A6-9B225C352A58}"/>
              </a:ext>
            </a:extLst>
          </p:cNvPr>
          <p:cNvSpPr txBox="1"/>
          <p:nvPr/>
        </p:nvSpPr>
        <p:spPr>
          <a:xfrm>
            <a:off x="839755" y="1184988"/>
            <a:ext cx="7436498" cy="523220"/>
          </a:xfrm>
          <a:prstGeom prst="rect">
            <a:avLst/>
          </a:prstGeom>
          <a:noFill/>
        </p:spPr>
        <p:txBody>
          <a:bodyPr wrap="square" rtlCol="0">
            <a:spAutoFit/>
          </a:bodyPr>
          <a:lstStyle/>
          <a:p>
            <a:pPr marL="285750" indent="-285750">
              <a:buFont typeface="Arial" panose="020B0604020202020204" pitchFamily="34" charset="0"/>
              <a:buChar char="•"/>
            </a:pPr>
            <a:r>
              <a:rPr lang="en-GB" dirty="0"/>
              <a:t>The data, the </a:t>
            </a:r>
            <a:r>
              <a:rPr lang="en-GB" dirty="0" err="1"/>
              <a:t>PowerBI</a:t>
            </a:r>
            <a:r>
              <a:rPr lang="en-GB" dirty="0"/>
              <a:t> </a:t>
            </a:r>
            <a:r>
              <a:rPr lang="en-GB" dirty="0" err="1"/>
              <a:t>pbix</a:t>
            </a:r>
            <a:r>
              <a:rPr lang="en-GB" dirty="0"/>
              <a:t> file and an additional recording which details how to utilise </a:t>
            </a:r>
            <a:r>
              <a:rPr lang="en-GB" dirty="0" err="1"/>
              <a:t>PowerBI</a:t>
            </a:r>
            <a:r>
              <a:rPr lang="en-GB" dirty="0"/>
              <a:t> can be found </a:t>
            </a:r>
            <a:r>
              <a:rPr lang="en-GB" dirty="0">
                <a:hlinkClick r:id="rId3"/>
              </a:rPr>
              <a:t>here</a:t>
            </a:r>
            <a:r>
              <a:rPr lang="en-GB" dirty="0"/>
              <a:t>.</a:t>
            </a:r>
          </a:p>
        </p:txBody>
      </p:sp>
    </p:spTree>
    <p:extLst>
      <p:ext uri="{BB962C8B-B14F-4D97-AF65-F5344CB8AC3E}">
        <p14:creationId xmlns:p14="http://schemas.microsoft.com/office/powerpoint/2010/main" val="1991794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6093-95D4-4F35-9FF1-6528736D9FDB}"/>
              </a:ext>
            </a:extLst>
          </p:cNvPr>
          <p:cNvSpPr>
            <a:spLocks noGrp="1"/>
          </p:cNvSpPr>
          <p:nvPr>
            <p:ph type="title"/>
          </p:nvPr>
        </p:nvSpPr>
        <p:spPr>
          <a:xfrm>
            <a:off x="133281" y="0"/>
            <a:ext cx="8520600" cy="841800"/>
          </a:xfrm>
        </p:spPr>
        <p:txBody>
          <a:bodyPr/>
          <a:lstStyle/>
          <a:p>
            <a:r>
              <a:rPr lang="en-US" dirty="0"/>
              <a:t>References</a:t>
            </a:r>
            <a:endParaRPr lang="en-GB" dirty="0"/>
          </a:p>
        </p:txBody>
      </p:sp>
      <p:sp>
        <p:nvSpPr>
          <p:cNvPr id="4" name="TextBox 3">
            <a:extLst>
              <a:ext uri="{FF2B5EF4-FFF2-40B4-BE49-F238E27FC236}">
                <a16:creationId xmlns:a16="http://schemas.microsoft.com/office/drawing/2014/main" id="{82A7D975-80B8-633E-84BA-412ABBD23527}"/>
              </a:ext>
            </a:extLst>
          </p:cNvPr>
          <p:cNvSpPr txBox="1"/>
          <p:nvPr/>
        </p:nvSpPr>
        <p:spPr>
          <a:xfrm>
            <a:off x="609600" y="1036009"/>
            <a:ext cx="7924800" cy="3108543"/>
          </a:xfrm>
          <a:prstGeom prst="rect">
            <a:avLst/>
          </a:prstGeom>
          <a:noFill/>
        </p:spPr>
        <p:txBody>
          <a:bodyPr wrap="square">
            <a:spAutoFit/>
          </a:bodyPr>
          <a:lstStyle/>
          <a:p>
            <a:pPr marL="342900" indent="-342900">
              <a:buAutoNum type="arabicPeriod"/>
            </a:pPr>
            <a:r>
              <a:rPr lang="en-US" b="0" i="0" dirty="0" err="1">
                <a:solidFill>
                  <a:schemeClr val="tx1"/>
                </a:solidFill>
                <a:effectLst/>
                <a:latin typeface="+mn-lt"/>
              </a:rPr>
              <a:t>Pittenturf</a:t>
            </a:r>
            <a:r>
              <a:rPr lang="en-US" b="0" i="0" dirty="0">
                <a:solidFill>
                  <a:schemeClr val="tx1"/>
                </a:solidFill>
                <a:effectLst/>
                <a:latin typeface="+mn-lt"/>
              </a:rPr>
              <a:t>, Chris. 2018. “What Is Data Visualization and Why Is It Important?” </a:t>
            </a:r>
            <a:r>
              <a:rPr lang="en-US" b="0" i="0" u="none" strike="noStrike" dirty="0">
                <a:solidFill>
                  <a:schemeClr val="tx1"/>
                </a:solidFill>
                <a:effectLst/>
                <a:latin typeface="+mn-lt"/>
                <a:hlinkClick r:id="rId3">
                  <a:extLst>
                    <a:ext uri="{A12FA001-AC4F-418D-AE19-62706E023703}">
                      <ahyp:hlinkClr xmlns:ahyp="http://schemas.microsoft.com/office/drawing/2018/hyperlinkcolor" val="tx"/>
                    </a:ext>
                  </a:extLst>
                </a:hlinkClick>
              </a:rPr>
              <a:t>https://data-visualization.cioreview.com/cxoinsight/what-is-data-visualization-and-why-is-it-important-nid-11806-cid-163.html</a:t>
            </a:r>
            <a:r>
              <a:rPr lang="en-US" b="0" i="0" dirty="0">
                <a:solidFill>
                  <a:schemeClr val="tx1"/>
                </a:solidFill>
                <a:effectLst/>
                <a:latin typeface="+mn-lt"/>
              </a:rPr>
              <a:t>.</a:t>
            </a:r>
          </a:p>
          <a:p>
            <a:pPr marL="342900" indent="-342900">
              <a:buAutoNum type="arabicPeriod"/>
            </a:pPr>
            <a:endParaRPr lang="en-US" b="0" i="0" dirty="0">
              <a:solidFill>
                <a:schemeClr val="tx1"/>
              </a:solidFill>
              <a:effectLst/>
              <a:latin typeface="+mn-lt"/>
            </a:endParaRPr>
          </a:p>
          <a:p>
            <a:pPr marL="342900" indent="-342900">
              <a:buAutoNum type="arabicPeriod"/>
            </a:pPr>
            <a:r>
              <a:rPr lang="en-US" b="0" i="0" dirty="0">
                <a:solidFill>
                  <a:schemeClr val="tx1"/>
                </a:solidFill>
                <a:effectLst/>
                <a:latin typeface="+mn-lt"/>
              </a:rPr>
              <a:t>Jager, Tom. 2019. “How to Optimize Charts For Color Blind Readers Using Color Blind Friendly Palettes.” </a:t>
            </a:r>
            <a:r>
              <a:rPr lang="en-US" b="0" i="0" u="none" strike="noStrike" dirty="0">
                <a:solidFill>
                  <a:schemeClr val="tx1"/>
                </a:solidFill>
                <a:effectLst/>
                <a:latin typeface="+mn-lt"/>
                <a:hlinkClick r:id="rId4">
                  <a:extLst>
                    <a:ext uri="{A12FA001-AC4F-418D-AE19-62706E023703}">
                      <ahyp:hlinkClr xmlns:ahyp="http://schemas.microsoft.com/office/drawing/2018/hyperlinkcolor" val="tx"/>
                    </a:ext>
                  </a:extLst>
                </a:hlinkClick>
              </a:rPr>
              <a:t>https://venngage.com/blog/color-blind-friendly-palette/</a:t>
            </a:r>
            <a:r>
              <a:rPr lang="en-US" b="0" i="0" dirty="0">
                <a:solidFill>
                  <a:schemeClr val="tx1"/>
                </a:solidFill>
                <a:effectLst/>
                <a:latin typeface="+mn-lt"/>
              </a:rPr>
              <a:t>.</a:t>
            </a:r>
          </a:p>
          <a:p>
            <a:pPr marL="342900" indent="-342900">
              <a:buAutoNum type="arabicPeriod"/>
            </a:pPr>
            <a:endParaRPr lang="en-US" b="0" i="0" dirty="0">
              <a:solidFill>
                <a:schemeClr val="tx1"/>
              </a:solidFill>
              <a:effectLst/>
              <a:latin typeface="+mn-lt"/>
            </a:endParaRPr>
          </a:p>
          <a:p>
            <a:pPr marL="342900" indent="-342900">
              <a:buAutoNum type="arabicPeriod"/>
            </a:pPr>
            <a:r>
              <a:rPr lang="en-US" b="0" i="0" dirty="0">
                <a:solidFill>
                  <a:schemeClr val="tx1"/>
                </a:solidFill>
                <a:effectLst/>
                <a:latin typeface="+mn-lt"/>
              </a:rPr>
              <a:t>Anderson, Melissa. 2017. “Data Visualization and the 9 Fundamental Design Principles.” </a:t>
            </a:r>
            <a:r>
              <a:rPr lang="en-US" b="0" i="0" u="none" strike="noStrike" dirty="0">
                <a:effectLst/>
                <a:latin typeface="+mn-lt"/>
                <a:hlinkClick r:id="rId5">
                  <a:extLst>
                    <a:ext uri="{A12FA001-AC4F-418D-AE19-62706E023703}">
                      <ahyp:hlinkClr xmlns:ahyp="http://schemas.microsoft.com/office/drawing/2018/hyperlinkcolor" val="tx"/>
                    </a:ext>
                  </a:extLst>
                </a:hlinkClick>
              </a:rPr>
              <a:t>https://www.idashboards.com/blog/2017/07/26/data-visualization-and-the-9-fundamental-design-principles</a:t>
            </a:r>
            <a:r>
              <a:rPr lang="en-US" b="0" i="0" u="none" strike="noStrike" dirty="0">
                <a:solidFill>
                  <a:schemeClr val="tx1"/>
                </a:solidFill>
                <a:effectLst/>
                <a:latin typeface="+mn-lt"/>
                <a:hlinkClick r:id="rId5">
                  <a:extLst>
                    <a:ext uri="{A12FA001-AC4F-418D-AE19-62706E023703}">
                      <ahyp:hlinkClr xmlns:ahyp="http://schemas.microsoft.com/office/drawing/2018/hyperlinkcolor" val="tx"/>
                    </a:ext>
                  </a:extLst>
                </a:hlinkClick>
              </a:rPr>
              <a:t>/</a:t>
            </a:r>
            <a:r>
              <a:rPr lang="en-US" b="0" i="0" dirty="0">
                <a:solidFill>
                  <a:schemeClr val="tx1"/>
                </a:solidFill>
                <a:effectLst/>
                <a:latin typeface="+mn-lt"/>
              </a:rPr>
              <a:t>.</a:t>
            </a:r>
          </a:p>
          <a:p>
            <a:pPr marL="342900" indent="-342900">
              <a:buAutoNum type="arabicPeriod"/>
            </a:pPr>
            <a:endParaRPr lang="en-US" dirty="0">
              <a:solidFill>
                <a:schemeClr val="tx1"/>
              </a:solidFill>
              <a:latin typeface="+mn-lt"/>
            </a:endParaRPr>
          </a:p>
          <a:p>
            <a:pPr marL="342900" indent="-342900">
              <a:buAutoNum type="arabicPeriod"/>
            </a:pPr>
            <a:endParaRPr lang="en-US" b="0" i="0" dirty="0">
              <a:solidFill>
                <a:schemeClr val="tx1"/>
              </a:solidFill>
              <a:effectLst/>
              <a:latin typeface="+mn-lt"/>
            </a:endParaRPr>
          </a:p>
          <a:p>
            <a:pPr marL="342900" indent="-342900">
              <a:buAutoNum type="arabicPeriod"/>
            </a:pPr>
            <a:r>
              <a:rPr lang="en-US" b="0" i="0" dirty="0">
                <a:solidFill>
                  <a:schemeClr val="tx1"/>
                </a:solidFill>
                <a:effectLst/>
                <a:latin typeface="+mn-lt"/>
              </a:rPr>
              <a:t>Ferreira, </a:t>
            </a:r>
            <a:r>
              <a:rPr lang="en-US" b="0" i="0" dirty="0" err="1">
                <a:solidFill>
                  <a:schemeClr val="tx1"/>
                </a:solidFill>
                <a:effectLst/>
                <a:latin typeface="+mn-lt"/>
              </a:rPr>
              <a:t>Alysson</a:t>
            </a:r>
            <a:r>
              <a:rPr lang="en-US" b="0" i="0" dirty="0">
                <a:solidFill>
                  <a:schemeClr val="tx1"/>
                </a:solidFill>
                <a:effectLst/>
                <a:latin typeface="+mn-lt"/>
              </a:rPr>
              <a:t>. 2017. “A Ui Engineer’s Thoughts on Data Visualization Tools.” </a:t>
            </a:r>
            <a:r>
              <a:rPr lang="en-US" b="0" i="0" u="none" strike="noStrike" dirty="0">
                <a:solidFill>
                  <a:schemeClr val="tx1"/>
                </a:solidFill>
                <a:effectLst/>
                <a:latin typeface="+mn-lt"/>
                <a:hlinkClick r:id="rId6">
                  <a:extLst>
                    <a:ext uri="{A12FA001-AC4F-418D-AE19-62706E023703}">
                      <ahyp:hlinkClr xmlns:ahyp="http://schemas.microsoft.com/office/drawing/2018/hyperlinkcolor" val="tx"/>
                    </a:ext>
                  </a:extLst>
                </a:hlinkClick>
              </a:rPr>
              <a:t>http://blog.avenuecode.com/a-ui-engineers-thoughts-on-data-visualization-tools</a:t>
            </a:r>
            <a:r>
              <a:rPr lang="en-US" b="0" i="0" dirty="0">
                <a:solidFill>
                  <a:schemeClr val="tx1"/>
                </a:solidFill>
                <a:effectLst/>
                <a:latin typeface="+mn-lt"/>
              </a:rPr>
              <a:t>.</a:t>
            </a:r>
            <a:endParaRPr lang="en-GB" dirty="0">
              <a:solidFill>
                <a:schemeClr val="tx1"/>
              </a:solidFill>
              <a:latin typeface="+mn-lt"/>
            </a:endParaRPr>
          </a:p>
        </p:txBody>
      </p:sp>
    </p:spTree>
    <p:extLst>
      <p:ext uri="{BB962C8B-B14F-4D97-AF65-F5344CB8AC3E}">
        <p14:creationId xmlns:p14="http://schemas.microsoft.com/office/powerpoint/2010/main" val="406322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48E-2CD8-4BB0-A1B4-EF05C7C23095}"/>
              </a:ext>
            </a:extLst>
          </p:cNvPr>
          <p:cNvSpPr>
            <a:spLocks noGrp="1"/>
          </p:cNvSpPr>
          <p:nvPr>
            <p:ph type="title"/>
          </p:nvPr>
        </p:nvSpPr>
        <p:spPr>
          <a:xfrm>
            <a:off x="311700" y="151065"/>
            <a:ext cx="8520600" cy="841800"/>
          </a:xfrm>
        </p:spPr>
        <p:txBody>
          <a:bodyPr/>
          <a:lstStyle/>
          <a:p>
            <a:pPr algn="r"/>
            <a:r>
              <a:rPr lang="en-US" dirty="0"/>
              <a:t>1. Abstract</a:t>
            </a:r>
            <a:endParaRPr lang="en-GB" dirty="0"/>
          </a:p>
        </p:txBody>
      </p:sp>
      <p:sp>
        <p:nvSpPr>
          <p:cNvPr id="3" name="TextBox 2">
            <a:extLst>
              <a:ext uri="{FF2B5EF4-FFF2-40B4-BE49-F238E27FC236}">
                <a16:creationId xmlns:a16="http://schemas.microsoft.com/office/drawing/2014/main" id="{F41D5DBD-DDE7-61B5-AA1F-671F895D0D0D}"/>
              </a:ext>
            </a:extLst>
          </p:cNvPr>
          <p:cNvSpPr txBox="1"/>
          <p:nvPr/>
        </p:nvSpPr>
        <p:spPr>
          <a:xfrm>
            <a:off x="711200" y="1246909"/>
            <a:ext cx="7915564" cy="73866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5" name="TextBox 4">
            <a:extLst>
              <a:ext uri="{FF2B5EF4-FFF2-40B4-BE49-F238E27FC236}">
                <a16:creationId xmlns:a16="http://schemas.microsoft.com/office/drawing/2014/main" id="{83CD8FA1-9E0F-9CC7-42DC-EEBD62256A77}"/>
              </a:ext>
            </a:extLst>
          </p:cNvPr>
          <p:cNvSpPr txBox="1"/>
          <p:nvPr/>
        </p:nvSpPr>
        <p:spPr>
          <a:xfrm>
            <a:off x="560582" y="895839"/>
            <a:ext cx="8271718" cy="3970318"/>
          </a:xfrm>
          <a:prstGeom prst="rect">
            <a:avLst/>
          </a:prstGeom>
          <a:noFill/>
        </p:spPr>
        <p:txBody>
          <a:bodyPr wrap="square" rtlCol="0">
            <a:spAutoFit/>
          </a:bodyPr>
          <a:lstStyle/>
          <a:p>
            <a:endParaRPr lang="en-US" dirty="0">
              <a:latin typeface="+mn-lt"/>
            </a:endParaRPr>
          </a:p>
          <a:p>
            <a:pPr marL="285750" indent="-285750">
              <a:buFont typeface="Arial" panose="020B0604020202020204" pitchFamily="34" charset="0"/>
              <a:buChar char="•"/>
            </a:pPr>
            <a:r>
              <a:rPr lang="en-US" dirty="0">
                <a:latin typeface="+mn-lt"/>
              </a:rPr>
              <a:t>This presentation covers an analysis of the most recent version of the ”conception statistics” </a:t>
            </a:r>
            <a:r>
              <a:rPr lang="en-US" dirty="0">
                <a:latin typeface="+mn-lt"/>
                <a:hlinkClick r:id="rId3"/>
              </a:rPr>
              <a:t>dataset</a:t>
            </a:r>
            <a:r>
              <a:rPr lang="en-US" dirty="0">
                <a:latin typeface="+mn-lt"/>
              </a:rPr>
              <a:t> (published in 2019 by the Office for National Statistics). </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The analysis will be focusing particularly on how conception numbers have evolved over time and how this evolution can be understood through an age lens.</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The analysis found that overall conception numbers in England and Wales have been decreasing for the past 5 consecutive years.</a:t>
            </a:r>
          </a:p>
          <a:p>
            <a:endParaRPr lang="en-US" dirty="0">
              <a:latin typeface="+mn-lt"/>
            </a:endParaRPr>
          </a:p>
          <a:p>
            <a:pPr marL="285750" indent="-285750">
              <a:buFont typeface="Arial" panose="020B0604020202020204" pitchFamily="34" charset="0"/>
              <a:buChar char="•"/>
            </a:pPr>
            <a:r>
              <a:rPr lang="en-US" dirty="0">
                <a:latin typeface="+mn-lt"/>
              </a:rPr>
              <a:t>Concomitantly, for the 10</a:t>
            </a:r>
            <a:r>
              <a:rPr lang="en-US" baseline="30000" dirty="0">
                <a:latin typeface="+mn-lt"/>
              </a:rPr>
              <a:t>th</a:t>
            </a:r>
            <a:r>
              <a:rPr lang="en-US" dirty="0">
                <a:latin typeface="+mn-lt"/>
              </a:rPr>
              <a:t> consecutive year, the number of conceptions for women under 30 as a subset of the total conceptions has been decreasing.</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When looking through a marriage lens, it could be observed that women under 30 tend to conceive outside of marriage, whilst women over 30 tend to conceive within marriage.</a:t>
            </a:r>
          </a:p>
          <a:p>
            <a:endParaRPr lang="en-US" dirty="0">
              <a:latin typeface="Fira Sans Extra Condensed" panose="020B0503050000020004" pitchFamily="34" charset="0"/>
            </a:endParaRPr>
          </a:p>
          <a:p>
            <a:endParaRPr lang="en-US" dirty="0">
              <a:latin typeface="Fira Sans Extra Condensed" panose="020B0503050000020004" pitchFamily="34" charset="0"/>
            </a:endParaRPr>
          </a:p>
          <a:p>
            <a:endParaRPr lang="en-GB" dirty="0">
              <a:latin typeface="Fira Sans Extra Condensed" panose="020B0503050000020004" pitchFamily="34" charset="0"/>
            </a:endParaRPr>
          </a:p>
        </p:txBody>
      </p:sp>
    </p:spTree>
    <p:extLst>
      <p:ext uri="{BB962C8B-B14F-4D97-AF65-F5344CB8AC3E}">
        <p14:creationId xmlns:p14="http://schemas.microsoft.com/office/powerpoint/2010/main" val="31051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B4F9-EEE1-4C04-B742-751D922585C2}"/>
              </a:ext>
            </a:extLst>
          </p:cNvPr>
          <p:cNvSpPr>
            <a:spLocks noGrp="1"/>
          </p:cNvSpPr>
          <p:nvPr>
            <p:ph type="title"/>
          </p:nvPr>
        </p:nvSpPr>
        <p:spPr>
          <a:xfrm>
            <a:off x="311700" y="113894"/>
            <a:ext cx="8520600" cy="841800"/>
          </a:xfrm>
        </p:spPr>
        <p:txBody>
          <a:bodyPr/>
          <a:lstStyle/>
          <a:p>
            <a:pPr algn="r"/>
            <a:r>
              <a:rPr lang="en-US" dirty="0"/>
              <a:t>2. Introduction</a:t>
            </a:r>
            <a:endParaRPr lang="en-GB" dirty="0"/>
          </a:p>
        </p:txBody>
      </p:sp>
      <p:graphicFrame>
        <p:nvGraphicFramePr>
          <p:cNvPr id="7" name="Diagram 6">
            <a:extLst>
              <a:ext uri="{FF2B5EF4-FFF2-40B4-BE49-F238E27FC236}">
                <a16:creationId xmlns:a16="http://schemas.microsoft.com/office/drawing/2014/main" id="{89A83F34-A6D1-189D-7B51-CA5164DBBB21}"/>
              </a:ext>
            </a:extLst>
          </p:cNvPr>
          <p:cNvGraphicFramePr/>
          <p:nvPr>
            <p:extLst>
              <p:ext uri="{D42A27DB-BD31-4B8C-83A1-F6EECF244321}">
                <p14:modId xmlns:p14="http://schemas.microsoft.com/office/powerpoint/2010/main" val="4068798805"/>
              </p:ext>
            </p:extLst>
          </p:nvPr>
        </p:nvGraphicFramePr>
        <p:xfrm>
          <a:off x="378691" y="992865"/>
          <a:ext cx="8453609" cy="3999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812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B4F9-EEE1-4C04-B742-751D922585C2}"/>
              </a:ext>
            </a:extLst>
          </p:cNvPr>
          <p:cNvSpPr>
            <a:spLocks noGrp="1"/>
          </p:cNvSpPr>
          <p:nvPr>
            <p:ph type="title"/>
          </p:nvPr>
        </p:nvSpPr>
        <p:spPr>
          <a:xfrm>
            <a:off x="311700" y="113894"/>
            <a:ext cx="8520600" cy="841800"/>
          </a:xfrm>
        </p:spPr>
        <p:txBody>
          <a:bodyPr/>
          <a:lstStyle/>
          <a:p>
            <a:pPr algn="r"/>
            <a:r>
              <a:rPr lang="en-US" dirty="0"/>
              <a:t>3. Key terminology</a:t>
            </a:r>
            <a:endParaRPr lang="en-GB" dirty="0"/>
          </a:p>
        </p:txBody>
      </p:sp>
      <p:graphicFrame>
        <p:nvGraphicFramePr>
          <p:cNvPr id="5" name="Google Shape;295;p20">
            <a:extLst>
              <a:ext uri="{FF2B5EF4-FFF2-40B4-BE49-F238E27FC236}">
                <a16:creationId xmlns:a16="http://schemas.microsoft.com/office/drawing/2014/main" id="{18F58BE1-C785-6361-5F6B-A17B142A5CF8}"/>
              </a:ext>
            </a:extLst>
          </p:cNvPr>
          <p:cNvGraphicFramePr/>
          <p:nvPr>
            <p:extLst>
              <p:ext uri="{D42A27DB-BD31-4B8C-83A1-F6EECF244321}">
                <p14:modId xmlns:p14="http://schemas.microsoft.com/office/powerpoint/2010/main" val="3592095735"/>
              </p:ext>
            </p:extLst>
          </p:nvPr>
        </p:nvGraphicFramePr>
        <p:xfrm>
          <a:off x="819727" y="1168130"/>
          <a:ext cx="7947891" cy="3036428"/>
        </p:xfrm>
        <a:graphic>
          <a:graphicData uri="http://schemas.openxmlformats.org/drawingml/2006/table">
            <a:tbl>
              <a:tblPr>
                <a:noFill/>
                <a:tableStyleId>{609C5362-8B97-40B8-81BD-528A92E60838}</a:tableStyleId>
              </a:tblPr>
              <a:tblGrid>
                <a:gridCol w="2686093">
                  <a:extLst>
                    <a:ext uri="{9D8B030D-6E8A-4147-A177-3AD203B41FA5}">
                      <a16:colId xmlns:a16="http://schemas.microsoft.com/office/drawing/2014/main" val="20000"/>
                    </a:ext>
                  </a:extLst>
                </a:gridCol>
                <a:gridCol w="5261798">
                  <a:extLst>
                    <a:ext uri="{9D8B030D-6E8A-4147-A177-3AD203B41FA5}">
                      <a16:colId xmlns:a16="http://schemas.microsoft.com/office/drawing/2014/main" val="20001"/>
                    </a:ext>
                  </a:extLst>
                </a:gridCol>
              </a:tblGrid>
              <a:tr h="762135">
                <a:tc gridSpan="2">
                  <a:txBody>
                    <a:bodyPr/>
                    <a:lstStyle/>
                    <a:p>
                      <a:pPr marL="0" lvl="0" indent="0" algn="ctr" rtl="0">
                        <a:spcBef>
                          <a:spcPts val="0"/>
                        </a:spcBef>
                        <a:spcAft>
                          <a:spcPts val="0"/>
                        </a:spcAft>
                        <a:buNone/>
                      </a:pPr>
                      <a:r>
                        <a:rPr lang="en" sz="2100" b="1" dirty="0">
                          <a:solidFill>
                            <a:schemeClr val="lt1"/>
                          </a:solidFill>
                          <a:latin typeface="Fira Sans Extra Condensed"/>
                          <a:ea typeface="Fira Sans Extra Condensed"/>
                          <a:cs typeface="Fira Sans Extra Condensed"/>
                          <a:sym typeface="Fira Sans Extra Condensed"/>
                        </a:rPr>
                        <a:t>Terms and definition</a:t>
                      </a:r>
                      <a:endParaRPr sz="21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lumMod val="50000"/>
                      </a:schemeClr>
                    </a:solidFill>
                  </a:tcPr>
                </a:tc>
                <a:tc hMerge="1">
                  <a:txBody>
                    <a:bodyPr/>
                    <a:lstStyle/>
                    <a:p>
                      <a:endParaRPr lang="en-US"/>
                    </a:p>
                  </a:txBody>
                  <a:tcPr/>
                </a:tc>
                <a:extLst>
                  <a:ext uri="{0D108BD9-81ED-4DB2-BD59-A6C34878D82A}">
                    <a16:rowId xmlns:a16="http://schemas.microsoft.com/office/drawing/2014/main" val="10000"/>
                  </a:ext>
                </a:extLst>
              </a:tr>
              <a:tr h="762135">
                <a:tc>
                  <a:txBody>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Conception</a:t>
                      </a: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r>
                        <a:rPr lang="en-US" sz="1400" b="0" i="0" u="none" strike="noStrike" cap="none" dirty="0">
                          <a:solidFill>
                            <a:srgbClr val="000000"/>
                          </a:solidFill>
                          <a:effectLst/>
                          <a:latin typeface="Arial"/>
                          <a:ea typeface="Arial"/>
                          <a:cs typeface="Arial"/>
                          <a:sym typeface="Arial"/>
                        </a:rPr>
                        <a:t>The action of conceiving a child or of one being conceived (does not have to lead to birth necessarily).</a:t>
                      </a:r>
                      <a:endParaRPr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62135">
                <a:tc>
                  <a:txBody>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Conception rate</a:t>
                      </a: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The number of conceptions within the age group divided by the total number of women within the age group.</a:t>
                      </a:r>
                      <a:endParaRPr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750023">
                <a:tc>
                  <a:txBody>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Age group</a:t>
                      </a: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5">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Roboto"/>
                          <a:ea typeface="Roboto"/>
                          <a:cs typeface="Roboto"/>
                          <a:sym typeface="Roboto"/>
                        </a:rPr>
                        <a:t>The particular age range to which the female belongs to.</a:t>
                      </a:r>
                      <a:endParaRPr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61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8" name="Title 1">
            <a:extLst>
              <a:ext uri="{FF2B5EF4-FFF2-40B4-BE49-F238E27FC236}">
                <a16:creationId xmlns:a16="http://schemas.microsoft.com/office/drawing/2014/main" id="{707497F6-0F8F-B3FD-A936-E74E55C5D486}"/>
              </a:ext>
            </a:extLst>
          </p:cNvPr>
          <p:cNvSpPr txBox="1">
            <a:spLocks/>
          </p:cNvSpPr>
          <p:nvPr/>
        </p:nvSpPr>
        <p:spPr>
          <a:xfrm>
            <a:off x="311700" y="0"/>
            <a:ext cx="8520600" cy="841800"/>
          </a:xfrm>
          <a:prstGeom prst="rect">
            <a:avLst/>
          </a:prstGeom>
          <a:noFill/>
          <a:ln>
            <a:noFill/>
          </a:ln>
        </p:spPr>
        <p:txBody>
          <a:bodyPr spcFirstLastPara="1" wrap="square" lIns="91425" tIns="91425" rIns="91425" bIns="91425" anchor="ctr"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r"/>
            <a:r>
              <a:rPr lang="en-US" dirty="0"/>
              <a:t>4. Dataset description</a:t>
            </a:r>
            <a:br>
              <a:rPr lang="en-US" dirty="0"/>
            </a:br>
            <a:r>
              <a:rPr lang="en-US" sz="1800" i="1" dirty="0"/>
              <a:t>Overall conception numbers are decreasing for the 5</a:t>
            </a:r>
            <a:r>
              <a:rPr lang="en-US" sz="1800" i="1" baseline="30000" dirty="0"/>
              <a:t>th</a:t>
            </a:r>
            <a:r>
              <a:rPr lang="en-US" sz="1800" i="1" dirty="0"/>
              <a:t> consecutive year</a:t>
            </a:r>
            <a:endParaRPr lang="en-GB" sz="1800" i="1" dirty="0"/>
          </a:p>
        </p:txBody>
      </p:sp>
      <p:pic>
        <p:nvPicPr>
          <p:cNvPr id="4" name="Picture 3">
            <a:extLst>
              <a:ext uri="{FF2B5EF4-FFF2-40B4-BE49-F238E27FC236}">
                <a16:creationId xmlns:a16="http://schemas.microsoft.com/office/drawing/2014/main" id="{E3B7D88C-8979-8449-7A64-6209F1AEE897}"/>
              </a:ext>
            </a:extLst>
          </p:cNvPr>
          <p:cNvPicPr>
            <a:picLocks noChangeAspect="1"/>
          </p:cNvPicPr>
          <p:nvPr/>
        </p:nvPicPr>
        <p:blipFill>
          <a:blip r:embed="rId3"/>
          <a:stretch>
            <a:fillRect/>
          </a:stretch>
        </p:blipFill>
        <p:spPr>
          <a:xfrm>
            <a:off x="311700" y="1119987"/>
            <a:ext cx="8710415" cy="35131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10" name="Title 1">
            <a:extLst>
              <a:ext uri="{FF2B5EF4-FFF2-40B4-BE49-F238E27FC236}">
                <a16:creationId xmlns:a16="http://schemas.microsoft.com/office/drawing/2014/main" id="{80C71E24-88FE-F499-7777-217E0D60EA6A}"/>
              </a:ext>
            </a:extLst>
          </p:cNvPr>
          <p:cNvSpPr txBox="1">
            <a:spLocks/>
          </p:cNvSpPr>
          <p:nvPr/>
        </p:nvSpPr>
        <p:spPr>
          <a:xfrm>
            <a:off x="508891" y="-30797"/>
            <a:ext cx="8520600" cy="841800"/>
          </a:xfrm>
          <a:prstGeom prst="rect">
            <a:avLst/>
          </a:prstGeom>
          <a:noFill/>
          <a:ln>
            <a:noFill/>
          </a:ln>
        </p:spPr>
        <p:txBody>
          <a:bodyPr spcFirstLastPara="1" wrap="square" lIns="91425" tIns="91425" rIns="91425" bIns="91425" anchor="ctr"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r"/>
            <a:r>
              <a:rPr lang="en-US" dirty="0"/>
              <a:t>4. Dataset description</a:t>
            </a:r>
            <a:br>
              <a:rPr lang="en-US" dirty="0"/>
            </a:br>
            <a:r>
              <a:rPr lang="en-US" sz="1800" i="1" dirty="0"/>
              <a:t>Conceptions numbers are increasing for women over 30 for the 9</a:t>
            </a:r>
            <a:r>
              <a:rPr lang="en-US" sz="1800" i="1" baseline="30000" dirty="0"/>
              <a:t>th</a:t>
            </a:r>
            <a:r>
              <a:rPr lang="en-US" sz="1800" i="1" dirty="0"/>
              <a:t> consecutive year</a:t>
            </a:r>
            <a:endParaRPr lang="en-GB" sz="1800" i="1" dirty="0"/>
          </a:p>
        </p:txBody>
      </p:sp>
      <p:pic>
        <p:nvPicPr>
          <p:cNvPr id="3" name="Picture 2">
            <a:extLst>
              <a:ext uri="{FF2B5EF4-FFF2-40B4-BE49-F238E27FC236}">
                <a16:creationId xmlns:a16="http://schemas.microsoft.com/office/drawing/2014/main" id="{7D47B6A9-8069-8EC6-E146-23B9F849007B}"/>
              </a:ext>
            </a:extLst>
          </p:cNvPr>
          <p:cNvPicPr>
            <a:picLocks noChangeAspect="1"/>
          </p:cNvPicPr>
          <p:nvPr/>
        </p:nvPicPr>
        <p:blipFill>
          <a:blip r:embed="rId3"/>
          <a:stretch>
            <a:fillRect/>
          </a:stretch>
        </p:blipFill>
        <p:spPr>
          <a:xfrm>
            <a:off x="683491" y="892668"/>
            <a:ext cx="7934039" cy="4175462"/>
          </a:xfrm>
          <a:prstGeom prst="rect">
            <a:avLst/>
          </a:prstGeom>
        </p:spPr>
      </p:pic>
    </p:spTree>
    <p:extLst>
      <p:ext uri="{BB962C8B-B14F-4D97-AF65-F5344CB8AC3E}">
        <p14:creationId xmlns:p14="http://schemas.microsoft.com/office/powerpoint/2010/main" val="10128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10" name="Title 1">
            <a:extLst>
              <a:ext uri="{FF2B5EF4-FFF2-40B4-BE49-F238E27FC236}">
                <a16:creationId xmlns:a16="http://schemas.microsoft.com/office/drawing/2014/main" id="{80C71E24-88FE-F499-7777-217E0D60EA6A}"/>
              </a:ext>
            </a:extLst>
          </p:cNvPr>
          <p:cNvSpPr txBox="1">
            <a:spLocks/>
          </p:cNvSpPr>
          <p:nvPr/>
        </p:nvSpPr>
        <p:spPr>
          <a:xfrm>
            <a:off x="508891" y="-30797"/>
            <a:ext cx="8520600" cy="841800"/>
          </a:xfrm>
          <a:prstGeom prst="rect">
            <a:avLst/>
          </a:prstGeom>
          <a:noFill/>
          <a:ln>
            <a:noFill/>
          </a:ln>
        </p:spPr>
        <p:txBody>
          <a:bodyPr spcFirstLastPara="1" wrap="square" lIns="91425" tIns="91425" rIns="91425" bIns="91425" anchor="ctr"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r"/>
            <a:r>
              <a:rPr lang="en-US" dirty="0"/>
              <a:t>4. Dataset description</a:t>
            </a:r>
            <a:br>
              <a:rPr lang="en-US" dirty="0"/>
            </a:br>
            <a:r>
              <a:rPr lang="en-US" sz="1800" i="1" dirty="0"/>
              <a:t>The  age trends in conception numbers have shifted  around compared with 2009</a:t>
            </a:r>
            <a:endParaRPr lang="en-GB" sz="1800" i="1" dirty="0"/>
          </a:p>
        </p:txBody>
      </p:sp>
      <p:pic>
        <p:nvPicPr>
          <p:cNvPr id="4" name="Picture 3">
            <a:extLst>
              <a:ext uri="{FF2B5EF4-FFF2-40B4-BE49-F238E27FC236}">
                <a16:creationId xmlns:a16="http://schemas.microsoft.com/office/drawing/2014/main" id="{1FC1B605-89E0-9EE7-FB41-FEFF1B51C945}"/>
              </a:ext>
            </a:extLst>
          </p:cNvPr>
          <p:cNvPicPr>
            <a:picLocks noChangeAspect="1"/>
          </p:cNvPicPr>
          <p:nvPr/>
        </p:nvPicPr>
        <p:blipFill>
          <a:blip r:embed="rId3"/>
          <a:stretch>
            <a:fillRect/>
          </a:stretch>
        </p:blipFill>
        <p:spPr>
          <a:xfrm>
            <a:off x="277758" y="811003"/>
            <a:ext cx="8357351" cy="4222815"/>
          </a:xfrm>
          <a:prstGeom prst="rect">
            <a:avLst/>
          </a:prstGeom>
        </p:spPr>
      </p:pic>
      <p:sp>
        <p:nvSpPr>
          <p:cNvPr id="5" name="Rectangle 4">
            <a:extLst>
              <a:ext uri="{FF2B5EF4-FFF2-40B4-BE49-F238E27FC236}">
                <a16:creationId xmlns:a16="http://schemas.microsoft.com/office/drawing/2014/main" id="{73A40E45-DB0F-2ABF-9577-9D3865B2FF8C}"/>
              </a:ext>
            </a:extLst>
          </p:cNvPr>
          <p:cNvSpPr/>
          <p:nvPr/>
        </p:nvSpPr>
        <p:spPr>
          <a:xfrm>
            <a:off x="508891" y="1126836"/>
            <a:ext cx="858091" cy="175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13B69DA6-C037-42FA-28DF-114F298571A8}"/>
              </a:ext>
            </a:extLst>
          </p:cNvPr>
          <p:cNvSpPr/>
          <p:nvPr/>
        </p:nvSpPr>
        <p:spPr>
          <a:xfrm>
            <a:off x="393324" y="4511963"/>
            <a:ext cx="761221" cy="300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75000"/>
                  </a:schemeClr>
                </a:solidFill>
              </a:rPr>
              <a:t>   40 and           over</a:t>
            </a:r>
            <a:endParaRPr lang="en-GB" sz="1050" dirty="0">
              <a:solidFill>
                <a:schemeClr val="tx2">
                  <a:lumMod val="75000"/>
                </a:schemeClr>
              </a:solidFill>
            </a:endParaRPr>
          </a:p>
        </p:txBody>
      </p:sp>
      <p:sp>
        <p:nvSpPr>
          <p:cNvPr id="2" name="Flowchart: Connector 1">
            <a:extLst>
              <a:ext uri="{FF2B5EF4-FFF2-40B4-BE49-F238E27FC236}">
                <a16:creationId xmlns:a16="http://schemas.microsoft.com/office/drawing/2014/main" id="{4847624E-C744-B888-5DFA-9FB71CF2B48F}"/>
              </a:ext>
            </a:extLst>
          </p:cNvPr>
          <p:cNvSpPr/>
          <p:nvPr/>
        </p:nvSpPr>
        <p:spPr>
          <a:xfrm>
            <a:off x="3611418" y="1302327"/>
            <a:ext cx="138546" cy="101600"/>
          </a:xfrm>
          <a:prstGeom prst="flowChartConnector">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50000"/>
                </a:schemeClr>
              </a:solidFill>
            </a:endParaRPr>
          </a:p>
        </p:txBody>
      </p:sp>
      <p:sp>
        <p:nvSpPr>
          <p:cNvPr id="8" name="Flowchart: Connector 7">
            <a:extLst>
              <a:ext uri="{FF2B5EF4-FFF2-40B4-BE49-F238E27FC236}">
                <a16:creationId xmlns:a16="http://schemas.microsoft.com/office/drawing/2014/main" id="{B3FFDDC0-F387-DC03-CCE5-0D0C356FCAA7}"/>
              </a:ext>
            </a:extLst>
          </p:cNvPr>
          <p:cNvSpPr/>
          <p:nvPr/>
        </p:nvSpPr>
        <p:spPr>
          <a:xfrm>
            <a:off x="4769191" y="1302327"/>
            <a:ext cx="138546" cy="101600"/>
          </a:xfrm>
          <a:prstGeom prst="flowChartConnector">
            <a:avLst/>
          </a:prstGeom>
          <a:solidFill>
            <a:srgbClr val="5BBEFF"/>
          </a:solidFill>
          <a:ln>
            <a:solidFill>
              <a:srgbClr val="5BB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7C64001-C493-DEA8-A08A-862166115C74}"/>
              </a:ext>
            </a:extLst>
          </p:cNvPr>
          <p:cNvSpPr/>
          <p:nvPr/>
        </p:nvSpPr>
        <p:spPr>
          <a:xfrm>
            <a:off x="3775447" y="1140690"/>
            <a:ext cx="484130" cy="300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75000"/>
                  </a:schemeClr>
                </a:solidFill>
              </a:rPr>
              <a:t>   </a:t>
            </a:r>
            <a:r>
              <a:rPr lang="en-US" sz="1050" dirty="0">
                <a:solidFill>
                  <a:schemeClr val="tx1"/>
                </a:solidFill>
              </a:rPr>
              <a:t>2019</a:t>
            </a:r>
            <a:endParaRPr lang="en-GB" sz="1050" dirty="0">
              <a:solidFill>
                <a:schemeClr val="tx1"/>
              </a:solidFill>
            </a:endParaRPr>
          </a:p>
        </p:txBody>
      </p:sp>
      <p:sp>
        <p:nvSpPr>
          <p:cNvPr id="11" name="Rectangle 10">
            <a:extLst>
              <a:ext uri="{FF2B5EF4-FFF2-40B4-BE49-F238E27FC236}">
                <a16:creationId xmlns:a16="http://schemas.microsoft.com/office/drawing/2014/main" id="{2385FDC9-766C-334A-9498-D2455ABAE752}"/>
              </a:ext>
            </a:extLst>
          </p:cNvPr>
          <p:cNvSpPr/>
          <p:nvPr/>
        </p:nvSpPr>
        <p:spPr>
          <a:xfrm>
            <a:off x="4971558" y="1133763"/>
            <a:ext cx="484130" cy="300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75000"/>
                  </a:schemeClr>
                </a:solidFill>
              </a:rPr>
              <a:t>   </a:t>
            </a:r>
            <a:r>
              <a:rPr lang="en-US" sz="1050" dirty="0">
                <a:solidFill>
                  <a:schemeClr val="tx1"/>
                </a:solidFill>
              </a:rPr>
              <a:t>2009</a:t>
            </a:r>
            <a:endParaRPr lang="en-GB" sz="1050" dirty="0">
              <a:solidFill>
                <a:schemeClr val="tx1"/>
              </a:solidFill>
            </a:endParaRPr>
          </a:p>
        </p:txBody>
      </p:sp>
    </p:spTree>
    <p:extLst>
      <p:ext uri="{BB962C8B-B14F-4D97-AF65-F5344CB8AC3E}">
        <p14:creationId xmlns:p14="http://schemas.microsoft.com/office/powerpoint/2010/main" val="427727157"/>
      </p:ext>
    </p:extLst>
  </p:cSld>
  <p:clrMapOvr>
    <a:masterClrMapping/>
  </p:clrMapOvr>
</p:sld>
</file>

<file path=ppt/theme/theme1.xml><?xml version="1.0" encoding="utf-8"?>
<a:theme xmlns:a="http://schemas.openxmlformats.org/drawingml/2006/main" name="Sales by Month Infographics by Slidesgo">
  <a:themeElements>
    <a:clrScheme name="Simple Light">
      <a:dk1>
        <a:srgbClr val="000000"/>
      </a:dk1>
      <a:lt1>
        <a:srgbClr val="FFFFFF"/>
      </a:lt1>
      <a:dk2>
        <a:srgbClr val="666666"/>
      </a:dk2>
      <a:lt2>
        <a:srgbClr val="D9D9D9"/>
      </a:lt2>
      <a:accent1>
        <a:srgbClr val="E45621"/>
      </a:accent1>
      <a:accent2>
        <a:srgbClr val="FAAD56"/>
      </a:accent2>
      <a:accent3>
        <a:srgbClr val="559E37"/>
      </a:accent3>
      <a:accent4>
        <a:srgbClr val="A0D771"/>
      </a:accent4>
      <a:accent5>
        <a:srgbClr val="4E8CBA"/>
      </a:accent5>
      <a:accent6>
        <a:srgbClr val="90C4E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5011</TotalTime>
  <Words>2701</Words>
  <Application>Microsoft Office PowerPoint</Application>
  <PresentationFormat>On-screen Show (16:9)</PresentationFormat>
  <Paragraphs>203</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Fira Sans Extra Condensed</vt:lpstr>
      <vt:lpstr>Arial</vt:lpstr>
      <vt:lpstr>Roboto</vt:lpstr>
      <vt:lpstr>Fira Sans Extra Condensed SemiBold</vt:lpstr>
      <vt:lpstr>open sans</vt:lpstr>
      <vt:lpstr>Sales by Month Infographics by Slidesgo</vt:lpstr>
      <vt:lpstr>PowerPoint Presentation</vt:lpstr>
      <vt:lpstr>A trend analysis of conception statistics by age group in England and Wales</vt:lpstr>
      <vt:lpstr>Table of contents</vt:lpstr>
      <vt:lpstr>1. Abstract</vt:lpstr>
      <vt:lpstr>2. Introduction</vt:lpstr>
      <vt:lpstr>3. Key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Discussion</vt:lpstr>
      <vt:lpstr>5. Discussion</vt:lpstr>
      <vt:lpstr>5. Discussion</vt:lpstr>
      <vt:lpstr>5. Discussion</vt:lpstr>
      <vt:lpstr>5. Discussion</vt:lpstr>
      <vt:lpstr>5. Discussion</vt:lpstr>
      <vt:lpstr>5. Discussion</vt:lpstr>
      <vt:lpstr>5. Discussion</vt:lpstr>
      <vt:lpstr>5. Discussion</vt:lpstr>
      <vt:lpstr>5. Discussion</vt:lpstr>
      <vt:lpstr>5. Discussion</vt:lpstr>
      <vt:lpstr>5. Discussion</vt:lpstr>
      <vt:lpstr>5. Discussion</vt:lpstr>
      <vt:lpstr>PowerPoint Presentation</vt:lpstr>
      <vt:lpstr>PowerPoint Presentation</vt:lpstr>
      <vt:lpstr>Appendix</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conception statistics in England and Wales</dc:title>
  <cp:lastModifiedBy>IOANA ANDRIES</cp:lastModifiedBy>
  <cp:revision>665</cp:revision>
  <dcterms:modified xsi:type="dcterms:W3CDTF">2022-05-21T16:44:45Z</dcterms:modified>
</cp:coreProperties>
</file>