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2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18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796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65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2677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9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671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597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387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4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45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309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09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99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79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01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5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DB10-0FC9-4A1E-828A-8470D8562FFE}" type="datetimeFigureOut">
              <a:rPr lang="es-PE" smtClean="0"/>
              <a:t>5/12/2022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9F9893-C03D-4B46-92ED-5320A3838A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09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B29F68-4578-4645-AAA6-4DF80DFBCB8F}"/>
              </a:ext>
            </a:extLst>
          </p:cNvPr>
          <p:cNvSpPr/>
          <p:nvPr/>
        </p:nvSpPr>
        <p:spPr>
          <a:xfrm>
            <a:off x="1845365" y="1878495"/>
            <a:ext cx="8501270" cy="18288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500" b="1" dirty="0">
                <a:solidFill>
                  <a:srgbClr val="FF0000"/>
                </a:solidFill>
              </a:rPr>
              <a:t>ÁRBOLES AVL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6A10E70-1FA8-4EDE-BE43-2843F868160E}"/>
              </a:ext>
            </a:extLst>
          </p:cNvPr>
          <p:cNvSpPr/>
          <p:nvPr/>
        </p:nvSpPr>
        <p:spPr>
          <a:xfrm>
            <a:off x="6473686" y="4803913"/>
            <a:ext cx="6056244" cy="18288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FF0000"/>
                </a:solidFill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000" dirty="0">
                <a:solidFill>
                  <a:srgbClr val="0070C0"/>
                </a:solidFill>
              </a:rPr>
              <a:t>Vilca Uturunco Pedro Joel.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000" dirty="0">
                <a:solidFill>
                  <a:srgbClr val="0070C0"/>
                </a:solidFill>
              </a:rPr>
              <a:t>Barra Juli Julio Harold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E" sz="2000" dirty="0">
                <a:solidFill>
                  <a:srgbClr val="0070C0"/>
                </a:solidFill>
              </a:rPr>
              <a:t>Edy Brayan</a:t>
            </a:r>
          </a:p>
        </p:txBody>
      </p:sp>
    </p:spTree>
    <p:extLst>
      <p:ext uri="{BB962C8B-B14F-4D97-AF65-F5344CB8AC3E}">
        <p14:creationId xmlns:p14="http://schemas.microsoft.com/office/powerpoint/2010/main" val="168983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B29F68-4578-4645-AAA6-4DF80DFBCB8F}"/>
              </a:ext>
            </a:extLst>
          </p:cNvPr>
          <p:cNvSpPr/>
          <p:nvPr/>
        </p:nvSpPr>
        <p:spPr>
          <a:xfrm>
            <a:off x="1497495" y="424069"/>
            <a:ext cx="7407965" cy="27067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rgbClr val="0070C0"/>
                </a:solidFill>
              </a:rPr>
              <a:t>Rotación doble Derecha RDD</a:t>
            </a:r>
          </a:p>
          <a:p>
            <a:endParaRPr lang="es-ES" dirty="0">
              <a:solidFill>
                <a:srgbClr val="0070C0"/>
              </a:solidFill>
            </a:endParaRPr>
          </a:p>
          <a:p>
            <a:r>
              <a:rPr lang="es-ES" dirty="0">
                <a:solidFill>
                  <a:srgbClr val="0070C0"/>
                </a:solidFill>
              </a:rPr>
              <a:t>Si encuentra el punto de factor de equilibrio mayor a 1, lo determina con (p), con ello determina con (q) al descendiente de la izquierda. Se define como una simple rotación a la izq. de la base (q) y una simple a la derecha de la base (p).</a:t>
            </a: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834191-D125-44EF-B522-56E469FD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3429000"/>
            <a:ext cx="10203413" cy="27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B29F68-4578-4645-AAA6-4DF80DFBCB8F}"/>
              </a:ext>
            </a:extLst>
          </p:cNvPr>
          <p:cNvSpPr/>
          <p:nvPr/>
        </p:nvSpPr>
        <p:spPr>
          <a:xfrm>
            <a:off x="1497496" y="318051"/>
            <a:ext cx="6056244" cy="18288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b="1" dirty="0">
                <a:solidFill>
                  <a:srgbClr val="FF0000"/>
                </a:solidFill>
              </a:rPr>
              <a:t>DEFINICIÓN: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6A10E70-1FA8-4EDE-BE43-2843F868160E}"/>
              </a:ext>
            </a:extLst>
          </p:cNvPr>
          <p:cNvSpPr/>
          <p:nvPr/>
        </p:nvSpPr>
        <p:spPr>
          <a:xfrm>
            <a:off x="1802296" y="1973262"/>
            <a:ext cx="5415406" cy="36306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70C0"/>
                </a:solidFill>
              </a:rPr>
              <a:t>Es binario y fue ideado por los matemáticos rusos </a:t>
            </a:r>
            <a:r>
              <a:rPr lang="es-PE" dirty="0" err="1">
                <a:solidFill>
                  <a:srgbClr val="0070C0"/>
                </a:solidFill>
              </a:rPr>
              <a:t>Adelson</a:t>
            </a:r>
            <a:r>
              <a:rPr lang="es-PE" dirty="0">
                <a:solidFill>
                  <a:srgbClr val="0070C0"/>
                </a:solidFill>
              </a:rPr>
              <a:t>, </a:t>
            </a:r>
            <a:r>
              <a:rPr lang="es-PE" dirty="0" err="1">
                <a:solidFill>
                  <a:srgbClr val="0070C0"/>
                </a:solidFill>
              </a:rPr>
              <a:t>Velskii</a:t>
            </a:r>
            <a:r>
              <a:rPr lang="es-PE" dirty="0">
                <a:solidFill>
                  <a:srgbClr val="0070C0"/>
                </a:solidFill>
              </a:rPr>
              <a:t> y </a:t>
            </a:r>
            <a:r>
              <a:rPr lang="es-PE" dirty="0" err="1">
                <a:solidFill>
                  <a:srgbClr val="0070C0"/>
                </a:solidFill>
              </a:rPr>
              <a:t>Landis</a:t>
            </a:r>
            <a:r>
              <a:rPr lang="es-PE" dirty="0">
                <a:solidFill>
                  <a:srgbClr val="0070C0"/>
                </a:solidFill>
              </a:rPr>
              <a:t> en 1962.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70C0"/>
                </a:solidFill>
              </a:rPr>
              <a:t>Es un árbol binario de búsqueda al que se le añade una condición de equilibrio FE.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70C0"/>
                </a:solidFill>
              </a:rPr>
              <a:t>Las alturas de los sub-árboles derecho e izquierdo de cada nodo sólo pueden diferir en 1.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EC0CA3-059B-4F50-AEA9-5993A964F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702" y="1669774"/>
            <a:ext cx="4484998" cy="3339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55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B29F68-4578-4645-AAA6-4DF80DFBCB8F}"/>
              </a:ext>
            </a:extLst>
          </p:cNvPr>
          <p:cNvSpPr/>
          <p:nvPr/>
        </p:nvSpPr>
        <p:spPr>
          <a:xfrm>
            <a:off x="1497496" y="424069"/>
            <a:ext cx="6056244" cy="18288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b="1" dirty="0">
                <a:solidFill>
                  <a:srgbClr val="FF0000"/>
                </a:solidFill>
              </a:rPr>
              <a:t>DEFINICIÓN: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6A10E70-1FA8-4EDE-BE43-2843F868160E}"/>
              </a:ext>
            </a:extLst>
          </p:cNvPr>
          <p:cNvSpPr/>
          <p:nvPr/>
        </p:nvSpPr>
        <p:spPr>
          <a:xfrm>
            <a:off x="1497496" y="2454493"/>
            <a:ext cx="6056244" cy="37446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70C0"/>
                </a:solidFill>
              </a:rPr>
              <a:t>Si T es un árbol binario no vacío con TL y TR como subárboles izquierdo y derecho respectivamente, entonces T está balanceado con respecto a la altura si y solo si: TL y TR son balanceados respecto a la altura, y | hl - </a:t>
            </a:r>
            <a:r>
              <a:rPr lang="es-ES" dirty="0" err="1">
                <a:solidFill>
                  <a:srgbClr val="0070C0"/>
                </a:solidFill>
              </a:rPr>
              <a:t>hr</a:t>
            </a:r>
            <a:r>
              <a:rPr lang="es-ES" dirty="0">
                <a:solidFill>
                  <a:srgbClr val="0070C0"/>
                </a:solidFill>
              </a:rPr>
              <a:t> | ≤ 1 donde hl y </a:t>
            </a:r>
            <a:r>
              <a:rPr lang="es-ES" dirty="0" err="1">
                <a:solidFill>
                  <a:srgbClr val="0070C0"/>
                </a:solidFill>
              </a:rPr>
              <a:t>hr</a:t>
            </a:r>
            <a:r>
              <a:rPr lang="es-ES" dirty="0">
                <a:solidFill>
                  <a:srgbClr val="0070C0"/>
                </a:solidFill>
              </a:rPr>
              <a:t> son las alturas respectivas de TL y TR.</a:t>
            </a:r>
            <a:endParaRPr lang="es-PE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70C0"/>
                </a:solidFill>
              </a:rPr>
              <a:t>E</a:t>
            </a:r>
            <a:r>
              <a:rPr lang="es-ES" dirty="0">
                <a:solidFill>
                  <a:srgbClr val="0070C0"/>
                </a:solidFill>
              </a:rPr>
              <a:t>l factor de equilibrio FE ( T ) de un nodo T en un árbol binario se define como </a:t>
            </a:r>
            <a:r>
              <a:rPr lang="es-ES" dirty="0" err="1">
                <a:solidFill>
                  <a:srgbClr val="0070C0"/>
                </a:solidFill>
              </a:rPr>
              <a:t>hr</a:t>
            </a:r>
            <a:r>
              <a:rPr lang="es-ES" dirty="0">
                <a:solidFill>
                  <a:srgbClr val="0070C0"/>
                </a:solidFill>
              </a:rPr>
              <a:t> - hl. Para cualquier nodo T en un árbol AVL, se cumple FE ( T ) = -1, 0, 1.</a:t>
            </a: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E13153-E202-455C-B573-B22B0B0B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653276"/>
            <a:ext cx="4476023" cy="2488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92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B29F68-4578-4645-AAA6-4DF80DFBCB8F}"/>
              </a:ext>
            </a:extLst>
          </p:cNvPr>
          <p:cNvSpPr/>
          <p:nvPr/>
        </p:nvSpPr>
        <p:spPr>
          <a:xfrm>
            <a:off x="1577009" y="304799"/>
            <a:ext cx="6056244" cy="18288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b="1" dirty="0">
                <a:solidFill>
                  <a:srgbClr val="FF0000"/>
                </a:solidFill>
              </a:rPr>
              <a:t>CARACTERISTICAS: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6A10E70-1FA8-4EDE-BE43-2843F868160E}"/>
              </a:ext>
            </a:extLst>
          </p:cNvPr>
          <p:cNvSpPr/>
          <p:nvPr/>
        </p:nvSpPr>
        <p:spPr>
          <a:xfrm>
            <a:off x="2441239" y="2398643"/>
            <a:ext cx="6596744" cy="24715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70C0"/>
                </a:solidFill>
              </a:rPr>
              <a:t>Son lo suficientemente equilibrados para que su comportamiento sea mejor que el de los ABB tradicionales.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70C0"/>
                </a:solidFill>
              </a:rPr>
              <a:t>El algoritmo para mantener un árbol equilibrado se basa en reequilibrados locales.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rgbClr val="0070C0"/>
                </a:solidFill>
              </a:rPr>
              <a:t>La inserción y eliminación en AVL es la misma que en los ABB.</a:t>
            </a:r>
          </a:p>
        </p:txBody>
      </p:sp>
    </p:spTree>
    <p:extLst>
      <p:ext uri="{BB962C8B-B14F-4D97-AF65-F5344CB8AC3E}">
        <p14:creationId xmlns:p14="http://schemas.microsoft.com/office/powerpoint/2010/main" val="237870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B29F68-4578-4645-AAA6-4DF80DFBCB8F}"/>
              </a:ext>
            </a:extLst>
          </p:cNvPr>
          <p:cNvSpPr/>
          <p:nvPr/>
        </p:nvSpPr>
        <p:spPr>
          <a:xfrm>
            <a:off x="1170925" y="1006691"/>
            <a:ext cx="5203371" cy="48446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0070C0"/>
                </a:solidFill>
              </a:rPr>
              <a:t>Insertar un Dato: </a:t>
            </a:r>
            <a:r>
              <a:rPr lang="es-ES" dirty="0">
                <a:solidFill>
                  <a:srgbClr val="0070C0"/>
                </a:solidFill>
              </a:rPr>
              <a:t>Trazamos una ruta desde el nodo raíz hasta un nodo hoja (donde hacemos la inserción). Insertamos el nodo nuevo. Volvemos a trazar la ruta de regreso al nodo raíz, ajustando el equilibrio a lo largo de ella.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rgbClr val="0070C0"/>
                </a:solidFill>
              </a:rPr>
              <a:t>Eliminar un Dato: </a:t>
            </a:r>
            <a:r>
              <a:rPr lang="es-ES" dirty="0">
                <a:solidFill>
                  <a:srgbClr val="0070C0"/>
                </a:solidFill>
              </a:rPr>
              <a:t>Al eliminar un nodo en un árbol AVL puede afectar el equilibrio de sus nodos. Entonces hay que hacer rotaciones simples o dobles.  </a:t>
            </a: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7A46BD-650E-4450-91F5-F85D306A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993" y="1948158"/>
            <a:ext cx="4867264" cy="29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2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1F09A8-9B38-408A-8673-D3185CA5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86" y="1434705"/>
            <a:ext cx="8803828" cy="39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9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B29F68-4578-4645-AAA6-4DF80DFBCB8F}"/>
              </a:ext>
            </a:extLst>
          </p:cNvPr>
          <p:cNvSpPr/>
          <p:nvPr/>
        </p:nvSpPr>
        <p:spPr>
          <a:xfrm>
            <a:off x="1789043" y="953965"/>
            <a:ext cx="4465982" cy="18288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rgbClr val="0070C0"/>
                </a:solidFill>
              </a:rPr>
              <a:t>Rotación simple Derecha RSI</a:t>
            </a:r>
          </a:p>
          <a:p>
            <a:endParaRPr lang="es-ES" dirty="0">
              <a:solidFill>
                <a:srgbClr val="0070C0"/>
              </a:solidFill>
            </a:endParaRPr>
          </a:p>
          <a:p>
            <a:r>
              <a:rPr lang="es-ES" dirty="0">
                <a:solidFill>
                  <a:srgbClr val="0070C0"/>
                </a:solidFill>
              </a:rPr>
              <a:t>Si encuentra el punto de factor de equilibrio mayor a -1, determinarlo con (p) y con ello determinar (q) al descendiente de la derecha. (Rotar a Der.) </a:t>
            </a: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C8506F-DD48-4BD7-A647-59476907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034" y="3429000"/>
            <a:ext cx="6600096" cy="24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0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B29F68-4578-4645-AAA6-4DF80DFBCB8F}"/>
              </a:ext>
            </a:extLst>
          </p:cNvPr>
          <p:cNvSpPr/>
          <p:nvPr/>
        </p:nvSpPr>
        <p:spPr>
          <a:xfrm>
            <a:off x="1563756" y="689112"/>
            <a:ext cx="6056244" cy="18288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rgbClr val="0070C0"/>
                </a:solidFill>
              </a:rPr>
              <a:t>Rotación simple Izquierda RSD</a:t>
            </a:r>
          </a:p>
          <a:p>
            <a:endParaRPr lang="es-ES" dirty="0">
              <a:solidFill>
                <a:srgbClr val="0070C0"/>
              </a:solidFill>
            </a:endParaRPr>
          </a:p>
          <a:p>
            <a:r>
              <a:rPr lang="es-ES" dirty="0">
                <a:solidFill>
                  <a:srgbClr val="0070C0"/>
                </a:solidFill>
              </a:rPr>
              <a:t>Si encuentra el punto de factor de equilibrio mayor a 1, determinarlo con (p) y con ello determinar (q) al descendiente de la izquierda.(Rotar a Izq.)</a:t>
            </a: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17A33F-8D0B-442D-83E9-51D17DB3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97" y="3429000"/>
            <a:ext cx="6890712" cy="25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3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9B29F68-4578-4645-AAA6-4DF80DFBCB8F}"/>
              </a:ext>
            </a:extLst>
          </p:cNvPr>
          <p:cNvSpPr/>
          <p:nvPr/>
        </p:nvSpPr>
        <p:spPr>
          <a:xfrm>
            <a:off x="1616766" y="689112"/>
            <a:ext cx="6056244" cy="18288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rgbClr val="0070C0"/>
                </a:solidFill>
              </a:rPr>
              <a:t>Rotación doble Izquierda RDI</a:t>
            </a:r>
          </a:p>
          <a:p>
            <a:endParaRPr lang="es-ES" dirty="0">
              <a:solidFill>
                <a:srgbClr val="0070C0"/>
              </a:solidFill>
            </a:endParaRPr>
          </a:p>
          <a:p>
            <a:r>
              <a:rPr lang="es-ES" dirty="0">
                <a:solidFill>
                  <a:srgbClr val="0070C0"/>
                </a:solidFill>
              </a:rPr>
              <a:t>Si encuentra el punto de factor de equilibrio mayor a 1, lo determina con (p) con ello determina con (q) al descendiente de la izq. Se define como una simple rotación a la derecha de la base (q) y una simple a la izquierda de la base (p). </a:t>
            </a: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B5FF92-FF64-4267-9AFA-A7090D31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83" y="3429000"/>
            <a:ext cx="8998652" cy="25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8930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505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Pedro</cp:lastModifiedBy>
  <cp:revision>6</cp:revision>
  <dcterms:created xsi:type="dcterms:W3CDTF">2022-12-05T20:44:01Z</dcterms:created>
  <dcterms:modified xsi:type="dcterms:W3CDTF">2022-12-05T22:25:08Z</dcterms:modified>
</cp:coreProperties>
</file>