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2"/>
  </p:notesMasterIdLst>
  <p:sldIdLst>
    <p:sldId id="256" r:id="rId3"/>
    <p:sldId id="257" r:id="rId4"/>
    <p:sldId id="291" r:id="rId5"/>
    <p:sldId id="292" r:id="rId6"/>
    <p:sldId id="293" r:id="rId7"/>
    <p:sldId id="302" r:id="rId8"/>
    <p:sldId id="294" r:id="rId9"/>
    <p:sldId id="295" r:id="rId10"/>
    <p:sldId id="296" r:id="rId11"/>
    <p:sldId id="297" r:id="rId12"/>
    <p:sldId id="298" r:id="rId13"/>
    <p:sldId id="299" r:id="rId14"/>
    <p:sldId id="300" r:id="rId15"/>
    <p:sldId id="301" r:id="rId16"/>
    <p:sldId id="258" r:id="rId17"/>
    <p:sldId id="259" r:id="rId18"/>
    <p:sldId id="260" r:id="rId19"/>
    <p:sldId id="261" r:id="rId20"/>
    <p:sldId id="303" r:id="rId21"/>
    <p:sldId id="262" r:id="rId22"/>
    <p:sldId id="263" r:id="rId23"/>
    <p:sldId id="264" r:id="rId24"/>
    <p:sldId id="265" r:id="rId25"/>
    <p:sldId id="266" r:id="rId26"/>
    <p:sldId id="267" r:id="rId27"/>
    <p:sldId id="268" r:id="rId28"/>
    <p:sldId id="269" r:id="rId29"/>
    <p:sldId id="270" r:id="rId30"/>
    <p:sldId id="304" r:id="rId31"/>
    <p:sldId id="271" r:id="rId32"/>
    <p:sldId id="287" r:id="rId33"/>
    <p:sldId id="273" r:id="rId34"/>
    <p:sldId id="274" r:id="rId35"/>
    <p:sldId id="305"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8" r:id="rId49"/>
    <p:sldId id="289" r:id="rId50"/>
    <p:sldId id="290"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250" autoAdjust="0"/>
    <p:restoredTop sz="94660"/>
  </p:normalViewPr>
  <p:slideViewPr>
    <p:cSldViewPr>
      <p:cViewPr varScale="1">
        <p:scale>
          <a:sx n="78" d="100"/>
          <a:sy n="78" d="100"/>
        </p:scale>
        <p:origin x="2026"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85D569-B1D8-4F4C-907F-DF6740965FC1}" type="datetimeFigureOut">
              <a:rPr lang="en-US" smtClean="0"/>
              <a:t>12/1/2024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0C1521-99BD-4D00-ABC1-6F0CF83302EC}" type="slidenum">
              <a:rPr lang="en-US" smtClean="0"/>
              <a:t>‹#›</a:t>
            </a:fld>
            <a:endParaRPr lang="en-US"/>
          </a:p>
        </p:txBody>
      </p:sp>
    </p:spTree>
    <p:extLst>
      <p:ext uri="{BB962C8B-B14F-4D97-AF65-F5344CB8AC3E}">
        <p14:creationId xmlns:p14="http://schemas.microsoft.com/office/powerpoint/2010/main" val="117875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0DDA83EE-895F-4223-AC3E-F69603A40351}" type="slidenum">
              <a:rPr lang="en-US" sz="1200">
                <a:solidFill>
                  <a:prstClr val="black"/>
                </a:solidFill>
              </a:rPr>
              <a:pPr eaLnBrk="1" hangingPunct="1"/>
              <a:t>3</a:t>
            </a:fld>
            <a:endParaRPr lang="en-US" sz="1200">
              <a:solidFill>
                <a:prstClr val="black"/>
              </a:solidFill>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w-K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FF339236-4C5E-4B52-8300-196D5AD21A46}" type="slidenum">
              <a:rPr lang="zh-CN" altLang="en-US" sz="1200">
                <a:solidFill>
                  <a:prstClr val="black"/>
                </a:solidFill>
              </a:rPr>
              <a:pPr eaLnBrk="1" hangingPunct="1"/>
              <a:t>13</a:t>
            </a:fld>
            <a:endParaRPr lang="en-US" altLang="zh-CN" sz="120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A8B7CB90-2ED2-4076-B249-44DF3A40F2AE}" type="slidenum">
              <a:rPr lang="zh-CN" altLang="en-US" sz="1200">
                <a:solidFill>
                  <a:prstClr val="black"/>
                </a:solidFill>
              </a:rPr>
              <a:pPr eaLnBrk="1" hangingPunct="1"/>
              <a:t>4</a:t>
            </a:fld>
            <a:endParaRPr lang="en-US" altLang="zh-CN" sz="1200">
              <a:solidFill>
                <a:prstClr val="black"/>
              </a:solidFill>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9BB7C3FE-4421-4B6B-BC04-EEFF9AC17E52}" type="slidenum">
              <a:rPr lang="zh-CN" altLang="en-US" sz="1200">
                <a:solidFill>
                  <a:prstClr val="black"/>
                </a:solidFill>
              </a:rPr>
              <a:pPr eaLnBrk="1" hangingPunct="1"/>
              <a:t>5</a:t>
            </a:fld>
            <a:endParaRPr lang="en-US" altLang="zh-CN" sz="1200">
              <a:solidFill>
                <a:prstClr val="black"/>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CAB347A5-5CEB-4739-913C-EBF22F63D723}" type="slidenum">
              <a:rPr lang="zh-CN" altLang="en-US" sz="1200">
                <a:solidFill>
                  <a:prstClr val="black"/>
                </a:solidFill>
              </a:rPr>
              <a:pPr eaLnBrk="1" hangingPunct="1"/>
              <a:t>7</a:t>
            </a:fld>
            <a:endParaRPr lang="en-US" altLang="zh-CN" sz="1200">
              <a:solidFill>
                <a:prstClr val="black"/>
              </a:solidFill>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D7EEB56B-A7E0-4855-866A-8B12F881908E}" type="slidenum">
              <a:rPr lang="zh-CN" altLang="en-US" sz="1200">
                <a:solidFill>
                  <a:prstClr val="black"/>
                </a:solidFill>
              </a:rPr>
              <a:pPr eaLnBrk="1" hangingPunct="1"/>
              <a:t>8</a:t>
            </a:fld>
            <a:endParaRPr lang="en-US" altLang="zh-CN" sz="1200">
              <a:solidFill>
                <a:prstClr val="black"/>
              </a:solidFill>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86EB863B-A99E-4E29-B90D-7768A6D9C277}" type="slidenum">
              <a:rPr lang="zh-CN" altLang="en-US" sz="1200">
                <a:solidFill>
                  <a:prstClr val="black"/>
                </a:solidFill>
              </a:rPr>
              <a:pPr eaLnBrk="1" hangingPunct="1"/>
              <a:t>9</a:t>
            </a:fld>
            <a:endParaRPr lang="en-US" altLang="zh-CN" sz="1200">
              <a:solidFill>
                <a:prstClr val="black"/>
              </a:solidFill>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90949F2F-679B-45EF-B30E-00212BB7F5EB}" type="slidenum">
              <a:rPr lang="zh-CN" altLang="en-US" sz="1200">
                <a:solidFill>
                  <a:prstClr val="black"/>
                </a:solidFill>
              </a:rPr>
              <a:pPr eaLnBrk="1" hangingPunct="1"/>
              <a:t>10</a:t>
            </a:fld>
            <a:endParaRPr lang="en-US" altLang="zh-CN" sz="1200">
              <a:solidFill>
                <a:prstClr val="black"/>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A91C46B4-7427-432E-A6F3-3FA81B6DE321}" type="slidenum">
              <a:rPr lang="zh-CN" altLang="en-US" sz="1200">
                <a:solidFill>
                  <a:prstClr val="black"/>
                </a:solidFill>
              </a:rPr>
              <a:pPr eaLnBrk="1" hangingPunct="1"/>
              <a:t>11</a:t>
            </a:fld>
            <a:endParaRPr lang="en-US" altLang="zh-CN" sz="1200">
              <a:solidFill>
                <a:prstClr val="black"/>
              </a:solidFill>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45453E1C-121C-4B67-854F-46A2D02E51A7}" type="slidenum">
              <a:rPr lang="zh-CN" altLang="en-US" sz="1200">
                <a:solidFill>
                  <a:prstClr val="black"/>
                </a:solidFill>
              </a:rPr>
              <a:pPr eaLnBrk="1" hangingPunct="1"/>
              <a:t>12</a:t>
            </a:fld>
            <a:endParaRPr lang="en-US" altLang="zh-CN" sz="1200">
              <a:solidFill>
                <a:prstClr val="black"/>
              </a:solidFill>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D8E3B53-5AB6-45CA-A197-6541E6FCF1B5}"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E6C71-06A4-49FF-AD80-3E02047FE13A}" type="slidenum">
              <a:rPr lang="en-US" smtClean="0"/>
              <a:t>‹#›</a:t>
            </a:fld>
            <a:endParaRPr lang="en-US"/>
          </a:p>
        </p:txBody>
      </p:sp>
    </p:spTree>
    <p:extLst>
      <p:ext uri="{BB962C8B-B14F-4D97-AF65-F5344CB8AC3E}">
        <p14:creationId xmlns:p14="http://schemas.microsoft.com/office/powerpoint/2010/main" val="3512507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8E3B53-5AB6-45CA-A197-6541E6FCF1B5}"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E6C71-06A4-49FF-AD80-3E02047FE13A}" type="slidenum">
              <a:rPr lang="en-US" smtClean="0"/>
              <a:t>‹#›</a:t>
            </a:fld>
            <a:endParaRPr lang="en-US"/>
          </a:p>
        </p:txBody>
      </p:sp>
    </p:spTree>
    <p:extLst>
      <p:ext uri="{BB962C8B-B14F-4D97-AF65-F5344CB8AC3E}">
        <p14:creationId xmlns:p14="http://schemas.microsoft.com/office/powerpoint/2010/main" val="1694462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8E3B53-5AB6-45CA-A197-6541E6FCF1B5}"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E6C71-06A4-49FF-AD80-3E02047FE13A}" type="slidenum">
              <a:rPr lang="en-US" smtClean="0"/>
              <a:t>‹#›</a:t>
            </a:fld>
            <a:endParaRPr lang="en-US"/>
          </a:p>
        </p:txBody>
      </p:sp>
    </p:spTree>
    <p:extLst>
      <p:ext uri="{BB962C8B-B14F-4D97-AF65-F5344CB8AC3E}">
        <p14:creationId xmlns:p14="http://schemas.microsoft.com/office/powerpoint/2010/main" val="2311658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a:solidFill>
                  <a:prstClr val="black">
                    <a:tint val="75000"/>
                  </a:prstClr>
                </a:solidFill>
              </a:rPr>
              <a:t>Chapter 2</a:t>
            </a: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Mugan-Akman 2007</a:t>
            </a:r>
          </a:p>
        </p:txBody>
      </p:sp>
      <p:sp>
        <p:nvSpPr>
          <p:cNvPr id="6" name="Slide Number Placeholder 5"/>
          <p:cNvSpPr>
            <a:spLocks noGrp="1"/>
          </p:cNvSpPr>
          <p:nvPr>
            <p:ph type="sldNum" sz="quarter" idx="12"/>
          </p:nvPr>
        </p:nvSpPr>
        <p:spPr/>
        <p:txBody>
          <a:bodyPr/>
          <a:lstStyle>
            <a:lvl1pPr>
              <a:defRPr/>
            </a:lvl1pPr>
          </a:lstStyle>
          <a:p>
            <a:pPr>
              <a:defRPr/>
            </a:pPr>
            <a:fld id="{A71E86A3-B600-40B5-AE1E-850ECB7DF03A}" type="slidenum">
              <a:rPr lang="en-US">
                <a:solidFill>
                  <a:prstClr val="black">
                    <a:tint val="75000"/>
                  </a:prstClr>
                </a:solidFill>
              </a:rPr>
              <a:pPr>
                <a:defRPr/>
              </a:pPr>
              <a:t>‹#›</a:t>
            </a:fld>
            <a:r>
              <a:rPr lang="en-US">
                <a:solidFill>
                  <a:prstClr val="black">
                    <a:tint val="75000"/>
                  </a:prstClr>
                </a:solidFill>
              </a:rPr>
              <a:t>-52</a:t>
            </a:r>
          </a:p>
        </p:txBody>
      </p:sp>
    </p:spTree>
    <p:extLst>
      <p:ext uri="{BB962C8B-B14F-4D97-AF65-F5344CB8AC3E}">
        <p14:creationId xmlns:p14="http://schemas.microsoft.com/office/powerpoint/2010/main" val="3775302893"/>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solidFill>
                  <a:prstClr val="black">
                    <a:tint val="75000"/>
                  </a:prstClr>
                </a:solidFill>
              </a:rPr>
              <a:t>Chapter 2</a:t>
            </a: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Mugan-Akman 2007</a:t>
            </a:r>
          </a:p>
        </p:txBody>
      </p:sp>
      <p:sp>
        <p:nvSpPr>
          <p:cNvPr id="6" name="Slide Number Placeholder 5"/>
          <p:cNvSpPr>
            <a:spLocks noGrp="1"/>
          </p:cNvSpPr>
          <p:nvPr>
            <p:ph type="sldNum" sz="quarter" idx="12"/>
          </p:nvPr>
        </p:nvSpPr>
        <p:spPr/>
        <p:txBody>
          <a:bodyPr/>
          <a:lstStyle>
            <a:lvl1pPr>
              <a:defRPr/>
            </a:lvl1pPr>
          </a:lstStyle>
          <a:p>
            <a:pPr>
              <a:defRPr/>
            </a:pPr>
            <a:fld id="{55C1495B-5B1A-4A6B-928C-921F42A6904B}" type="slidenum">
              <a:rPr lang="en-US">
                <a:solidFill>
                  <a:prstClr val="black">
                    <a:tint val="75000"/>
                  </a:prstClr>
                </a:solidFill>
              </a:rPr>
              <a:pPr>
                <a:defRPr/>
              </a:pPr>
              <a:t>‹#›</a:t>
            </a:fld>
            <a:r>
              <a:rPr lang="en-US">
                <a:solidFill>
                  <a:prstClr val="black">
                    <a:tint val="75000"/>
                  </a:prstClr>
                </a:solidFill>
              </a:rPr>
              <a:t>-52</a:t>
            </a:r>
          </a:p>
        </p:txBody>
      </p:sp>
    </p:spTree>
    <p:extLst>
      <p:ext uri="{BB962C8B-B14F-4D97-AF65-F5344CB8AC3E}">
        <p14:creationId xmlns:p14="http://schemas.microsoft.com/office/powerpoint/2010/main" val="4120588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solidFill>
                  <a:prstClr val="black">
                    <a:tint val="75000"/>
                  </a:prstClr>
                </a:solidFill>
              </a:rPr>
              <a:t>Chapter 2</a:t>
            </a: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Mugan-Akman 2007</a:t>
            </a:r>
          </a:p>
        </p:txBody>
      </p:sp>
      <p:sp>
        <p:nvSpPr>
          <p:cNvPr id="6" name="Slide Number Placeholder 5"/>
          <p:cNvSpPr>
            <a:spLocks noGrp="1"/>
          </p:cNvSpPr>
          <p:nvPr>
            <p:ph type="sldNum" sz="quarter" idx="12"/>
          </p:nvPr>
        </p:nvSpPr>
        <p:spPr/>
        <p:txBody>
          <a:bodyPr/>
          <a:lstStyle>
            <a:lvl1pPr>
              <a:defRPr/>
            </a:lvl1pPr>
          </a:lstStyle>
          <a:p>
            <a:pPr>
              <a:defRPr/>
            </a:pPr>
            <a:fld id="{CB84F7D9-6077-481F-884C-30612BE04F39}" type="slidenum">
              <a:rPr lang="en-US">
                <a:solidFill>
                  <a:prstClr val="black">
                    <a:tint val="75000"/>
                  </a:prstClr>
                </a:solidFill>
              </a:rPr>
              <a:pPr>
                <a:defRPr/>
              </a:pPr>
              <a:t>‹#›</a:t>
            </a:fld>
            <a:r>
              <a:rPr lang="en-US">
                <a:solidFill>
                  <a:prstClr val="black">
                    <a:tint val="75000"/>
                  </a:prstClr>
                </a:solidFill>
              </a:rPr>
              <a:t>-52</a:t>
            </a:r>
          </a:p>
        </p:txBody>
      </p:sp>
    </p:spTree>
    <p:extLst>
      <p:ext uri="{BB962C8B-B14F-4D97-AF65-F5344CB8AC3E}">
        <p14:creationId xmlns:p14="http://schemas.microsoft.com/office/powerpoint/2010/main" val="33609429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en-US">
                <a:solidFill>
                  <a:prstClr val="black">
                    <a:tint val="75000"/>
                  </a:prstClr>
                </a:solidFill>
              </a:rPr>
              <a:t>Chapter 2</a:t>
            </a: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Mugan-Akman 2007</a:t>
            </a:r>
          </a:p>
        </p:txBody>
      </p:sp>
      <p:sp>
        <p:nvSpPr>
          <p:cNvPr id="7" name="Slide Number Placeholder 5"/>
          <p:cNvSpPr>
            <a:spLocks noGrp="1"/>
          </p:cNvSpPr>
          <p:nvPr>
            <p:ph type="sldNum" sz="quarter" idx="12"/>
          </p:nvPr>
        </p:nvSpPr>
        <p:spPr/>
        <p:txBody>
          <a:bodyPr/>
          <a:lstStyle>
            <a:lvl1pPr>
              <a:defRPr/>
            </a:lvl1pPr>
          </a:lstStyle>
          <a:p>
            <a:pPr>
              <a:defRPr/>
            </a:pPr>
            <a:fld id="{EDEA718C-50AF-43A1-939F-091671AAA2C6}" type="slidenum">
              <a:rPr lang="en-US">
                <a:solidFill>
                  <a:prstClr val="black">
                    <a:tint val="75000"/>
                  </a:prstClr>
                </a:solidFill>
              </a:rPr>
              <a:pPr>
                <a:defRPr/>
              </a:pPr>
              <a:t>‹#›</a:t>
            </a:fld>
            <a:r>
              <a:rPr lang="en-US">
                <a:solidFill>
                  <a:prstClr val="black">
                    <a:tint val="75000"/>
                  </a:prstClr>
                </a:solidFill>
              </a:rPr>
              <a:t>-52</a:t>
            </a:r>
          </a:p>
        </p:txBody>
      </p:sp>
    </p:spTree>
    <p:extLst>
      <p:ext uri="{BB962C8B-B14F-4D97-AF65-F5344CB8AC3E}">
        <p14:creationId xmlns:p14="http://schemas.microsoft.com/office/powerpoint/2010/main" val="315492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en-US">
                <a:solidFill>
                  <a:prstClr val="black">
                    <a:tint val="75000"/>
                  </a:prstClr>
                </a:solidFill>
              </a:rPr>
              <a:t>Chapter 2</a:t>
            </a:r>
          </a:p>
        </p:txBody>
      </p:sp>
      <p:sp>
        <p:nvSpPr>
          <p:cNvPr id="8"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Mugan-Akman 2007</a:t>
            </a:r>
          </a:p>
        </p:txBody>
      </p:sp>
      <p:sp>
        <p:nvSpPr>
          <p:cNvPr id="9" name="Slide Number Placeholder 5"/>
          <p:cNvSpPr>
            <a:spLocks noGrp="1"/>
          </p:cNvSpPr>
          <p:nvPr>
            <p:ph type="sldNum" sz="quarter" idx="12"/>
          </p:nvPr>
        </p:nvSpPr>
        <p:spPr/>
        <p:txBody>
          <a:bodyPr/>
          <a:lstStyle>
            <a:lvl1pPr>
              <a:defRPr/>
            </a:lvl1pPr>
          </a:lstStyle>
          <a:p>
            <a:pPr>
              <a:defRPr/>
            </a:pPr>
            <a:fld id="{488FEC48-6C59-415B-A1A6-70F3A3979578}" type="slidenum">
              <a:rPr lang="en-US">
                <a:solidFill>
                  <a:prstClr val="black">
                    <a:tint val="75000"/>
                  </a:prstClr>
                </a:solidFill>
              </a:rPr>
              <a:pPr>
                <a:defRPr/>
              </a:pPr>
              <a:t>‹#›</a:t>
            </a:fld>
            <a:r>
              <a:rPr lang="en-US">
                <a:solidFill>
                  <a:prstClr val="black">
                    <a:tint val="75000"/>
                  </a:prstClr>
                </a:solidFill>
              </a:rPr>
              <a:t>-52</a:t>
            </a:r>
          </a:p>
        </p:txBody>
      </p:sp>
    </p:spTree>
    <p:extLst>
      <p:ext uri="{BB962C8B-B14F-4D97-AF65-F5344CB8AC3E}">
        <p14:creationId xmlns:p14="http://schemas.microsoft.com/office/powerpoint/2010/main" val="29421072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en-US">
                <a:solidFill>
                  <a:prstClr val="black">
                    <a:tint val="75000"/>
                  </a:prstClr>
                </a:solidFill>
              </a:rPr>
              <a:t>Chapter 2</a:t>
            </a:r>
          </a:p>
        </p:txBody>
      </p:sp>
      <p:sp>
        <p:nvSpPr>
          <p:cNvPr id="4"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Mugan-Akman 2007</a:t>
            </a:r>
          </a:p>
        </p:txBody>
      </p:sp>
      <p:sp>
        <p:nvSpPr>
          <p:cNvPr id="5" name="Slide Number Placeholder 5"/>
          <p:cNvSpPr>
            <a:spLocks noGrp="1"/>
          </p:cNvSpPr>
          <p:nvPr>
            <p:ph type="sldNum" sz="quarter" idx="12"/>
          </p:nvPr>
        </p:nvSpPr>
        <p:spPr/>
        <p:txBody>
          <a:bodyPr/>
          <a:lstStyle>
            <a:lvl1pPr>
              <a:defRPr/>
            </a:lvl1pPr>
          </a:lstStyle>
          <a:p>
            <a:pPr>
              <a:defRPr/>
            </a:pPr>
            <a:fld id="{118E7F0A-B4EF-4715-B2EA-6C4F7F90F443}" type="slidenum">
              <a:rPr lang="en-US">
                <a:solidFill>
                  <a:prstClr val="black">
                    <a:tint val="75000"/>
                  </a:prstClr>
                </a:solidFill>
              </a:rPr>
              <a:pPr>
                <a:defRPr/>
              </a:pPr>
              <a:t>‹#›</a:t>
            </a:fld>
            <a:r>
              <a:rPr lang="en-US">
                <a:solidFill>
                  <a:prstClr val="black">
                    <a:tint val="75000"/>
                  </a:prstClr>
                </a:solidFill>
              </a:rPr>
              <a:t>-52</a:t>
            </a:r>
          </a:p>
        </p:txBody>
      </p:sp>
    </p:spTree>
    <p:extLst>
      <p:ext uri="{BB962C8B-B14F-4D97-AF65-F5344CB8AC3E}">
        <p14:creationId xmlns:p14="http://schemas.microsoft.com/office/powerpoint/2010/main" val="1954637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solidFill>
                  <a:prstClr val="black">
                    <a:tint val="75000"/>
                  </a:prstClr>
                </a:solidFill>
              </a:rPr>
              <a:t>Chapter 2</a:t>
            </a:r>
          </a:p>
        </p:txBody>
      </p:sp>
      <p:sp>
        <p:nvSpPr>
          <p:cNvPr id="3"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Mugan-Akman 2007</a:t>
            </a:r>
          </a:p>
        </p:txBody>
      </p:sp>
      <p:sp>
        <p:nvSpPr>
          <p:cNvPr id="4" name="Slide Number Placeholder 5"/>
          <p:cNvSpPr>
            <a:spLocks noGrp="1"/>
          </p:cNvSpPr>
          <p:nvPr>
            <p:ph type="sldNum" sz="quarter" idx="12"/>
          </p:nvPr>
        </p:nvSpPr>
        <p:spPr/>
        <p:txBody>
          <a:bodyPr/>
          <a:lstStyle>
            <a:lvl1pPr>
              <a:defRPr/>
            </a:lvl1pPr>
          </a:lstStyle>
          <a:p>
            <a:pPr>
              <a:defRPr/>
            </a:pPr>
            <a:fld id="{1C98BA41-D733-42F6-8672-89A11E087E8E}" type="slidenum">
              <a:rPr lang="en-US">
                <a:solidFill>
                  <a:prstClr val="black">
                    <a:tint val="75000"/>
                  </a:prstClr>
                </a:solidFill>
              </a:rPr>
              <a:pPr>
                <a:defRPr/>
              </a:pPr>
              <a:t>‹#›</a:t>
            </a:fld>
            <a:r>
              <a:rPr lang="en-US">
                <a:solidFill>
                  <a:prstClr val="black">
                    <a:tint val="75000"/>
                  </a:prstClr>
                </a:solidFill>
              </a:rPr>
              <a:t>-52</a:t>
            </a:r>
          </a:p>
        </p:txBody>
      </p:sp>
    </p:spTree>
    <p:extLst>
      <p:ext uri="{BB962C8B-B14F-4D97-AF65-F5344CB8AC3E}">
        <p14:creationId xmlns:p14="http://schemas.microsoft.com/office/powerpoint/2010/main" val="39368279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solidFill>
                  <a:prstClr val="black">
                    <a:tint val="75000"/>
                  </a:prstClr>
                </a:solidFill>
              </a:rPr>
              <a:t>Chapter 2</a:t>
            </a: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Mugan-Akman 2007</a:t>
            </a:r>
          </a:p>
        </p:txBody>
      </p:sp>
      <p:sp>
        <p:nvSpPr>
          <p:cNvPr id="7" name="Slide Number Placeholder 5"/>
          <p:cNvSpPr>
            <a:spLocks noGrp="1"/>
          </p:cNvSpPr>
          <p:nvPr>
            <p:ph type="sldNum" sz="quarter" idx="12"/>
          </p:nvPr>
        </p:nvSpPr>
        <p:spPr/>
        <p:txBody>
          <a:bodyPr/>
          <a:lstStyle>
            <a:lvl1pPr>
              <a:defRPr/>
            </a:lvl1pPr>
          </a:lstStyle>
          <a:p>
            <a:pPr>
              <a:defRPr/>
            </a:pPr>
            <a:fld id="{265BF107-C21D-46D4-B78E-555FDFD5B2C5}" type="slidenum">
              <a:rPr lang="en-US">
                <a:solidFill>
                  <a:prstClr val="black">
                    <a:tint val="75000"/>
                  </a:prstClr>
                </a:solidFill>
              </a:rPr>
              <a:pPr>
                <a:defRPr/>
              </a:pPr>
              <a:t>‹#›</a:t>
            </a:fld>
            <a:r>
              <a:rPr lang="en-US">
                <a:solidFill>
                  <a:prstClr val="black">
                    <a:tint val="75000"/>
                  </a:prstClr>
                </a:solidFill>
              </a:rPr>
              <a:t>-52</a:t>
            </a:r>
          </a:p>
        </p:txBody>
      </p:sp>
    </p:spTree>
    <p:extLst>
      <p:ext uri="{BB962C8B-B14F-4D97-AF65-F5344CB8AC3E}">
        <p14:creationId xmlns:p14="http://schemas.microsoft.com/office/powerpoint/2010/main" val="47108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8E3B53-5AB6-45CA-A197-6541E6FCF1B5}"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E6C71-06A4-49FF-AD80-3E02047FE13A}" type="slidenum">
              <a:rPr lang="en-US" smtClean="0"/>
              <a:t>‹#›</a:t>
            </a:fld>
            <a:endParaRPr lang="en-US"/>
          </a:p>
        </p:txBody>
      </p:sp>
    </p:spTree>
    <p:extLst>
      <p:ext uri="{BB962C8B-B14F-4D97-AF65-F5344CB8AC3E}">
        <p14:creationId xmlns:p14="http://schemas.microsoft.com/office/powerpoint/2010/main" val="2073241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solidFill>
                  <a:prstClr val="black">
                    <a:tint val="75000"/>
                  </a:prstClr>
                </a:solidFill>
              </a:rPr>
              <a:t>Chapter 2</a:t>
            </a: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Mugan-Akman 2007</a:t>
            </a:r>
          </a:p>
        </p:txBody>
      </p:sp>
      <p:sp>
        <p:nvSpPr>
          <p:cNvPr id="7" name="Slide Number Placeholder 5"/>
          <p:cNvSpPr>
            <a:spLocks noGrp="1"/>
          </p:cNvSpPr>
          <p:nvPr>
            <p:ph type="sldNum" sz="quarter" idx="12"/>
          </p:nvPr>
        </p:nvSpPr>
        <p:spPr/>
        <p:txBody>
          <a:bodyPr/>
          <a:lstStyle>
            <a:lvl1pPr>
              <a:defRPr/>
            </a:lvl1pPr>
          </a:lstStyle>
          <a:p>
            <a:pPr>
              <a:defRPr/>
            </a:pPr>
            <a:fld id="{EF6E1636-1BAB-4E39-BF99-F54C689C6C11}" type="slidenum">
              <a:rPr lang="en-US">
                <a:solidFill>
                  <a:prstClr val="black">
                    <a:tint val="75000"/>
                  </a:prstClr>
                </a:solidFill>
              </a:rPr>
              <a:pPr>
                <a:defRPr/>
              </a:pPr>
              <a:t>‹#›</a:t>
            </a:fld>
            <a:r>
              <a:rPr lang="en-US">
                <a:solidFill>
                  <a:prstClr val="black">
                    <a:tint val="75000"/>
                  </a:prstClr>
                </a:solidFill>
              </a:rPr>
              <a:t>-52</a:t>
            </a:r>
          </a:p>
        </p:txBody>
      </p:sp>
    </p:spTree>
    <p:extLst>
      <p:ext uri="{BB962C8B-B14F-4D97-AF65-F5344CB8AC3E}">
        <p14:creationId xmlns:p14="http://schemas.microsoft.com/office/powerpoint/2010/main" val="39779848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solidFill>
                  <a:prstClr val="black">
                    <a:tint val="75000"/>
                  </a:prstClr>
                </a:solidFill>
              </a:rPr>
              <a:t>Chapter 2</a:t>
            </a: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Mugan-Akman 2007</a:t>
            </a:r>
          </a:p>
        </p:txBody>
      </p:sp>
      <p:sp>
        <p:nvSpPr>
          <p:cNvPr id="6" name="Slide Number Placeholder 5"/>
          <p:cNvSpPr>
            <a:spLocks noGrp="1"/>
          </p:cNvSpPr>
          <p:nvPr>
            <p:ph type="sldNum" sz="quarter" idx="12"/>
          </p:nvPr>
        </p:nvSpPr>
        <p:spPr/>
        <p:txBody>
          <a:bodyPr/>
          <a:lstStyle>
            <a:lvl1pPr>
              <a:defRPr/>
            </a:lvl1pPr>
          </a:lstStyle>
          <a:p>
            <a:pPr>
              <a:defRPr/>
            </a:pPr>
            <a:fld id="{397CC9E4-454A-4EF5-B669-681F73A62AD7}" type="slidenum">
              <a:rPr lang="en-US">
                <a:solidFill>
                  <a:prstClr val="black">
                    <a:tint val="75000"/>
                  </a:prstClr>
                </a:solidFill>
              </a:rPr>
              <a:pPr>
                <a:defRPr/>
              </a:pPr>
              <a:t>‹#›</a:t>
            </a:fld>
            <a:r>
              <a:rPr lang="en-US">
                <a:solidFill>
                  <a:prstClr val="black">
                    <a:tint val="75000"/>
                  </a:prstClr>
                </a:solidFill>
              </a:rPr>
              <a:t>-52</a:t>
            </a:r>
          </a:p>
        </p:txBody>
      </p:sp>
    </p:spTree>
    <p:extLst>
      <p:ext uri="{BB962C8B-B14F-4D97-AF65-F5344CB8AC3E}">
        <p14:creationId xmlns:p14="http://schemas.microsoft.com/office/powerpoint/2010/main" val="6218548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solidFill>
                  <a:prstClr val="black">
                    <a:tint val="75000"/>
                  </a:prstClr>
                </a:solidFill>
              </a:rPr>
              <a:t>Chapter 2</a:t>
            </a: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Mugan-Akman 2007</a:t>
            </a:r>
          </a:p>
        </p:txBody>
      </p:sp>
      <p:sp>
        <p:nvSpPr>
          <p:cNvPr id="6" name="Slide Number Placeholder 5"/>
          <p:cNvSpPr>
            <a:spLocks noGrp="1"/>
          </p:cNvSpPr>
          <p:nvPr>
            <p:ph type="sldNum" sz="quarter" idx="12"/>
          </p:nvPr>
        </p:nvSpPr>
        <p:spPr/>
        <p:txBody>
          <a:bodyPr/>
          <a:lstStyle>
            <a:lvl1pPr>
              <a:defRPr/>
            </a:lvl1pPr>
          </a:lstStyle>
          <a:p>
            <a:pPr>
              <a:defRPr/>
            </a:pPr>
            <a:fld id="{0210E0E3-F95B-4157-B923-E80D1D54C962}" type="slidenum">
              <a:rPr lang="en-US">
                <a:solidFill>
                  <a:prstClr val="black">
                    <a:tint val="75000"/>
                  </a:prstClr>
                </a:solidFill>
              </a:rPr>
              <a:pPr>
                <a:defRPr/>
              </a:pPr>
              <a:t>‹#›</a:t>
            </a:fld>
            <a:r>
              <a:rPr lang="en-US">
                <a:solidFill>
                  <a:prstClr val="black">
                    <a:tint val="75000"/>
                  </a:prstClr>
                </a:solidFill>
              </a:rPr>
              <a:t>-52</a:t>
            </a:r>
          </a:p>
        </p:txBody>
      </p:sp>
    </p:spTree>
    <p:extLst>
      <p:ext uri="{BB962C8B-B14F-4D97-AF65-F5344CB8AC3E}">
        <p14:creationId xmlns:p14="http://schemas.microsoft.com/office/powerpoint/2010/main" val="1698335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8E3B53-5AB6-45CA-A197-6541E6FCF1B5}"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E6C71-06A4-49FF-AD80-3E02047FE13A}" type="slidenum">
              <a:rPr lang="en-US" smtClean="0"/>
              <a:t>‹#›</a:t>
            </a:fld>
            <a:endParaRPr lang="en-US"/>
          </a:p>
        </p:txBody>
      </p:sp>
    </p:spTree>
    <p:extLst>
      <p:ext uri="{BB962C8B-B14F-4D97-AF65-F5344CB8AC3E}">
        <p14:creationId xmlns:p14="http://schemas.microsoft.com/office/powerpoint/2010/main" val="463087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D8E3B53-5AB6-45CA-A197-6541E6FCF1B5}"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E6C71-06A4-49FF-AD80-3E02047FE13A}" type="slidenum">
              <a:rPr lang="en-US" smtClean="0"/>
              <a:t>‹#›</a:t>
            </a:fld>
            <a:endParaRPr lang="en-US"/>
          </a:p>
        </p:txBody>
      </p:sp>
    </p:spTree>
    <p:extLst>
      <p:ext uri="{BB962C8B-B14F-4D97-AF65-F5344CB8AC3E}">
        <p14:creationId xmlns:p14="http://schemas.microsoft.com/office/powerpoint/2010/main" val="2782307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D8E3B53-5AB6-45CA-A197-6541E6FCF1B5}" type="datetimeFigureOut">
              <a:rPr lang="en-US" smtClean="0"/>
              <a:t>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2E6C71-06A4-49FF-AD80-3E02047FE13A}" type="slidenum">
              <a:rPr lang="en-US" smtClean="0"/>
              <a:t>‹#›</a:t>
            </a:fld>
            <a:endParaRPr lang="en-US"/>
          </a:p>
        </p:txBody>
      </p:sp>
    </p:spTree>
    <p:extLst>
      <p:ext uri="{BB962C8B-B14F-4D97-AF65-F5344CB8AC3E}">
        <p14:creationId xmlns:p14="http://schemas.microsoft.com/office/powerpoint/2010/main" val="447806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D8E3B53-5AB6-45CA-A197-6541E6FCF1B5}" type="datetimeFigureOut">
              <a:rPr lang="en-US" smtClean="0"/>
              <a:t>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2E6C71-06A4-49FF-AD80-3E02047FE13A}" type="slidenum">
              <a:rPr lang="en-US" smtClean="0"/>
              <a:t>‹#›</a:t>
            </a:fld>
            <a:endParaRPr lang="en-US"/>
          </a:p>
        </p:txBody>
      </p:sp>
    </p:spTree>
    <p:extLst>
      <p:ext uri="{BB962C8B-B14F-4D97-AF65-F5344CB8AC3E}">
        <p14:creationId xmlns:p14="http://schemas.microsoft.com/office/powerpoint/2010/main" val="807385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8E3B53-5AB6-45CA-A197-6541E6FCF1B5}" type="datetimeFigureOut">
              <a:rPr lang="en-US" smtClean="0"/>
              <a:t>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2E6C71-06A4-49FF-AD80-3E02047FE13A}" type="slidenum">
              <a:rPr lang="en-US" smtClean="0"/>
              <a:t>‹#›</a:t>
            </a:fld>
            <a:endParaRPr lang="en-US"/>
          </a:p>
        </p:txBody>
      </p:sp>
    </p:spTree>
    <p:extLst>
      <p:ext uri="{BB962C8B-B14F-4D97-AF65-F5344CB8AC3E}">
        <p14:creationId xmlns:p14="http://schemas.microsoft.com/office/powerpoint/2010/main" val="2175003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8E3B53-5AB6-45CA-A197-6541E6FCF1B5}"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E6C71-06A4-49FF-AD80-3E02047FE13A}" type="slidenum">
              <a:rPr lang="en-US" smtClean="0"/>
              <a:t>‹#›</a:t>
            </a:fld>
            <a:endParaRPr lang="en-US"/>
          </a:p>
        </p:txBody>
      </p:sp>
    </p:spTree>
    <p:extLst>
      <p:ext uri="{BB962C8B-B14F-4D97-AF65-F5344CB8AC3E}">
        <p14:creationId xmlns:p14="http://schemas.microsoft.com/office/powerpoint/2010/main" val="2677925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8E3B53-5AB6-45CA-A197-6541E6FCF1B5}"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E6C71-06A4-49FF-AD80-3E02047FE13A}" type="slidenum">
              <a:rPr lang="en-US" smtClean="0"/>
              <a:t>‹#›</a:t>
            </a:fld>
            <a:endParaRPr lang="en-US"/>
          </a:p>
        </p:txBody>
      </p:sp>
    </p:spTree>
    <p:extLst>
      <p:ext uri="{BB962C8B-B14F-4D97-AF65-F5344CB8AC3E}">
        <p14:creationId xmlns:p14="http://schemas.microsoft.com/office/powerpoint/2010/main" val="2899550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E3B53-5AB6-45CA-A197-6541E6FCF1B5}" type="datetimeFigureOut">
              <a:rPr lang="en-US" smtClean="0"/>
              <a:t>12/1/2024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2E6C71-06A4-49FF-AD80-3E02047FE13A}" type="slidenum">
              <a:rPr lang="en-US" smtClean="0"/>
              <a:t>‹#›</a:t>
            </a:fld>
            <a:endParaRPr lang="en-US"/>
          </a:p>
        </p:txBody>
      </p:sp>
    </p:spTree>
    <p:extLst>
      <p:ext uri="{BB962C8B-B14F-4D97-AF65-F5344CB8AC3E}">
        <p14:creationId xmlns:p14="http://schemas.microsoft.com/office/powerpoint/2010/main" val="3344793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fontAlgn="base">
              <a:spcBef>
                <a:spcPct val="0"/>
              </a:spcBef>
              <a:spcAft>
                <a:spcPct val="0"/>
              </a:spcAft>
              <a:defRPr/>
            </a:pPr>
            <a:r>
              <a:rPr lang="en-US">
                <a:solidFill>
                  <a:prstClr val="black">
                    <a:tint val="75000"/>
                  </a:prstClr>
                </a:solidFill>
                <a:latin typeface="Times New Roman" charset="0"/>
              </a:rPr>
              <a:t>Chapter 2</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fontAlgn="base">
              <a:spcBef>
                <a:spcPct val="0"/>
              </a:spcBef>
              <a:spcAft>
                <a:spcPct val="0"/>
              </a:spcAft>
              <a:defRPr/>
            </a:pPr>
            <a:r>
              <a:rPr lang="en-US">
                <a:solidFill>
                  <a:prstClr val="black">
                    <a:tint val="75000"/>
                  </a:prstClr>
                </a:solidFill>
                <a:latin typeface="Times New Roman" charset="0"/>
              </a:rPr>
              <a:t>Mugan-Akman 2007</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fontAlgn="base">
              <a:spcBef>
                <a:spcPct val="0"/>
              </a:spcBef>
              <a:spcAft>
                <a:spcPct val="0"/>
              </a:spcAft>
              <a:defRPr/>
            </a:pPr>
            <a:fld id="{8739BF69-41BC-4F16-82CB-0DCFEC5A3F6D}" type="slidenum">
              <a:rPr lang="en-US">
                <a:solidFill>
                  <a:prstClr val="black">
                    <a:tint val="75000"/>
                  </a:prstClr>
                </a:solidFill>
                <a:latin typeface="Times New Roman" charset="0"/>
              </a:rPr>
              <a:pPr fontAlgn="base">
                <a:spcBef>
                  <a:spcPct val="0"/>
                </a:spcBef>
                <a:spcAft>
                  <a:spcPct val="0"/>
                </a:spcAft>
                <a:defRPr/>
              </a:pPr>
              <a:t>‹#›</a:t>
            </a:fld>
            <a:r>
              <a:rPr lang="en-US">
                <a:solidFill>
                  <a:prstClr val="black">
                    <a:tint val="75000"/>
                  </a:prstClr>
                </a:solidFill>
                <a:latin typeface="Times New Roman" charset="0"/>
              </a:rPr>
              <a:t>-52</a:t>
            </a:r>
          </a:p>
        </p:txBody>
      </p:sp>
    </p:spTree>
    <p:extLst>
      <p:ext uri="{BB962C8B-B14F-4D97-AF65-F5344CB8AC3E}">
        <p14:creationId xmlns:p14="http://schemas.microsoft.com/office/powerpoint/2010/main" val="7962754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i="1" dirty="0"/>
              <a:t>Lecture 4</a:t>
            </a:r>
            <a:br>
              <a:rPr lang="en-US" dirty="0"/>
            </a:br>
            <a:endParaRPr lang="en-US" dirty="0"/>
          </a:p>
        </p:txBody>
      </p:sp>
    </p:spTree>
    <p:extLst>
      <p:ext uri="{BB962C8B-B14F-4D97-AF65-F5344CB8AC3E}">
        <p14:creationId xmlns:p14="http://schemas.microsoft.com/office/powerpoint/2010/main" val="3149851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0" y="1"/>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pPr>
            <a:r>
              <a:rPr lang="en-US" altLang="zh-CN" sz="3600" b="1" dirty="0"/>
              <a:t>The Balancing of Accounts &amp;  The Trial Balance</a:t>
            </a:r>
          </a:p>
        </p:txBody>
      </p:sp>
      <p:sp>
        <p:nvSpPr>
          <p:cNvPr id="29699" name="Rectangle 3"/>
          <p:cNvSpPr>
            <a:spLocks noChangeArrowheads="1"/>
          </p:cNvSpPr>
          <p:nvPr/>
        </p:nvSpPr>
        <p:spPr bwMode="auto">
          <a:xfrm>
            <a:off x="0" y="457200"/>
            <a:ext cx="91440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fontAlgn="base">
              <a:lnSpc>
                <a:spcPct val="90000"/>
              </a:lnSpc>
              <a:spcBef>
                <a:spcPct val="20000"/>
              </a:spcBef>
              <a:spcAft>
                <a:spcPct val="0"/>
              </a:spcAft>
            </a:pPr>
            <a:r>
              <a:rPr lang="zh-CN" altLang="en-US" sz="2400" b="1" dirty="0">
                <a:solidFill>
                  <a:prstClr val="black"/>
                </a:solidFill>
              </a:rPr>
              <a:t>	</a:t>
            </a:r>
          </a:p>
          <a:p>
            <a:pPr marL="457200" indent="-457200" algn="just" fontAlgn="base">
              <a:lnSpc>
                <a:spcPct val="90000"/>
              </a:lnSpc>
              <a:spcBef>
                <a:spcPct val="20000"/>
              </a:spcBef>
              <a:spcAft>
                <a:spcPct val="0"/>
              </a:spcAft>
            </a:pPr>
            <a:r>
              <a:rPr lang="zh-CN" altLang="en-US" sz="2400" b="1" dirty="0">
                <a:solidFill>
                  <a:prstClr val="black"/>
                </a:solidFill>
              </a:rPr>
              <a:t>	</a:t>
            </a:r>
            <a:r>
              <a:rPr lang="en-US" altLang="zh-CN" sz="3200" b="1" dirty="0">
                <a:solidFill>
                  <a:prstClr val="black"/>
                </a:solidFill>
              </a:rPr>
              <a:t>Question: </a:t>
            </a:r>
            <a:r>
              <a:rPr lang="en-US" altLang="zh-CN" sz="3200" dirty="0">
                <a:solidFill>
                  <a:prstClr val="black"/>
                </a:solidFill>
              </a:rPr>
              <a:t>How do we locate all of the above errors?</a:t>
            </a:r>
          </a:p>
          <a:p>
            <a:pPr marL="457200" indent="-457200" algn="just" fontAlgn="base">
              <a:lnSpc>
                <a:spcPct val="90000"/>
              </a:lnSpc>
              <a:spcBef>
                <a:spcPct val="20000"/>
              </a:spcBef>
              <a:spcAft>
                <a:spcPct val="0"/>
              </a:spcAft>
            </a:pPr>
            <a:r>
              <a:rPr lang="en-US" altLang="zh-CN" sz="3200" dirty="0">
                <a:solidFill>
                  <a:prstClr val="black"/>
                </a:solidFill>
              </a:rPr>
              <a:t>	</a:t>
            </a:r>
            <a:r>
              <a:rPr lang="en-US" altLang="zh-CN" sz="3200" b="1" dirty="0">
                <a:solidFill>
                  <a:prstClr val="black"/>
                </a:solidFill>
              </a:rPr>
              <a:t>Answers:</a:t>
            </a:r>
          </a:p>
          <a:p>
            <a:pPr marL="457200" indent="-457200" algn="just" fontAlgn="base">
              <a:lnSpc>
                <a:spcPct val="90000"/>
              </a:lnSpc>
              <a:spcBef>
                <a:spcPct val="20000"/>
              </a:spcBef>
              <a:spcAft>
                <a:spcPct val="0"/>
              </a:spcAft>
            </a:pPr>
            <a:r>
              <a:rPr lang="en-US" altLang="zh-CN" sz="3200" b="1" dirty="0">
                <a:solidFill>
                  <a:prstClr val="black"/>
                </a:solidFill>
              </a:rPr>
              <a:t>          </a:t>
            </a:r>
            <a:r>
              <a:rPr lang="en-US" altLang="zh-CN" sz="3200" dirty="0">
                <a:solidFill>
                  <a:prstClr val="black"/>
                </a:solidFill>
              </a:rPr>
              <a:t>1) Check day-book (journal)  totals.</a:t>
            </a:r>
          </a:p>
          <a:p>
            <a:pPr marL="457200" indent="-457200" algn="just" fontAlgn="base">
              <a:lnSpc>
                <a:spcPct val="90000"/>
              </a:lnSpc>
              <a:spcBef>
                <a:spcPct val="20000"/>
              </a:spcBef>
              <a:spcAft>
                <a:spcPct val="0"/>
              </a:spcAft>
            </a:pPr>
            <a:r>
              <a:rPr lang="en-US" altLang="zh-CN" sz="3200" dirty="0">
                <a:solidFill>
                  <a:prstClr val="black"/>
                </a:solidFill>
              </a:rPr>
              <a:t>		2) Check additions of Ledger accounts, ensure 		    each balance is correct.</a:t>
            </a:r>
          </a:p>
          <a:p>
            <a:pPr marL="457200" indent="-457200" algn="just" fontAlgn="base">
              <a:lnSpc>
                <a:spcPct val="90000"/>
              </a:lnSpc>
              <a:spcBef>
                <a:spcPct val="20000"/>
              </a:spcBef>
              <a:spcAft>
                <a:spcPct val="0"/>
              </a:spcAft>
            </a:pPr>
            <a:r>
              <a:rPr lang="en-US" altLang="zh-CN" sz="3200" dirty="0">
                <a:solidFill>
                  <a:prstClr val="black"/>
                </a:solidFill>
              </a:rPr>
              <a:t>		3) Check all ledger account  balances have been 		recorded in the  Trial Balance.</a:t>
            </a:r>
          </a:p>
          <a:p>
            <a:pPr marL="457200" indent="-457200" algn="just" fontAlgn="base">
              <a:lnSpc>
                <a:spcPct val="90000"/>
              </a:lnSpc>
              <a:spcBef>
                <a:spcPct val="20000"/>
              </a:spcBef>
              <a:spcAft>
                <a:spcPct val="0"/>
              </a:spcAft>
            </a:pPr>
            <a:r>
              <a:rPr lang="en-US" altLang="zh-CN" sz="3200" dirty="0">
                <a:solidFill>
                  <a:prstClr val="black"/>
                </a:solidFill>
              </a:rPr>
              <a:t>		4) Check all balances have been entered in the 		    Trial Balance on the correct side.</a:t>
            </a:r>
          </a:p>
          <a:p>
            <a:pPr marL="457200" indent="-457200" algn="just" fontAlgn="base">
              <a:lnSpc>
                <a:spcPct val="90000"/>
              </a:lnSpc>
              <a:spcBef>
                <a:spcPct val="20000"/>
              </a:spcBef>
              <a:spcAft>
                <a:spcPct val="0"/>
              </a:spcAft>
            </a:pPr>
            <a:r>
              <a:rPr lang="en-US" altLang="zh-CN" sz="3200" dirty="0">
                <a:solidFill>
                  <a:prstClr val="black"/>
                </a:solidFill>
              </a:rPr>
              <a:t>		5) Check additions have been done correctly.</a:t>
            </a:r>
          </a:p>
          <a:p>
            <a:pPr marL="457200" indent="-457200" algn="just" fontAlgn="base">
              <a:lnSpc>
                <a:spcPct val="90000"/>
              </a:lnSpc>
              <a:spcBef>
                <a:spcPct val="20000"/>
              </a:spcBef>
              <a:spcAft>
                <a:spcPct val="0"/>
              </a:spcAft>
            </a:pPr>
            <a:r>
              <a:rPr lang="en-US" altLang="zh-CN" sz="3200" dirty="0">
                <a:solidFill>
                  <a:prstClr val="black"/>
                </a:solidFill>
              </a:rPr>
              <a:t>	</a:t>
            </a:r>
          </a:p>
        </p:txBody>
      </p:sp>
    </p:spTree>
    <p:extLst>
      <p:ext uri="{BB962C8B-B14F-4D97-AF65-F5344CB8AC3E}">
        <p14:creationId xmlns:p14="http://schemas.microsoft.com/office/powerpoint/2010/main" val="2973039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1"/>
            <a:ext cx="9144000" cy="609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pPr>
            <a:r>
              <a:rPr lang="en-US" altLang="zh-CN" sz="3600" b="1" dirty="0"/>
              <a:t>The Balancing of Accounts, &amp;  The Trial Balance</a:t>
            </a:r>
          </a:p>
        </p:txBody>
      </p:sp>
      <p:sp>
        <p:nvSpPr>
          <p:cNvPr id="72707" name="Rectangle 3"/>
          <p:cNvSpPr>
            <a:spLocks noChangeArrowheads="1"/>
          </p:cNvSpPr>
          <p:nvPr/>
        </p:nvSpPr>
        <p:spPr bwMode="auto">
          <a:xfrm>
            <a:off x="0" y="457200"/>
            <a:ext cx="91440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fontAlgn="base">
              <a:lnSpc>
                <a:spcPct val="90000"/>
              </a:lnSpc>
              <a:spcBef>
                <a:spcPct val="20000"/>
              </a:spcBef>
              <a:spcAft>
                <a:spcPct val="0"/>
              </a:spcAft>
            </a:pPr>
            <a:r>
              <a:rPr lang="zh-CN" altLang="en-US" sz="2400" b="1" dirty="0">
                <a:solidFill>
                  <a:prstClr val="black"/>
                </a:solidFill>
              </a:rPr>
              <a:t>		</a:t>
            </a:r>
            <a:r>
              <a:rPr lang="en-US" altLang="zh-CN" sz="3200" b="1" dirty="0">
                <a:solidFill>
                  <a:prstClr val="black"/>
                </a:solidFill>
              </a:rPr>
              <a:t>Question: </a:t>
            </a:r>
            <a:r>
              <a:rPr lang="en-US" altLang="zh-CN" sz="3200" dirty="0">
                <a:solidFill>
                  <a:prstClr val="black"/>
                </a:solidFill>
              </a:rPr>
              <a:t>Once you are sure there is no mistake made in the 		Trial Balance, what do you do in the  next  step?</a:t>
            </a:r>
          </a:p>
          <a:p>
            <a:pPr marL="457200" indent="-457200" fontAlgn="base">
              <a:lnSpc>
                <a:spcPct val="90000"/>
              </a:lnSpc>
              <a:spcBef>
                <a:spcPct val="20000"/>
              </a:spcBef>
              <a:spcAft>
                <a:spcPct val="0"/>
              </a:spcAft>
            </a:pPr>
            <a:r>
              <a:rPr lang="en-US" altLang="zh-CN" sz="3200" dirty="0">
                <a:solidFill>
                  <a:prstClr val="black"/>
                </a:solidFill>
              </a:rPr>
              <a:t>	</a:t>
            </a:r>
            <a:r>
              <a:rPr lang="en-US" altLang="zh-CN" sz="3200" b="1" dirty="0">
                <a:solidFill>
                  <a:prstClr val="black"/>
                </a:solidFill>
              </a:rPr>
              <a:t>Answers:</a:t>
            </a:r>
            <a:r>
              <a:rPr lang="en-US" altLang="zh-CN" sz="3200" dirty="0">
                <a:solidFill>
                  <a:prstClr val="black"/>
                </a:solidFill>
              </a:rPr>
              <a:t>	Prepare End  of Period Adjustment &amp; then prepare the following statements:</a:t>
            </a:r>
          </a:p>
          <a:p>
            <a:pPr marL="457200" indent="-457200" fontAlgn="base">
              <a:lnSpc>
                <a:spcPct val="90000"/>
              </a:lnSpc>
              <a:spcBef>
                <a:spcPct val="20000"/>
              </a:spcBef>
              <a:spcAft>
                <a:spcPct val="0"/>
              </a:spcAft>
            </a:pPr>
            <a:r>
              <a:rPr lang="en-US" altLang="zh-CN" sz="3200" dirty="0">
                <a:solidFill>
                  <a:prstClr val="black"/>
                </a:solidFill>
              </a:rPr>
              <a:t>		      1) Statement of Income </a:t>
            </a:r>
          </a:p>
          <a:p>
            <a:pPr marL="457200" indent="-457200" fontAlgn="base">
              <a:lnSpc>
                <a:spcPct val="90000"/>
              </a:lnSpc>
              <a:spcBef>
                <a:spcPct val="20000"/>
              </a:spcBef>
              <a:spcAft>
                <a:spcPct val="0"/>
              </a:spcAft>
            </a:pPr>
            <a:r>
              <a:rPr lang="en-US" altLang="zh-CN" sz="3200" dirty="0">
                <a:solidFill>
                  <a:prstClr val="black"/>
                </a:solidFill>
              </a:rPr>
              <a:t>		      2) Statement of Financial Position</a:t>
            </a:r>
          </a:p>
          <a:p>
            <a:pPr marL="457200" indent="-457200" fontAlgn="base">
              <a:lnSpc>
                <a:spcPct val="90000"/>
              </a:lnSpc>
              <a:spcBef>
                <a:spcPct val="20000"/>
              </a:spcBef>
              <a:spcAft>
                <a:spcPct val="0"/>
              </a:spcAft>
            </a:pPr>
            <a:r>
              <a:rPr lang="en-US" altLang="zh-CN" sz="3200" dirty="0">
                <a:solidFill>
                  <a:prstClr val="black"/>
                </a:solidFill>
              </a:rPr>
              <a:t>	In short, these are the steps:</a:t>
            </a:r>
          </a:p>
          <a:p>
            <a:pPr marL="1371600" lvl="2" indent="-457200" fontAlgn="base">
              <a:lnSpc>
                <a:spcPct val="90000"/>
              </a:lnSpc>
              <a:spcBef>
                <a:spcPct val="20000"/>
              </a:spcBef>
              <a:spcAft>
                <a:spcPct val="0"/>
              </a:spcAft>
            </a:pPr>
            <a:r>
              <a:rPr lang="en-US" altLang="zh-CN" sz="3200" dirty="0">
                <a:solidFill>
                  <a:prstClr val="black"/>
                </a:solidFill>
              </a:rPr>
              <a:t>	1)  	Trial Balance</a:t>
            </a:r>
          </a:p>
          <a:p>
            <a:pPr marL="1371600" lvl="2" indent="-457200" fontAlgn="base">
              <a:lnSpc>
                <a:spcPct val="90000"/>
              </a:lnSpc>
              <a:spcBef>
                <a:spcPct val="20000"/>
              </a:spcBef>
              <a:spcAft>
                <a:spcPct val="0"/>
              </a:spcAft>
            </a:pPr>
            <a:r>
              <a:rPr lang="en-US" altLang="zh-CN" sz="3200" dirty="0">
                <a:solidFill>
                  <a:prstClr val="black"/>
                </a:solidFill>
              </a:rPr>
              <a:t>	2) 	 End of Period Adjustments </a:t>
            </a:r>
          </a:p>
          <a:p>
            <a:pPr marL="1371600" lvl="2" indent="-457200" fontAlgn="base">
              <a:lnSpc>
                <a:spcPct val="90000"/>
              </a:lnSpc>
              <a:spcBef>
                <a:spcPct val="20000"/>
              </a:spcBef>
              <a:spcAft>
                <a:spcPct val="0"/>
              </a:spcAft>
            </a:pPr>
            <a:r>
              <a:rPr lang="en-US" altLang="zh-CN" sz="3200" dirty="0">
                <a:solidFill>
                  <a:prstClr val="black"/>
                </a:solidFill>
              </a:rPr>
              <a:t>	3)	 Statement of Income</a:t>
            </a:r>
          </a:p>
          <a:p>
            <a:pPr marL="1371600" lvl="2" indent="-457200" fontAlgn="base">
              <a:lnSpc>
                <a:spcPct val="90000"/>
              </a:lnSpc>
              <a:spcBef>
                <a:spcPct val="20000"/>
              </a:spcBef>
              <a:spcAft>
                <a:spcPct val="0"/>
              </a:spcAft>
            </a:pPr>
            <a:r>
              <a:rPr lang="en-US" altLang="zh-CN" sz="3200" dirty="0">
                <a:solidFill>
                  <a:prstClr val="black"/>
                </a:solidFill>
              </a:rPr>
              <a:t>	4) 	Statement of  Financial position</a:t>
            </a:r>
          </a:p>
          <a:p>
            <a:pPr marL="457200" indent="-457200" fontAlgn="base">
              <a:lnSpc>
                <a:spcPct val="90000"/>
              </a:lnSpc>
              <a:spcBef>
                <a:spcPct val="20000"/>
              </a:spcBef>
              <a:spcAft>
                <a:spcPct val="0"/>
              </a:spcAft>
            </a:pPr>
            <a:r>
              <a:rPr lang="en-US" altLang="zh-CN" sz="3200" dirty="0">
                <a:solidFill>
                  <a:prstClr val="black"/>
                </a:solidFill>
              </a:rPr>
              <a:t>	</a:t>
            </a:r>
          </a:p>
        </p:txBody>
      </p:sp>
    </p:spTree>
    <p:extLst>
      <p:ext uri="{BB962C8B-B14F-4D97-AF65-F5344CB8AC3E}">
        <p14:creationId xmlns:p14="http://schemas.microsoft.com/office/powerpoint/2010/main" val="1243709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pPr>
            <a:r>
              <a:rPr lang="en-US" altLang="zh-CN" sz="2800" b="1" dirty="0"/>
              <a:t> The Balancing of Accounts &amp; The Trial Balance</a:t>
            </a:r>
          </a:p>
        </p:txBody>
      </p:sp>
      <p:sp>
        <p:nvSpPr>
          <p:cNvPr id="73731" name="Rectangle 3"/>
          <p:cNvSpPr>
            <a:spLocks noChangeArrowheads="1"/>
          </p:cNvSpPr>
          <p:nvPr/>
        </p:nvSpPr>
        <p:spPr bwMode="auto">
          <a:xfrm>
            <a:off x="0" y="457200"/>
            <a:ext cx="91440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fontAlgn="base">
              <a:lnSpc>
                <a:spcPct val="90000"/>
              </a:lnSpc>
              <a:spcBef>
                <a:spcPct val="20000"/>
              </a:spcBef>
              <a:spcAft>
                <a:spcPct val="0"/>
              </a:spcAft>
            </a:pPr>
            <a:r>
              <a:rPr lang="zh-CN" altLang="en-US" sz="2400" b="1" dirty="0"/>
              <a:t>	</a:t>
            </a:r>
            <a:r>
              <a:rPr lang="en-US" altLang="zh-CN" sz="3600" dirty="0"/>
              <a:t>However, a trial balance </a:t>
            </a:r>
            <a:r>
              <a:rPr lang="en-US" altLang="zh-CN" sz="3600" b="1" dirty="0"/>
              <a:t>will not disclose </a:t>
            </a:r>
            <a:r>
              <a:rPr lang="en-US" altLang="zh-CN" sz="3600" dirty="0"/>
              <a:t>the following types of errors: (Errors not revealed by the trial balance)</a:t>
            </a:r>
          </a:p>
          <a:p>
            <a:pPr marL="457200" indent="-457200" fontAlgn="base">
              <a:lnSpc>
                <a:spcPct val="90000"/>
              </a:lnSpc>
              <a:spcBef>
                <a:spcPct val="20000"/>
              </a:spcBef>
              <a:spcAft>
                <a:spcPct val="0"/>
              </a:spcAft>
            </a:pPr>
            <a:r>
              <a:rPr lang="en-US" altLang="zh-CN" sz="3600" dirty="0"/>
              <a:t>	1) 	</a:t>
            </a:r>
            <a:r>
              <a:rPr lang="en-US" altLang="zh-CN" sz="3600" u="sng" dirty="0"/>
              <a:t>Errors of omission</a:t>
            </a:r>
            <a:r>
              <a:rPr lang="en-US" altLang="zh-CN" sz="3600" dirty="0"/>
              <a:t> </a:t>
            </a:r>
          </a:p>
          <a:p>
            <a:pPr marL="457200" indent="-457200" fontAlgn="base">
              <a:lnSpc>
                <a:spcPct val="90000"/>
              </a:lnSpc>
              <a:spcBef>
                <a:spcPct val="20000"/>
              </a:spcBef>
              <a:spcAft>
                <a:spcPct val="0"/>
              </a:spcAft>
            </a:pPr>
            <a:r>
              <a:rPr lang="en-US" altLang="zh-CN" sz="3600" dirty="0"/>
              <a:t>	 Complete </a:t>
            </a:r>
            <a:r>
              <a:rPr lang="en-US" altLang="zh-CN" sz="3600" b="1" dirty="0"/>
              <a:t>omission</a:t>
            </a:r>
            <a:r>
              <a:rPr lang="en-US" altLang="zh-CN" sz="3600" dirty="0"/>
              <a:t> of a transaction, because neither a 	debit nor a credit is made.</a:t>
            </a:r>
          </a:p>
          <a:p>
            <a:pPr marL="457200" indent="-457200" fontAlgn="base">
              <a:lnSpc>
                <a:spcPct val="90000"/>
              </a:lnSpc>
              <a:spcBef>
                <a:spcPct val="20000"/>
              </a:spcBef>
              <a:spcAft>
                <a:spcPct val="0"/>
              </a:spcAft>
            </a:pPr>
            <a:r>
              <a:rPr lang="en-US" altLang="zh-CN" sz="3600" dirty="0"/>
              <a:t>	2) </a:t>
            </a:r>
            <a:r>
              <a:rPr lang="en-US" altLang="zh-CN" sz="3600" u="sng" dirty="0"/>
              <a:t>Errors of commission</a:t>
            </a:r>
            <a:endParaRPr lang="en-US" altLang="zh-CN" sz="3600" dirty="0"/>
          </a:p>
          <a:p>
            <a:pPr marL="457200" indent="-457200" fontAlgn="base">
              <a:lnSpc>
                <a:spcPct val="90000"/>
              </a:lnSpc>
              <a:spcBef>
                <a:spcPct val="20000"/>
              </a:spcBef>
              <a:spcAft>
                <a:spcPct val="0"/>
              </a:spcAft>
            </a:pPr>
            <a:r>
              <a:rPr lang="en-US" altLang="zh-CN" sz="3600" dirty="0"/>
              <a:t>		This happens when </a:t>
            </a:r>
            <a:r>
              <a:rPr lang="en-US" altLang="zh-CN" sz="3600" b="1" dirty="0"/>
              <a:t>original figure incorrectly 		entered</a:t>
            </a:r>
            <a:r>
              <a:rPr lang="en-US" altLang="zh-CN" sz="3600" dirty="0"/>
              <a:t>. (Correct double entries but incorrect amounts 	were recorded)</a:t>
            </a:r>
          </a:p>
          <a:p>
            <a:pPr marL="457200" indent="-457200" fontAlgn="base">
              <a:lnSpc>
                <a:spcPct val="90000"/>
              </a:lnSpc>
              <a:spcBef>
                <a:spcPct val="20000"/>
              </a:spcBef>
              <a:spcAft>
                <a:spcPct val="0"/>
              </a:spcAft>
            </a:pPr>
            <a:r>
              <a:rPr lang="en-US" altLang="zh-CN" sz="3600" dirty="0"/>
              <a:t>	</a:t>
            </a:r>
          </a:p>
        </p:txBody>
      </p:sp>
    </p:spTree>
    <p:extLst>
      <p:ext uri="{BB962C8B-B14F-4D97-AF65-F5344CB8AC3E}">
        <p14:creationId xmlns:p14="http://schemas.microsoft.com/office/powerpoint/2010/main" val="3561539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ChangeArrowheads="1"/>
          </p:cNvSpPr>
          <p:nvPr/>
        </p:nvSpPr>
        <p:spPr bwMode="auto">
          <a:xfrm>
            <a:off x="0" y="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pPr>
            <a:r>
              <a:rPr lang="en-US" altLang="zh-CN" sz="2800" b="1" dirty="0"/>
              <a:t> </a:t>
            </a:r>
            <a:r>
              <a:rPr lang="en-US" altLang="zh-CN" sz="3600" b="1" dirty="0"/>
              <a:t>The Balancing of Accounts &amp; The Trial Balance</a:t>
            </a:r>
          </a:p>
        </p:txBody>
      </p:sp>
      <p:sp>
        <p:nvSpPr>
          <p:cNvPr id="32771" name="Rectangle 4"/>
          <p:cNvSpPr>
            <a:spLocks noChangeArrowheads="1"/>
          </p:cNvSpPr>
          <p:nvPr/>
        </p:nvSpPr>
        <p:spPr bwMode="auto">
          <a:xfrm>
            <a:off x="0" y="533400"/>
            <a:ext cx="9144000" cy="6366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fontAlgn="base">
              <a:lnSpc>
                <a:spcPct val="90000"/>
              </a:lnSpc>
              <a:spcBef>
                <a:spcPct val="20000"/>
              </a:spcBef>
              <a:spcAft>
                <a:spcPct val="0"/>
              </a:spcAft>
            </a:pPr>
            <a:r>
              <a:rPr lang="zh-CN" altLang="en-US" sz="2400" b="1" dirty="0"/>
              <a:t>	</a:t>
            </a:r>
            <a:r>
              <a:rPr lang="en-US" altLang="zh-CN" sz="3200" dirty="0"/>
              <a:t>3) 	</a:t>
            </a:r>
            <a:r>
              <a:rPr lang="en-US" altLang="zh-CN" sz="3200" u="sng" dirty="0"/>
              <a:t>Compensating errors</a:t>
            </a:r>
            <a:r>
              <a:rPr lang="en-US" altLang="zh-CN" sz="3200" dirty="0"/>
              <a:t> 	</a:t>
            </a:r>
          </a:p>
          <a:p>
            <a:pPr marL="457200" indent="-457200" fontAlgn="base">
              <a:lnSpc>
                <a:spcPct val="90000"/>
              </a:lnSpc>
              <a:spcBef>
                <a:spcPct val="20000"/>
              </a:spcBef>
              <a:spcAft>
                <a:spcPct val="0"/>
              </a:spcAft>
            </a:pPr>
            <a:r>
              <a:rPr lang="en-US" altLang="zh-CN" sz="3200" dirty="0"/>
              <a:t>	      This happens where errors cancel out each other. (</a:t>
            </a:r>
            <a:r>
              <a:rPr lang="en-US" altLang="zh-CN" sz="3200" dirty="0" err="1"/>
              <a:t>eg</a:t>
            </a:r>
            <a:r>
              <a:rPr lang="en-US" altLang="zh-CN" sz="3200" dirty="0"/>
              <a:t> an 	error of £100 is exactly cancelled by another £100 error elsewhere).</a:t>
            </a:r>
          </a:p>
          <a:p>
            <a:pPr marL="457200" indent="-457200" fontAlgn="base">
              <a:lnSpc>
                <a:spcPct val="90000"/>
              </a:lnSpc>
              <a:spcBef>
                <a:spcPct val="20000"/>
              </a:spcBef>
              <a:spcAft>
                <a:spcPct val="0"/>
              </a:spcAft>
            </a:pPr>
            <a:r>
              <a:rPr lang="en-US" altLang="zh-CN" sz="3200" b="1" dirty="0"/>
              <a:t>	</a:t>
            </a:r>
            <a:r>
              <a:rPr lang="en-US" altLang="zh-CN" sz="3200" dirty="0"/>
              <a:t>4)  </a:t>
            </a:r>
            <a:r>
              <a:rPr lang="en-US" altLang="zh-CN" sz="3200" u="sng" dirty="0"/>
              <a:t>Errors of principles</a:t>
            </a:r>
          </a:p>
          <a:p>
            <a:pPr marL="457200" indent="-457200" fontAlgn="base">
              <a:lnSpc>
                <a:spcPct val="90000"/>
              </a:lnSpc>
              <a:spcBef>
                <a:spcPct val="20000"/>
              </a:spcBef>
              <a:spcAft>
                <a:spcPct val="0"/>
              </a:spcAft>
            </a:pPr>
            <a:r>
              <a:rPr lang="en-US" altLang="zh-CN" sz="3200" b="1" dirty="0"/>
              <a:t>	      </a:t>
            </a:r>
            <a:r>
              <a:rPr lang="en-US" altLang="zh-CN" sz="3200" dirty="0"/>
              <a:t>This happens when the wrong type of account had been used (</a:t>
            </a:r>
            <a:r>
              <a:rPr lang="en-US" altLang="zh-CN" sz="3200" dirty="0" err="1"/>
              <a:t>eg</a:t>
            </a:r>
            <a:r>
              <a:rPr lang="en-US" altLang="zh-CN" sz="3200" dirty="0"/>
              <a:t> the purchase of a motor van is debited to a 	expense account, such as motor expenses, rather than a 	fixed asset account).</a:t>
            </a:r>
          </a:p>
          <a:p>
            <a:pPr marL="457200" indent="-457200" fontAlgn="base">
              <a:lnSpc>
                <a:spcPct val="90000"/>
              </a:lnSpc>
              <a:spcBef>
                <a:spcPct val="20000"/>
              </a:spcBef>
              <a:spcAft>
                <a:spcPct val="0"/>
              </a:spcAft>
            </a:pPr>
            <a:r>
              <a:rPr lang="en-US" altLang="zh-CN" sz="3200" dirty="0"/>
              <a:t>	5)	</a:t>
            </a:r>
            <a:r>
              <a:rPr lang="en-US" altLang="zh-CN" sz="3200" u="sng" dirty="0"/>
              <a:t>Complete reversal of entries</a:t>
            </a:r>
          </a:p>
          <a:p>
            <a:pPr marL="457200" indent="-457200" fontAlgn="base">
              <a:lnSpc>
                <a:spcPct val="90000"/>
              </a:lnSpc>
              <a:spcBef>
                <a:spcPct val="20000"/>
              </a:spcBef>
              <a:spcAft>
                <a:spcPct val="0"/>
              </a:spcAft>
            </a:pPr>
            <a:r>
              <a:rPr lang="en-US" altLang="zh-CN" sz="3200" dirty="0"/>
              <a:t>		 This happens when an account should be debited but was credited (and vice versa).</a:t>
            </a:r>
          </a:p>
          <a:p>
            <a:pPr marL="457200" indent="-457200" fontAlgn="base">
              <a:lnSpc>
                <a:spcPct val="90000"/>
              </a:lnSpc>
              <a:spcBef>
                <a:spcPct val="20000"/>
              </a:spcBef>
              <a:spcAft>
                <a:spcPct val="0"/>
              </a:spcAft>
            </a:pPr>
            <a:r>
              <a:rPr lang="en-US" altLang="zh-CN" sz="3200" dirty="0"/>
              <a:t>	</a:t>
            </a:r>
          </a:p>
        </p:txBody>
      </p:sp>
    </p:spTree>
    <p:extLst>
      <p:ext uri="{BB962C8B-B14F-4D97-AF65-F5344CB8AC3E}">
        <p14:creationId xmlns:p14="http://schemas.microsoft.com/office/powerpoint/2010/main" val="34543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0" y="0"/>
            <a:ext cx="9067800" cy="838200"/>
          </a:xfrm>
        </p:spPr>
        <p:txBody>
          <a:bodyPr rtlCol="0">
            <a:normAutofit/>
          </a:bodyPr>
          <a:lstStyle/>
          <a:p>
            <a:pPr fontAlgn="auto">
              <a:spcAft>
                <a:spcPts val="0"/>
              </a:spcAft>
              <a:defRPr/>
            </a:pPr>
            <a:r>
              <a:rPr lang="en-US" sz="3200" b="1" dirty="0"/>
              <a:t> </a:t>
            </a:r>
            <a:r>
              <a:rPr lang="en-US" sz="4000" b="1" dirty="0"/>
              <a:t>The Trial Balance</a:t>
            </a:r>
          </a:p>
        </p:txBody>
      </p:sp>
      <p:pic>
        <p:nvPicPr>
          <p:cNvPr id="1034" name="Picture 10" descr="C:\Users\Chris\Desktop\Pictur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1491"/>
            <a:ext cx="9067800" cy="5666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419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sz="3600" b="1" dirty="0"/>
              <a:t>Example:</a:t>
            </a:r>
            <a:endParaRPr lang="en-US" sz="3600" dirty="0"/>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609600"/>
            <a:ext cx="90678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5725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err="1"/>
              <a:t>Cont</a:t>
            </a:r>
            <a:r>
              <a:rPr lang="en-US" dirty="0"/>
              <a:t>,</a:t>
            </a:r>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457200"/>
            <a:ext cx="91440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2277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r>
              <a:rPr lang="en-US" b="1" dirty="0"/>
              <a:t>Financial Statements for a Sole Trader</a:t>
            </a:r>
          </a:p>
        </p:txBody>
      </p:sp>
      <p:sp>
        <p:nvSpPr>
          <p:cNvPr id="3" name="Content Placeholder 2"/>
          <p:cNvSpPr>
            <a:spLocks noGrp="1"/>
          </p:cNvSpPr>
          <p:nvPr>
            <p:ph idx="1"/>
          </p:nvPr>
        </p:nvSpPr>
        <p:spPr>
          <a:xfrm>
            <a:off x="0" y="533400"/>
            <a:ext cx="9144000" cy="6324600"/>
          </a:xfrm>
        </p:spPr>
        <p:txBody>
          <a:bodyPr>
            <a:noAutofit/>
          </a:bodyPr>
          <a:lstStyle/>
          <a:p>
            <a:r>
              <a:rPr lang="en-US" dirty="0"/>
              <a:t>The major financial statements we shall consider here are the income statement, the balance sheet and the cash flows.</a:t>
            </a:r>
          </a:p>
          <a:p>
            <a:r>
              <a:rPr lang="en-US" b="1" dirty="0"/>
              <a:t>THE INCOME STATEMENT</a:t>
            </a:r>
            <a:endParaRPr lang="en-US" dirty="0"/>
          </a:p>
          <a:p>
            <a:r>
              <a:rPr lang="en-US" dirty="0"/>
              <a:t>This is a report that tells the profits/losses of the business for a period of time. It involves grouping of revenues and expenses prior to bringing them together to compute  profit/loss. It is at times called the trading, profit and loss account if it is prepared to show the gross profit and the net profit.</a:t>
            </a:r>
          </a:p>
          <a:p>
            <a:endParaRPr lang="en-US" sz="2800" dirty="0"/>
          </a:p>
        </p:txBody>
      </p:sp>
    </p:spTree>
    <p:extLst>
      <p:ext uri="{BB962C8B-B14F-4D97-AF65-F5344CB8AC3E}">
        <p14:creationId xmlns:p14="http://schemas.microsoft.com/office/powerpoint/2010/main" val="71431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b="1" dirty="0"/>
              <a:t>Gross profit</a:t>
            </a:r>
            <a:br>
              <a:rPr lang="en-US" dirty="0"/>
            </a:br>
            <a:endParaRPr lang="en-US" dirty="0"/>
          </a:p>
        </p:txBody>
      </p:sp>
      <p:sp>
        <p:nvSpPr>
          <p:cNvPr id="3" name="Content Placeholder 2"/>
          <p:cNvSpPr>
            <a:spLocks noGrp="1"/>
          </p:cNvSpPr>
          <p:nvPr>
            <p:ph idx="1"/>
          </p:nvPr>
        </p:nvSpPr>
        <p:spPr>
          <a:xfrm>
            <a:off x="0" y="381000"/>
            <a:ext cx="9144000" cy="6477000"/>
          </a:xfrm>
        </p:spPr>
        <p:txBody>
          <a:bodyPr>
            <a:noAutofit/>
          </a:bodyPr>
          <a:lstStyle/>
          <a:p>
            <a:r>
              <a:rPr lang="en-US" dirty="0"/>
              <a:t> This is the difference between the sales and the cost of the goods that have sold. If sales are more than the cost of sales , it results into gross profit. If cost of sales is more than sales, it results in gross loss. The part of the statement that calculates gross profit is called the trading account.</a:t>
            </a:r>
          </a:p>
          <a:p>
            <a:r>
              <a:rPr lang="en-US" dirty="0"/>
              <a:t>The cost of goods should be for only goods that have been sold. Therefore, the opening and closing stock of good should be considered.</a:t>
            </a:r>
          </a:p>
          <a:p>
            <a:r>
              <a:rPr lang="en-US" dirty="0"/>
              <a:t>Cost of goods sold is computed as</a:t>
            </a:r>
          </a:p>
          <a:p>
            <a:r>
              <a:rPr lang="en-US" dirty="0"/>
              <a:t>Opening stock of goods + Goods purchases during the period – Closing stock of goods.</a:t>
            </a:r>
          </a:p>
          <a:p>
            <a:pPr marL="0" indent="0">
              <a:buNone/>
            </a:pPr>
            <a:endParaRPr lang="en-US" sz="2200" dirty="0"/>
          </a:p>
        </p:txBody>
      </p:sp>
    </p:spTree>
    <p:extLst>
      <p:ext uri="{BB962C8B-B14F-4D97-AF65-F5344CB8AC3E}">
        <p14:creationId xmlns:p14="http://schemas.microsoft.com/office/powerpoint/2010/main" val="852066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3F4C4F-0BF6-275F-30E9-F4FC8E6D504C}"/>
              </a:ext>
            </a:extLst>
          </p:cNvPr>
          <p:cNvSpPr>
            <a:spLocks noGrp="1"/>
          </p:cNvSpPr>
          <p:nvPr>
            <p:ph idx="1"/>
          </p:nvPr>
        </p:nvSpPr>
        <p:spPr>
          <a:xfrm>
            <a:off x="0" y="304800"/>
            <a:ext cx="9144000" cy="6553200"/>
          </a:xfrm>
        </p:spPr>
        <p:txBody>
          <a:bodyPr/>
          <a:lstStyle/>
          <a:p>
            <a:r>
              <a:rPr lang="en-US" sz="3600" dirty="0"/>
              <a:t>The net profit:</a:t>
            </a:r>
          </a:p>
          <a:p>
            <a:r>
              <a:rPr lang="en-US" sz="3600" dirty="0"/>
              <a:t>The net profit is computed in the profit and loss account. It is computed as:</a:t>
            </a:r>
          </a:p>
          <a:p>
            <a:r>
              <a:rPr lang="en-US" sz="3600" dirty="0"/>
              <a:t>Gross profit + other revenues other than from sale of goods – expenses incurred during the period.</a:t>
            </a:r>
          </a:p>
          <a:p>
            <a:pPr marL="0" indent="0">
              <a:buNone/>
            </a:pPr>
            <a:endParaRPr lang="en-UG" dirty="0"/>
          </a:p>
        </p:txBody>
      </p:sp>
    </p:spTree>
    <p:extLst>
      <p:ext uri="{BB962C8B-B14F-4D97-AF65-F5344CB8AC3E}">
        <p14:creationId xmlns:p14="http://schemas.microsoft.com/office/powerpoint/2010/main" val="461369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533400"/>
          </a:xfrm>
        </p:spPr>
        <p:txBody>
          <a:bodyPr>
            <a:normAutofit fontScale="90000"/>
          </a:bodyPr>
          <a:lstStyle/>
          <a:p>
            <a:r>
              <a:rPr lang="en-US" b="1" dirty="0">
                <a:latin typeface="+mn-lt"/>
              </a:rPr>
              <a:t>THE TRIAL BALANCE</a:t>
            </a:r>
            <a:br>
              <a:rPr lang="en-US" dirty="0">
                <a:latin typeface="+mn-lt"/>
              </a:rPr>
            </a:br>
            <a:endParaRPr lang="en-US" dirty="0">
              <a:latin typeface="+mn-lt"/>
            </a:endParaRPr>
          </a:p>
        </p:txBody>
      </p:sp>
      <p:sp>
        <p:nvSpPr>
          <p:cNvPr id="3" name="Content Placeholder 2"/>
          <p:cNvSpPr>
            <a:spLocks noGrp="1"/>
          </p:cNvSpPr>
          <p:nvPr>
            <p:ph idx="1"/>
          </p:nvPr>
        </p:nvSpPr>
        <p:spPr>
          <a:xfrm>
            <a:off x="0" y="381000"/>
            <a:ext cx="9144000" cy="6477000"/>
          </a:xfrm>
        </p:spPr>
        <p:txBody>
          <a:bodyPr>
            <a:noAutofit/>
          </a:bodyPr>
          <a:lstStyle/>
          <a:p>
            <a:pPr marL="0" indent="0">
              <a:buNone/>
            </a:pPr>
            <a:r>
              <a:rPr lang="en-US" dirty="0"/>
              <a:t>A trial balance is a list of balances both debit and credit  as extracted from the ledger at a particular period.</a:t>
            </a:r>
          </a:p>
          <a:p>
            <a:pPr marL="0" indent="0">
              <a:buNone/>
            </a:pPr>
            <a:r>
              <a:rPr lang="en-US" dirty="0"/>
              <a:t>We need to check and see that from each debit entry, there was a corresponding credit entry. In order to do that, we prepare a TRIAL BALANCE.</a:t>
            </a:r>
          </a:p>
          <a:p>
            <a:pPr marL="0" indent="0">
              <a:buNone/>
            </a:pPr>
            <a:r>
              <a:rPr lang="en-US" dirty="0"/>
              <a:t>A trial balance is drawn by listing or entering the balancing figures in the ledger accounts. Depending on the side where the balance is carried forward from, the entry in the trial balance is entered as a debit or a credit</a:t>
            </a:r>
          </a:p>
          <a:p>
            <a:pPr marL="0" indent="0">
              <a:buNone/>
            </a:pPr>
            <a:endParaRPr lang="en-US" sz="2400" dirty="0"/>
          </a:p>
        </p:txBody>
      </p:sp>
    </p:spTree>
    <p:extLst>
      <p:ext uri="{BB962C8B-B14F-4D97-AF65-F5344CB8AC3E}">
        <p14:creationId xmlns:p14="http://schemas.microsoft.com/office/powerpoint/2010/main" val="1002386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b="1" dirty="0">
                <a:effectLst>
                  <a:outerShdw blurRad="38100" dist="38100" dir="2700000" algn="tl">
                    <a:srgbClr val="000000">
                      <a:alpha val="43137"/>
                    </a:srgbClr>
                  </a:outerShdw>
                </a:effectLst>
              </a:rPr>
              <a:t>Format</a:t>
            </a:r>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533400"/>
            <a:ext cx="91440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4219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304800"/>
          </a:xfrm>
        </p:spPr>
        <p:txBody>
          <a:bodyPr>
            <a:noAutofit/>
          </a:bodyPr>
          <a:lstStyle/>
          <a:p>
            <a:pPr lvl="1" algn="ctr" rtl="0">
              <a:spcBef>
                <a:spcPct val="0"/>
              </a:spcBef>
            </a:pPr>
            <a:r>
              <a:rPr lang="en-US" sz="4400" b="1" dirty="0"/>
              <a:t>THE BALANCE SHEET</a:t>
            </a:r>
            <a:br>
              <a:rPr lang="en-US" sz="4400" dirty="0"/>
            </a:br>
            <a:endParaRPr lang="en-US" sz="4400" dirty="0"/>
          </a:p>
        </p:txBody>
      </p:sp>
      <p:pic>
        <p:nvPicPr>
          <p:cNvPr id="409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533400"/>
            <a:ext cx="91440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7720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rmAutofit fontScale="90000"/>
          </a:bodyPr>
          <a:lstStyle/>
          <a:p>
            <a:r>
              <a:rPr lang="en-US" b="1" dirty="0"/>
              <a:t>Liabilities:</a:t>
            </a:r>
            <a:br>
              <a:rPr lang="en-US" dirty="0"/>
            </a:br>
            <a:endParaRPr lang="en-US" dirty="0"/>
          </a:p>
        </p:txBody>
      </p:sp>
      <p:pic>
        <p:nvPicPr>
          <p:cNvPr id="5122"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457200"/>
            <a:ext cx="91440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7199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err="1"/>
              <a:t>Cont</a:t>
            </a:r>
            <a:r>
              <a:rPr lang="en-US" dirty="0"/>
              <a:t>,</a:t>
            </a:r>
          </a:p>
        </p:txBody>
      </p:sp>
      <p:pic>
        <p:nvPicPr>
          <p:cNvPr id="614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533400"/>
            <a:ext cx="9144000" cy="6338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2092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b="1" dirty="0">
                <a:effectLst>
                  <a:outerShdw blurRad="38100" dist="38100" dir="2700000" algn="tl">
                    <a:srgbClr val="000000">
                      <a:alpha val="43137"/>
                    </a:srgbClr>
                  </a:outerShdw>
                </a:effectLst>
              </a:rPr>
              <a:t>Example:</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457200"/>
            <a:ext cx="9144000" cy="6400800"/>
          </a:xfrm>
        </p:spPr>
        <p:txBody>
          <a:bodyPr>
            <a:normAutofit/>
          </a:bodyPr>
          <a:lstStyle/>
          <a:p>
            <a:pPr marL="0" indent="0">
              <a:buNone/>
            </a:pPr>
            <a:r>
              <a:rPr lang="en-US" sz="4000" dirty="0"/>
              <a:t>From the trial balance below of </a:t>
            </a:r>
            <a:r>
              <a:rPr lang="en-US" sz="4000" dirty="0" err="1"/>
              <a:t>Mukasa</a:t>
            </a:r>
            <a:r>
              <a:rPr lang="en-US" sz="4000" dirty="0"/>
              <a:t> ENT extracted after one year of trading on 31/12/08, prepare an income statement and the balance</a:t>
            </a:r>
          </a:p>
          <a:p>
            <a:pPr marL="0" indent="0">
              <a:buNone/>
            </a:pPr>
            <a:r>
              <a:rPr lang="en-US" sz="4000" dirty="0" err="1"/>
              <a:t>Mukasa</a:t>
            </a:r>
            <a:r>
              <a:rPr lang="en-US" sz="4000" dirty="0"/>
              <a:t> </a:t>
            </a:r>
            <a:r>
              <a:rPr lang="en-US" sz="4000" dirty="0" err="1"/>
              <a:t>Ent</a:t>
            </a:r>
            <a:r>
              <a:rPr lang="en-US" sz="4000" dirty="0"/>
              <a:t>. </a:t>
            </a:r>
          </a:p>
          <a:p>
            <a:pPr marL="0" indent="0">
              <a:buNone/>
            </a:pPr>
            <a:r>
              <a:rPr lang="en-US" sz="4000" dirty="0"/>
              <a:t>Trial balance extracted as at 31/12/08</a:t>
            </a:r>
          </a:p>
        </p:txBody>
      </p:sp>
    </p:spTree>
    <p:extLst>
      <p:ext uri="{BB962C8B-B14F-4D97-AF65-F5344CB8AC3E}">
        <p14:creationId xmlns:p14="http://schemas.microsoft.com/office/powerpoint/2010/main" val="2007688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err="1"/>
              <a:t>Cont</a:t>
            </a:r>
            <a:r>
              <a:rPr lang="en-US" dirty="0"/>
              <a:t>,</a:t>
            </a:r>
          </a:p>
        </p:txBody>
      </p:sp>
      <p:pic>
        <p:nvPicPr>
          <p:cNvPr id="717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685800"/>
            <a:ext cx="91440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4995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err="1"/>
              <a:t>Cont</a:t>
            </a:r>
            <a:r>
              <a:rPr lang="en-US" dirty="0"/>
              <a:t>,</a:t>
            </a:r>
          </a:p>
        </p:txBody>
      </p:sp>
      <p:pic>
        <p:nvPicPr>
          <p:cNvPr id="819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533400"/>
            <a:ext cx="91440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7656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err="1"/>
              <a:t>Cont</a:t>
            </a:r>
            <a:r>
              <a:rPr lang="en-US" dirty="0"/>
              <a:t>,</a:t>
            </a:r>
          </a:p>
        </p:txBody>
      </p:sp>
      <p:pic>
        <p:nvPicPr>
          <p:cNvPr id="921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6200" y="609600"/>
            <a:ext cx="90678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6571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228600"/>
          </a:xfrm>
        </p:spPr>
        <p:txBody>
          <a:bodyPr>
            <a:normAutofit fontScale="90000"/>
          </a:bodyPr>
          <a:lstStyle/>
          <a:p>
            <a:r>
              <a:rPr lang="en-US" b="1" dirty="0"/>
              <a:t>NOTES</a:t>
            </a:r>
            <a:br>
              <a:rPr lang="en-US" dirty="0"/>
            </a:br>
            <a:endParaRPr lang="en-US" dirty="0"/>
          </a:p>
        </p:txBody>
      </p:sp>
      <p:sp>
        <p:nvSpPr>
          <p:cNvPr id="3" name="Content Placeholder 2"/>
          <p:cNvSpPr>
            <a:spLocks noGrp="1"/>
          </p:cNvSpPr>
          <p:nvPr>
            <p:ph idx="1"/>
          </p:nvPr>
        </p:nvSpPr>
        <p:spPr>
          <a:xfrm>
            <a:off x="0" y="381000"/>
            <a:ext cx="9144000" cy="6477000"/>
          </a:xfrm>
        </p:spPr>
        <p:txBody>
          <a:bodyPr>
            <a:normAutofit lnSpcReduction="10000"/>
          </a:bodyPr>
          <a:lstStyle/>
          <a:p>
            <a:pPr lvl="1"/>
            <a:r>
              <a:rPr lang="en-US" sz="3600" dirty="0"/>
              <a:t>Return inwards are deducted from sales.</a:t>
            </a:r>
          </a:p>
          <a:p>
            <a:pPr lvl="1"/>
            <a:r>
              <a:rPr lang="en-US" sz="3600" dirty="0"/>
              <a:t>Return out wards are deducted from purchases.</a:t>
            </a:r>
          </a:p>
          <a:p>
            <a:pPr lvl="1"/>
            <a:r>
              <a:rPr lang="en-US" sz="3600" dirty="0"/>
              <a:t>Carriage in ward is always added to cost of goods in the trading account.</a:t>
            </a:r>
          </a:p>
          <a:p>
            <a:pPr lvl="1"/>
            <a:r>
              <a:rPr lang="en-US" sz="3600" dirty="0"/>
              <a:t>Carriage out ward is always treated as an expenses and therefore </a:t>
            </a:r>
            <a:r>
              <a:rPr lang="en-US" sz="3600" dirty="0" err="1"/>
              <a:t>lessed</a:t>
            </a:r>
            <a:r>
              <a:rPr lang="en-US" sz="3600" dirty="0"/>
              <a:t> from gross profit.</a:t>
            </a:r>
          </a:p>
          <a:p>
            <a:pPr lvl="1"/>
            <a:r>
              <a:rPr lang="en-US" sz="3600" dirty="0"/>
              <a:t>When Sales and purchases are put on the sale line in the trial balance, the figure in the debit column is for purchases and that in the credit column is for Sales.</a:t>
            </a:r>
          </a:p>
          <a:p>
            <a:endParaRPr lang="en-US" dirty="0"/>
          </a:p>
        </p:txBody>
      </p:sp>
    </p:spTree>
    <p:extLst>
      <p:ext uri="{BB962C8B-B14F-4D97-AF65-F5344CB8AC3E}">
        <p14:creationId xmlns:p14="http://schemas.microsoft.com/office/powerpoint/2010/main" val="1270180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AB72D2-C4D9-EB54-39B0-5E0ECAA7550E}"/>
              </a:ext>
            </a:extLst>
          </p:cNvPr>
          <p:cNvSpPr>
            <a:spLocks noGrp="1"/>
          </p:cNvSpPr>
          <p:nvPr>
            <p:ph idx="1"/>
          </p:nvPr>
        </p:nvSpPr>
        <p:spPr>
          <a:xfrm>
            <a:off x="0" y="304800"/>
            <a:ext cx="9144000" cy="6553200"/>
          </a:xfrm>
        </p:spPr>
        <p:txBody>
          <a:bodyPr/>
          <a:lstStyle/>
          <a:p>
            <a:pPr lvl="1"/>
            <a:r>
              <a:rPr lang="en-US" sz="3600" dirty="0"/>
              <a:t>When accounts payable are put on the same line in the trial balance, the debit is for accounts receivable while </a:t>
            </a:r>
            <a:r>
              <a:rPr lang="en-US" sz="3600"/>
              <a:t>the  credit 2is </a:t>
            </a:r>
            <a:r>
              <a:rPr lang="en-US" sz="3600" dirty="0"/>
              <a:t>for accounts payable.</a:t>
            </a:r>
          </a:p>
          <a:p>
            <a:pPr lvl="1"/>
            <a:r>
              <a:rPr lang="en-US" sz="3600" dirty="0"/>
              <a:t>Similarly, return inwards is on the debit side and return out word</a:t>
            </a:r>
            <a:r>
              <a:rPr lang="en-US" sz="3600" b="1" dirty="0"/>
              <a:t> is on the credit.</a:t>
            </a:r>
            <a:endParaRPr lang="en-US" sz="3600" dirty="0"/>
          </a:p>
          <a:p>
            <a:pPr lvl="1"/>
            <a:r>
              <a:rPr lang="en-US" sz="3600" dirty="0"/>
              <a:t>If cash at bank figure appears on the credit side, it means an overdraft and therefore current liability.</a:t>
            </a:r>
          </a:p>
          <a:p>
            <a:pPr marL="0" indent="0">
              <a:buNone/>
            </a:pPr>
            <a:endParaRPr lang="en-UG" dirty="0"/>
          </a:p>
        </p:txBody>
      </p:sp>
    </p:spTree>
    <p:extLst>
      <p:ext uri="{BB962C8B-B14F-4D97-AF65-F5344CB8AC3E}">
        <p14:creationId xmlns:p14="http://schemas.microsoft.com/office/powerpoint/2010/main" val="3240955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0"/>
            <a:ext cx="8229600" cy="533400"/>
          </a:xfrm>
        </p:spPr>
        <p:txBody>
          <a:bodyPr/>
          <a:lstStyle/>
          <a:p>
            <a:r>
              <a:rPr lang="en-US" b="1" dirty="0"/>
              <a:t>Preparing a Trial Balance</a:t>
            </a:r>
          </a:p>
        </p:txBody>
      </p:sp>
      <p:sp>
        <p:nvSpPr>
          <p:cNvPr id="23555" name="Content Placeholder 5"/>
          <p:cNvSpPr>
            <a:spLocks noGrp="1"/>
          </p:cNvSpPr>
          <p:nvPr>
            <p:ph idx="1"/>
          </p:nvPr>
        </p:nvSpPr>
        <p:spPr>
          <a:xfrm>
            <a:off x="0" y="533400"/>
            <a:ext cx="9144000" cy="6324600"/>
          </a:xfrm>
        </p:spPr>
        <p:txBody>
          <a:bodyPr/>
          <a:lstStyle/>
          <a:p>
            <a:pPr marL="0" indent="0">
              <a:buNone/>
            </a:pPr>
            <a:r>
              <a:rPr lang="en-US" sz="3600" dirty="0"/>
              <a:t>In the trial balance, the total debits should be equal to the total credits. If the two are different, it is an indicator of an error.</a:t>
            </a:r>
          </a:p>
          <a:p>
            <a:pPr marL="0" indent="0">
              <a:buNone/>
            </a:pPr>
            <a:r>
              <a:rPr lang="en-US" sz="3600" dirty="0"/>
              <a:t>From the foregone example, extract a trial balance...</a:t>
            </a:r>
          </a:p>
          <a:p>
            <a:r>
              <a:rPr lang="en-US" sz="3600" dirty="0"/>
              <a:t>List the ledger account balances in two columns on the trial balance</a:t>
            </a:r>
          </a:p>
          <a:p>
            <a:pPr lvl="1"/>
            <a:r>
              <a:rPr lang="en-US" sz="3600" dirty="0"/>
              <a:t>Left column = Debits</a:t>
            </a:r>
          </a:p>
          <a:p>
            <a:pPr lvl="1"/>
            <a:r>
              <a:rPr lang="en-US" sz="3600" dirty="0"/>
              <a:t>Right column = Credits</a:t>
            </a:r>
          </a:p>
          <a:p>
            <a:r>
              <a:rPr lang="en-US" sz="3600" dirty="0"/>
              <a:t>Trial balance proves DR = CR</a:t>
            </a:r>
          </a:p>
          <a:p>
            <a:endParaRPr lang="en-US" sz="2400" dirty="0"/>
          </a:p>
        </p:txBody>
      </p:sp>
    </p:spTree>
    <p:extLst>
      <p:ext uri="{BB962C8B-B14F-4D97-AF65-F5344CB8AC3E}">
        <p14:creationId xmlns:p14="http://schemas.microsoft.com/office/powerpoint/2010/main" val="83257502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304800"/>
          </a:xfrm>
        </p:spPr>
        <p:txBody>
          <a:bodyPr>
            <a:normAutofit fontScale="90000"/>
          </a:bodyPr>
          <a:lstStyle/>
          <a:p>
            <a:r>
              <a:rPr lang="en-US" dirty="0"/>
              <a:t>Exercise:</a:t>
            </a:r>
            <a:br>
              <a:rPr lang="en-US" dirty="0"/>
            </a:br>
            <a:endParaRPr lang="en-US" dirty="0"/>
          </a:p>
        </p:txBody>
      </p:sp>
      <p:pic>
        <p:nvPicPr>
          <p:cNvPr id="10242"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304800"/>
            <a:ext cx="9144000"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0356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1470025"/>
          </a:xfrm>
        </p:spPr>
        <p:txBody>
          <a:bodyPr>
            <a:noAutofit/>
          </a:bodyPr>
          <a:lstStyle/>
          <a:p>
            <a:r>
              <a:rPr lang="en-US" sz="4800" b="1" dirty="0"/>
              <a:t>ADJUSTMENTS FOR FINANCIAL STATEMENTS</a:t>
            </a:r>
          </a:p>
        </p:txBody>
      </p:sp>
    </p:spTree>
    <p:extLst>
      <p:ext uri="{BB962C8B-B14F-4D97-AF65-F5344CB8AC3E}">
        <p14:creationId xmlns:p14="http://schemas.microsoft.com/office/powerpoint/2010/main" val="2600963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b="1" dirty="0"/>
              <a:t>CAPITAL AND REVENUE EXPENDITURE</a:t>
            </a:r>
            <a:endParaRPr lang="en-US" dirty="0"/>
          </a:p>
        </p:txBody>
      </p:sp>
      <p:sp>
        <p:nvSpPr>
          <p:cNvPr id="3" name="Content Placeholder 2"/>
          <p:cNvSpPr>
            <a:spLocks noGrp="1"/>
          </p:cNvSpPr>
          <p:nvPr>
            <p:ph idx="1"/>
          </p:nvPr>
        </p:nvSpPr>
        <p:spPr>
          <a:xfrm>
            <a:off x="0" y="609600"/>
            <a:ext cx="9144000" cy="6248400"/>
          </a:xfrm>
        </p:spPr>
        <p:txBody>
          <a:bodyPr>
            <a:normAutofit fontScale="92500" lnSpcReduction="10000"/>
          </a:bodyPr>
          <a:lstStyle/>
          <a:p>
            <a:pPr marL="0" indent="0">
              <a:buNone/>
            </a:pPr>
            <a:r>
              <a:rPr lang="en-US" dirty="0"/>
              <a:t>Capital expenditure is incurred when a business spends money either to buy non current asset or add value to non current assets. E.g. price of buying the asset cost of bringing it to use, legal and consultancy fees, carriage of machines.</a:t>
            </a:r>
          </a:p>
          <a:p>
            <a:pPr marL="0" indent="0">
              <a:buNone/>
            </a:pPr>
            <a:r>
              <a:rPr lang="en-US" dirty="0"/>
              <a:t> Revenue expenditure is expenditure incurred on running the business on the day to day basis. E.g. p </a:t>
            </a:r>
            <a:r>
              <a:rPr lang="en-US" dirty="0" err="1"/>
              <a:t>aying</a:t>
            </a:r>
            <a:r>
              <a:rPr lang="en-US" dirty="0"/>
              <a:t> rent, fuel for the car and car repairs.</a:t>
            </a:r>
          </a:p>
          <a:p>
            <a:pPr marL="0" indent="0">
              <a:buNone/>
            </a:pPr>
            <a:r>
              <a:rPr lang="en-US" dirty="0"/>
              <a:t> Capital expenditure is added to the value of the fixed asset and taken to the balance sheet, where as revenue expenditure is treated as an expense and taken to the profit and loss account.</a:t>
            </a:r>
          </a:p>
          <a:p>
            <a:pPr marL="0" indent="0">
              <a:buNone/>
            </a:pPr>
            <a:r>
              <a:rPr lang="en-US" dirty="0"/>
              <a:t>Loan interest is treated as a capital expenditure if the loan is used to acquire a non current asset.</a:t>
            </a:r>
          </a:p>
          <a:p>
            <a:endParaRPr lang="en-US" dirty="0"/>
          </a:p>
        </p:txBody>
      </p:sp>
    </p:spTree>
    <p:extLst>
      <p:ext uri="{BB962C8B-B14F-4D97-AF65-F5344CB8AC3E}">
        <p14:creationId xmlns:p14="http://schemas.microsoft.com/office/powerpoint/2010/main" val="2241990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br>
              <a:rPr lang="en-US" dirty="0"/>
            </a:br>
            <a:r>
              <a:rPr lang="en-US" b="1" dirty="0"/>
              <a:t>BAD DEBTS &amp; PROVISION FOR BAD DEBTS</a:t>
            </a:r>
            <a:br>
              <a:rPr lang="en-US" dirty="0"/>
            </a:br>
            <a:endParaRPr lang="en-US" dirty="0"/>
          </a:p>
        </p:txBody>
      </p:sp>
      <p:sp>
        <p:nvSpPr>
          <p:cNvPr id="3" name="Content Placeholder 2"/>
          <p:cNvSpPr>
            <a:spLocks noGrp="1"/>
          </p:cNvSpPr>
          <p:nvPr>
            <p:ph idx="1"/>
          </p:nvPr>
        </p:nvSpPr>
        <p:spPr>
          <a:xfrm>
            <a:off x="0" y="685800"/>
            <a:ext cx="9144000" cy="6172200"/>
          </a:xfrm>
        </p:spPr>
        <p:txBody>
          <a:bodyPr>
            <a:normAutofit/>
          </a:bodyPr>
          <a:lstStyle/>
          <a:p>
            <a:pPr marL="0" indent="0">
              <a:buNone/>
            </a:pPr>
            <a:r>
              <a:rPr lang="en-US" dirty="0"/>
              <a:t>Bad debts are the amount of debtors that are uncollectible. It is normal in business that some debtors fail to pay their accounts.</a:t>
            </a:r>
          </a:p>
          <a:p>
            <a:pPr marL="0" indent="0">
              <a:buNone/>
            </a:pPr>
            <a:r>
              <a:rPr lang="en-US" dirty="0"/>
              <a:t> Bad debts are treated as expenses and charged to profit and loss and the debtor’s account is closed.</a:t>
            </a:r>
          </a:p>
          <a:p>
            <a:pPr marL="0" indent="0">
              <a:buNone/>
            </a:pPr>
            <a:r>
              <a:rPr lang="en-US" dirty="0"/>
              <a:t> To record, you credit the debtor’s account to council the asset and increase expenses buy debiting the bad debt account.</a:t>
            </a:r>
          </a:p>
          <a:p>
            <a:pPr marL="0" indent="0">
              <a:buNone/>
            </a:pPr>
            <a:r>
              <a:rPr lang="en-US" dirty="0"/>
              <a:t> Provision for bad debts is an allowance for debtors that may become bad in future. </a:t>
            </a:r>
          </a:p>
        </p:txBody>
      </p:sp>
    </p:spTree>
    <p:extLst>
      <p:ext uri="{BB962C8B-B14F-4D97-AF65-F5344CB8AC3E}">
        <p14:creationId xmlns:p14="http://schemas.microsoft.com/office/powerpoint/2010/main" val="4004496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3853-9DBD-9038-4EB1-CE94DAF4B2E3}"/>
              </a:ext>
            </a:extLst>
          </p:cNvPr>
          <p:cNvSpPr>
            <a:spLocks noGrp="1"/>
          </p:cNvSpPr>
          <p:nvPr>
            <p:ph type="title"/>
          </p:nvPr>
        </p:nvSpPr>
        <p:spPr>
          <a:xfrm>
            <a:off x="457200" y="0"/>
            <a:ext cx="8229600" cy="381000"/>
          </a:xfrm>
        </p:spPr>
        <p:txBody>
          <a:bodyPr>
            <a:normAutofit fontScale="90000"/>
          </a:bodyPr>
          <a:lstStyle/>
          <a:p>
            <a:endParaRPr lang="en-UG" dirty="0"/>
          </a:p>
        </p:txBody>
      </p:sp>
      <p:sp>
        <p:nvSpPr>
          <p:cNvPr id="3" name="Content Placeholder 2">
            <a:extLst>
              <a:ext uri="{FF2B5EF4-FFF2-40B4-BE49-F238E27FC236}">
                <a16:creationId xmlns:a16="http://schemas.microsoft.com/office/drawing/2014/main" id="{A722C2C1-7129-EBB3-7F6E-0AC373E7F859}"/>
              </a:ext>
            </a:extLst>
          </p:cNvPr>
          <p:cNvSpPr>
            <a:spLocks noGrp="1"/>
          </p:cNvSpPr>
          <p:nvPr>
            <p:ph idx="1"/>
          </p:nvPr>
        </p:nvSpPr>
        <p:spPr>
          <a:xfrm>
            <a:off x="0" y="381000"/>
            <a:ext cx="9144000" cy="6477000"/>
          </a:xfrm>
        </p:spPr>
        <p:txBody>
          <a:bodyPr>
            <a:normAutofit/>
          </a:bodyPr>
          <a:lstStyle/>
          <a:p>
            <a:pPr marL="0" indent="0">
              <a:buNone/>
            </a:pPr>
            <a:r>
              <a:rPr lang="en-US" sz="3600" dirty="0"/>
              <a:t>When writing books of accounts, you may not tell the debtors who will fail; to pay but it is likely that some of them may not pay. So an estimate is made for debtors who may fail to pay. The estimated figure is arrived at by:</a:t>
            </a:r>
          </a:p>
          <a:p>
            <a:pPr lvl="0"/>
            <a:r>
              <a:rPr lang="en-US" sz="3600" dirty="0"/>
              <a:t>The experience of the percentage of debtor who do not pay.</a:t>
            </a:r>
          </a:p>
          <a:p>
            <a:pPr lvl="0"/>
            <a:r>
              <a:rPr lang="en-US" sz="3600" dirty="0"/>
              <a:t>By examine debtor’s conditions on individual basis.</a:t>
            </a:r>
          </a:p>
          <a:p>
            <a:pPr marL="0" indent="0">
              <a:buNone/>
            </a:pPr>
            <a:endParaRPr lang="en-UG" dirty="0"/>
          </a:p>
        </p:txBody>
      </p:sp>
    </p:spTree>
    <p:extLst>
      <p:ext uri="{BB962C8B-B14F-4D97-AF65-F5344CB8AC3E}">
        <p14:creationId xmlns:p14="http://schemas.microsoft.com/office/powerpoint/2010/main" val="2835286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err="1"/>
              <a:t>Cont</a:t>
            </a:r>
            <a:r>
              <a:rPr lang="en-US" dirty="0"/>
              <a:t>,</a:t>
            </a:r>
          </a:p>
        </p:txBody>
      </p:sp>
      <p:sp>
        <p:nvSpPr>
          <p:cNvPr id="3" name="Content Placeholder 2"/>
          <p:cNvSpPr>
            <a:spLocks noGrp="1"/>
          </p:cNvSpPr>
          <p:nvPr>
            <p:ph idx="1"/>
          </p:nvPr>
        </p:nvSpPr>
        <p:spPr>
          <a:xfrm>
            <a:off x="0" y="457200"/>
            <a:ext cx="9067800" cy="6400800"/>
          </a:xfrm>
        </p:spPr>
        <p:txBody>
          <a:bodyPr>
            <a:normAutofit lnSpcReduction="10000"/>
          </a:bodyPr>
          <a:lstStyle/>
          <a:p>
            <a:r>
              <a:rPr lang="en-US" dirty="0"/>
              <a:t>The accounting entries for doubt full debts:</a:t>
            </a:r>
          </a:p>
          <a:p>
            <a:pPr marL="0" indent="0">
              <a:buNone/>
            </a:pPr>
            <a:r>
              <a:rPr lang="en-US" dirty="0"/>
              <a:t>In the year in which the allowance is being made for the first time;</a:t>
            </a:r>
          </a:p>
          <a:p>
            <a:pPr marL="0" indent="0">
              <a:buNone/>
            </a:pPr>
            <a:r>
              <a:rPr lang="en-US" dirty="0"/>
              <a:t> Debit profit and loss account with the amount of the allowance</a:t>
            </a:r>
          </a:p>
          <a:p>
            <a:pPr marL="0" indent="0">
              <a:buNone/>
            </a:pPr>
            <a:r>
              <a:rPr lang="en-US" dirty="0"/>
              <a:t>Credit allowance for doubt full debts accounts</a:t>
            </a:r>
          </a:p>
          <a:p>
            <a:pPr marL="0" indent="0">
              <a:buNone/>
            </a:pPr>
            <a:r>
              <a:rPr lang="en-US" dirty="0"/>
              <a:t>In the income statement, allowance for doubt full debts is treated as an expense. In the balance sheet, allowance for doubt full debts is deducted from debtors.</a:t>
            </a:r>
          </a:p>
          <a:p>
            <a:pPr marL="0" indent="0">
              <a:buNone/>
            </a:pPr>
            <a:r>
              <a:rPr lang="en-US" dirty="0"/>
              <a:t>Increasing provision/ allowance for bad debt</a:t>
            </a:r>
          </a:p>
          <a:p>
            <a:pPr marL="0" indent="0">
              <a:buNone/>
            </a:pPr>
            <a:r>
              <a:rPr lang="en-US" dirty="0"/>
              <a:t>If the provision for doubt full debts is increased, the accounting treatment is:</a:t>
            </a:r>
          </a:p>
          <a:p>
            <a:endParaRPr lang="en-US" dirty="0"/>
          </a:p>
        </p:txBody>
      </p:sp>
    </p:spTree>
    <p:extLst>
      <p:ext uri="{BB962C8B-B14F-4D97-AF65-F5344CB8AC3E}">
        <p14:creationId xmlns:p14="http://schemas.microsoft.com/office/powerpoint/2010/main" val="6684276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err="1"/>
              <a:t>Cont</a:t>
            </a:r>
            <a:r>
              <a:rPr lang="en-US" dirty="0"/>
              <a:t>,</a:t>
            </a:r>
          </a:p>
        </p:txBody>
      </p:sp>
      <p:sp>
        <p:nvSpPr>
          <p:cNvPr id="3" name="Content Placeholder 2"/>
          <p:cNvSpPr>
            <a:spLocks noGrp="1"/>
          </p:cNvSpPr>
          <p:nvPr>
            <p:ph idx="1"/>
          </p:nvPr>
        </p:nvSpPr>
        <p:spPr>
          <a:xfrm>
            <a:off x="0" y="533400"/>
            <a:ext cx="9144000" cy="6324600"/>
          </a:xfrm>
        </p:spPr>
        <p:txBody>
          <a:bodyPr>
            <a:normAutofit/>
          </a:bodyPr>
          <a:lstStyle/>
          <a:p>
            <a:r>
              <a:rPr lang="en-US" sz="3600" dirty="0"/>
              <a:t>Dr. Profit and loss account with increase. </a:t>
            </a:r>
          </a:p>
          <a:p>
            <a:r>
              <a:rPr lang="en-US" sz="3600" dirty="0"/>
              <a:t>Cr. The allowance for doubt full debts.</a:t>
            </a:r>
          </a:p>
          <a:p>
            <a:pPr marL="0" indent="0">
              <a:buNone/>
            </a:pPr>
            <a:r>
              <a:rPr lang="en-US" sz="3600" dirty="0"/>
              <a:t> Reducing the provision for doubt full debts, the accounting entries are:</a:t>
            </a:r>
          </a:p>
          <a:p>
            <a:pPr marL="0" indent="0">
              <a:buNone/>
            </a:pPr>
            <a:r>
              <a:rPr lang="en-US" sz="3600" dirty="0"/>
              <a:t> Dr. Provision for doubtful debts.</a:t>
            </a:r>
          </a:p>
          <a:p>
            <a:r>
              <a:rPr lang="en-US" sz="3600" dirty="0"/>
              <a:t>Cr. Profit and loss account.</a:t>
            </a:r>
          </a:p>
          <a:p>
            <a:pPr marL="0" indent="0">
              <a:buNone/>
            </a:pPr>
            <a:r>
              <a:rPr lang="en-US" sz="3600" dirty="0"/>
              <a:t> E.g. A business started on 1/1/07 and its accounting year ends on every 31</a:t>
            </a:r>
            <a:r>
              <a:rPr lang="en-US" sz="3600" baseline="30000" dirty="0"/>
              <a:t>st</a:t>
            </a:r>
            <a:r>
              <a:rPr lang="en-US" sz="3600" dirty="0"/>
              <a:t> Dec. The table below relates to its bad debts, debtors net of bad debts and the provision for bad debts.</a:t>
            </a:r>
          </a:p>
          <a:p>
            <a:endParaRPr lang="en-US" dirty="0"/>
          </a:p>
        </p:txBody>
      </p:sp>
    </p:spTree>
    <p:extLst>
      <p:ext uri="{BB962C8B-B14F-4D97-AF65-F5344CB8AC3E}">
        <p14:creationId xmlns:p14="http://schemas.microsoft.com/office/powerpoint/2010/main" val="38987410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err="1"/>
              <a:t>Cont</a:t>
            </a:r>
            <a:r>
              <a:rPr lang="en-US" dirty="0"/>
              <a:t>,</a:t>
            </a:r>
          </a:p>
        </p:txBody>
      </p:sp>
      <p:pic>
        <p:nvPicPr>
          <p:cNvPr id="1126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533400"/>
            <a:ext cx="91440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7007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067800" cy="152400"/>
          </a:xfrm>
        </p:spPr>
        <p:txBody>
          <a:bodyPr>
            <a:normAutofit fontScale="90000"/>
          </a:bodyPr>
          <a:lstStyle/>
          <a:p>
            <a:r>
              <a:rPr lang="en-US" b="1" dirty="0"/>
              <a:t>Bad debts recovered</a:t>
            </a:r>
            <a:br>
              <a:rPr lang="en-US" dirty="0"/>
            </a:br>
            <a:endParaRPr lang="en-US" dirty="0"/>
          </a:p>
        </p:txBody>
      </p:sp>
      <p:sp>
        <p:nvSpPr>
          <p:cNvPr id="3" name="Content Placeholder 2"/>
          <p:cNvSpPr>
            <a:spLocks noGrp="1"/>
          </p:cNvSpPr>
          <p:nvPr>
            <p:ph idx="1"/>
          </p:nvPr>
        </p:nvSpPr>
        <p:spPr>
          <a:xfrm>
            <a:off x="0" y="533400"/>
            <a:ext cx="9144000" cy="6172200"/>
          </a:xfrm>
        </p:spPr>
        <p:txBody>
          <a:bodyPr/>
          <a:lstStyle/>
          <a:p>
            <a:r>
              <a:rPr lang="en-US" sz="3600" dirty="0"/>
              <a:t>Some times, the debts that had been written off could be recovered. If this happens,</a:t>
            </a:r>
          </a:p>
          <a:p>
            <a:r>
              <a:rPr lang="en-US" sz="3600" dirty="0"/>
              <a:t>Dr. Debtor’s account (reinstate).</a:t>
            </a:r>
          </a:p>
          <a:p>
            <a:r>
              <a:rPr lang="en-US" sz="3600" dirty="0"/>
              <a:t>Cr. Bad debts recovered account.</a:t>
            </a:r>
          </a:p>
          <a:p>
            <a:r>
              <a:rPr lang="en-US" sz="3600" dirty="0"/>
              <a:t>The bad debts recovered are transferred to the credit of profit and loss account.</a:t>
            </a:r>
          </a:p>
          <a:p>
            <a:endParaRPr lang="en-US" dirty="0"/>
          </a:p>
        </p:txBody>
      </p:sp>
    </p:spTree>
    <p:extLst>
      <p:ext uri="{BB962C8B-B14F-4D97-AF65-F5344CB8AC3E}">
        <p14:creationId xmlns:p14="http://schemas.microsoft.com/office/powerpoint/2010/main" val="28813157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533400"/>
          </a:xfrm>
        </p:spPr>
        <p:txBody>
          <a:bodyPr>
            <a:normAutofit fontScale="90000"/>
          </a:bodyPr>
          <a:lstStyle/>
          <a:p>
            <a:r>
              <a:rPr lang="en-US" b="1" dirty="0"/>
              <a:t>PROVISION FOR CASH DISCOUNT</a:t>
            </a:r>
            <a:br>
              <a:rPr lang="en-US" dirty="0"/>
            </a:br>
            <a:endParaRPr lang="en-US" dirty="0"/>
          </a:p>
        </p:txBody>
      </p:sp>
      <p:sp>
        <p:nvSpPr>
          <p:cNvPr id="3" name="Content Placeholder 2"/>
          <p:cNvSpPr>
            <a:spLocks noGrp="1"/>
          </p:cNvSpPr>
          <p:nvPr>
            <p:ph idx="1"/>
          </p:nvPr>
        </p:nvSpPr>
        <p:spPr>
          <a:xfrm>
            <a:off x="0" y="609600"/>
            <a:ext cx="9144000" cy="6248400"/>
          </a:xfrm>
        </p:spPr>
        <p:txBody>
          <a:bodyPr/>
          <a:lstStyle/>
          <a:p>
            <a:r>
              <a:rPr lang="en-US" sz="3600" dirty="0"/>
              <a:t>Some businesses may create a provision for cash discount on debtors where debtors who settle their accounts in time get discounts.</a:t>
            </a:r>
          </a:p>
          <a:p>
            <a:r>
              <a:rPr lang="en-US" sz="3600" dirty="0"/>
              <a:t>The accounting treatment for cash discounts is similar to that of provision for bad debts.</a:t>
            </a:r>
          </a:p>
          <a:p>
            <a:endParaRPr lang="en-US" dirty="0"/>
          </a:p>
        </p:txBody>
      </p:sp>
    </p:spTree>
    <p:extLst>
      <p:ext uri="{BB962C8B-B14F-4D97-AF65-F5344CB8AC3E}">
        <p14:creationId xmlns:p14="http://schemas.microsoft.com/office/powerpoint/2010/main" val="2556889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0" y="1"/>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pPr>
            <a:r>
              <a:rPr lang="en-US" altLang="zh-CN" sz="2800" b="1" dirty="0"/>
              <a:t> </a:t>
            </a:r>
            <a:r>
              <a:rPr lang="en-US" altLang="zh-CN" sz="4000" b="1" dirty="0"/>
              <a:t>The Balancing of Accounts, The Trial Balance &amp; Financial statements</a:t>
            </a:r>
          </a:p>
        </p:txBody>
      </p:sp>
      <p:sp>
        <p:nvSpPr>
          <p:cNvPr id="24579" name="Rectangle 3"/>
          <p:cNvSpPr>
            <a:spLocks noChangeArrowheads="1"/>
          </p:cNvSpPr>
          <p:nvPr/>
        </p:nvSpPr>
        <p:spPr bwMode="auto">
          <a:xfrm>
            <a:off x="0" y="838200"/>
            <a:ext cx="9144000" cy="6019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fontAlgn="base">
              <a:lnSpc>
                <a:spcPct val="90000"/>
              </a:lnSpc>
              <a:spcBef>
                <a:spcPct val="20000"/>
              </a:spcBef>
              <a:spcAft>
                <a:spcPct val="0"/>
              </a:spcAft>
            </a:pPr>
            <a:r>
              <a:rPr lang="zh-CN" altLang="en-US" sz="2400" b="1" dirty="0">
                <a:solidFill>
                  <a:prstClr val="black"/>
                </a:solidFill>
              </a:rPr>
              <a:t>	</a:t>
            </a:r>
            <a:r>
              <a:rPr lang="en-US" altLang="zh-CN" sz="3200" b="1" dirty="0">
                <a:solidFill>
                  <a:prstClr val="black"/>
                </a:solidFill>
              </a:rPr>
              <a:t>Introduction:</a:t>
            </a:r>
          </a:p>
          <a:p>
            <a:pPr fontAlgn="base">
              <a:lnSpc>
                <a:spcPct val="90000"/>
              </a:lnSpc>
              <a:spcBef>
                <a:spcPct val="20000"/>
              </a:spcBef>
              <a:spcAft>
                <a:spcPct val="0"/>
              </a:spcAft>
            </a:pPr>
            <a:r>
              <a:rPr lang="en-US" altLang="zh-CN" sz="3200" dirty="0">
                <a:solidFill>
                  <a:prstClr val="black"/>
                </a:solidFill>
              </a:rPr>
              <a:t>In the previous exercise , you have learned the principles of double entry and how to post to the ledger accounts.  The next step in our progress towards the financial statements is the trial balance.</a:t>
            </a:r>
          </a:p>
          <a:p>
            <a:pPr fontAlgn="base">
              <a:lnSpc>
                <a:spcPct val="90000"/>
              </a:lnSpc>
              <a:spcBef>
                <a:spcPct val="20000"/>
              </a:spcBef>
              <a:spcAft>
                <a:spcPct val="0"/>
              </a:spcAft>
            </a:pPr>
            <a:r>
              <a:rPr lang="en-US" altLang="zh-CN" sz="3200" dirty="0">
                <a:solidFill>
                  <a:prstClr val="black"/>
                </a:solidFill>
              </a:rPr>
              <a:t>Before transferring the relevant balances at the year end to the financial statements, it is usual to test the accuracy of the double entry bookkeeping records by preparing a trial balance.  </a:t>
            </a:r>
          </a:p>
          <a:p>
            <a:pPr fontAlgn="base">
              <a:lnSpc>
                <a:spcPct val="90000"/>
              </a:lnSpc>
              <a:spcBef>
                <a:spcPct val="20000"/>
              </a:spcBef>
              <a:spcAft>
                <a:spcPct val="0"/>
              </a:spcAft>
            </a:pPr>
            <a:r>
              <a:rPr lang="en-US" altLang="zh-CN" sz="3200" dirty="0">
                <a:solidFill>
                  <a:prstClr val="black"/>
                </a:solidFill>
              </a:rPr>
              <a:t>This is done by taking all the balances on every account.  Due to the nature of double entry, the total of the debit balances will be exactly equal to the total of the credit balances.</a:t>
            </a:r>
          </a:p>
          <a:p>
            <a:pPr marL="457200" indent="-457200" fontAlgn="base">
              <a:lnSpc>
                <a:spcPct val="90000"/>
              </a:lnSpc>
              <a:spcBef>
                <a:spcPct val="20000"/>
              </a:spcBef>
              <a:spcAft>
                <a:spcPct val="0"/>
              </a:spcAft>
              <a:buFont typeface="Wingdings" pitchFamily="2" charset="2"/>
              <a:buChar char="v"/>
            </a:pPr>
            <a:endParaRPr lang="en-US" altLang="zh-CN" sz="2400" dirty="0">
              <a:solidFill>
                <a:prstClr val="black"/>
              </a:solidFill>
            </a:endParaRPr>
          </a:p>
        </p:txBody>
      </p:sp>
    </p:spTree>
    <p:extLst>
      <p:ext uri="{BB962C8B-B14F-4D97-AF65-F5344CB8AC3E}">
        <p14:creationId xmlns:p14="http://schemas.microsoft.com/office/powerpoint/2010/main" val="19096494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304800"/>
          </a:xfrm>
        </p:spPr>
        <p:txBody>
          <a:bodyPr>
            <a:normAutofit fontScale="90000"/>
          </a:bodyPr>
          <a:lstStyle/>
          <a:p>
            <a:r>
              <a:rPr lang="en-US" b="1" dirty="0"/>
              <a:t>ACCRUALS AND PREPAYMENTS</a:t>
            </a:r>
            <a:br>
              <a:rPr lang="en-US" dirty="0"/>
            </a:br>
            <a:endParaRPr lang="en-US" dirty="0"/>
          </a:p>
        </p:txBody>
      </p:sp>
      <p:sp>
        <p:nvSpPr>
          <p:cNvPr id="3" name="Content Placeholder 2"/>
          <p:cNvSpPr>
            <a:spLocks noGrp="1"/>
          </p:cNvSpPr>
          <p:nvPr>
            <p:ph idx="1"/>
          </p:nvPr>
        </p:nvSpPr>
        <p:spPr>
          <a:xfrm>
            <a:off x="0" y="381000"/>
            <a:ext cx="9144000" cy="6477000"/>
          </a:xfrm>
        </p:spPr>
        <p:txBody>
          <a:bodyPr>
            <a:normAutofit/>
          </a:bodyPr>
          <a:lstStyle/>
          <a:p>
            <a:r>
              <a:rPr lang="en-US" b="1" dirty="0"/>
              <a:t>ACCRUALS</a:t>
            </a:r>
            <a:endParaRPr lang="en-US" dirty="0"/>
          </a:p>
          <a:p>
            <a:r>
              <a:rPr lang="en-US" b="1" dirty="0"/>
              <a:t>Accruals are expenses</a:t>
            </a:r>
            <a:r>
              <a:rPr lang="en-US" dirty="0"/>
              <a:t> consumed within the accounting period but remain unpaid at the end of the period (at the time of the preparing financial statement.)</a:t>
            </a:r>
          </a:p>
          <a:p>
            <a:r>
              <a:rPr lang="en-US" dirty="0"/>
              <a:t>For example, the rent that appears in the trial balance is that that has been paid with the year. There could be rent that was not paid for at the beginning of the period or at the end of the year. The figure to be taken to the income statement as rent expense need to be adjusted for both opening and closing rent unpaid.</a:t>
            </a:r>
          </a:p>
        </p:txBody>
      </p:sp>
    </p:spTree>
    <p:extLst>
      <p:ext uri="{BB962C8B-B14F-4D97-AF65-F5344CB8AC3E}">
        <p14:creationId xmlns:p14="http://schemas.microsoft.com/office/powerpoint/2010/main" val="16439152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err="1"/>
              <a:t>Cont</a:t>
            </a:r>
            <a:r>
              <a:rPr lang="en-US" dirty="0"/>
              <a:t>,</a:t>
            </a:r>
          </a:p>
        </p:txBody>
      </p:sp>
      <p:sp>
        <p:nvSpPr>
          <p:cNvPr id="3" name="Content Placeholder 2"/>
          <p:cNvSpPr>
            <a:spLocks noGrp="1"/>
          </p:cNvSpPr>
          <p:nvPr>
            <p:ph idx="1"/>
          </p:nvPr>
        </p:nvSpPr>
        <p:spPr>
          <a:xfrm>
            <a:off x="0" y="457200"/>
            <a:ext cx="9144000" cy="6400800"/>
          </a:xfrm>
        </p:spPr>
        <p:txBody>
          <a:bodyPr/>
          <a:lstStyle/>
          <a:p>
            <a:r>
              <a:rPr lang="en-US" sz="3600" dirty="0"/>
              <a:t>If there is opening expense unpaid for, it means it will be paid for in the course of the year and therefore the amount paid for the expense during the year includes amount for the expense relating to the previous year. </a:t>
            </a:r>
          </a:p>
          <a:p>
            <a:r>
              <a:rPr lang="en-US" sz="3600" dirty="0"/>
              <a:t>Opening accruals should therefore be subtracted from the trial balance figure.</a:t>
            </a:r>
          </a:p>
          <a:p>
            <a:endParaRPr lang="en-US" dirty="0"/>
          </a:p>
        </p:txBody>
      </p:sp>
    </p:spTree>
    <p:extLst>
      <p:ext uri="{BB962C8B-B14F-4D97-AF65-F5344CB8AC3E}">
        <p14:creationId xmlns:p14="http://schemas.microsoft.com/office/powerpoint/2010/main" val="14999267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err="1"/>
              <a:t>Cont</a:t>
            </a:r>
            <a:r>
              <a:rPr lang="en-US" dirty="0"/>
              <a:t>,</a:t>
            </a:r>
          </a:p>
        </p:txBody>
      </p:sp>
      <p:pic>
        <p:nvPicPr>
          <p:cNvPr id="1331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6200" y="533400"/>
            <a:ext cx="90678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14323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a:t>Example: </a:t>
            </a:r>
          </a:p>
        </p:txBody>
      </p:sp>
      <p:pic>
        <p:nvPicPr>
          <p:cNvPr id="1433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533400"/>
            <a:ext cx="91440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37391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457200"/>
          </a:xfrm>
        </p:spPr>
        <p:txBody>
          <a:bodyPr>
            <a:normAutofit fontScale="90000"/>
          </a:bodyPr>
          <a:lstStyle/>
          <a:p>
            <a:r>
              <a:rPr lang="en-US" b="1" dirty="0"/>
              <a:t>PREPAYMENTS (ADVANCES</a:t>
            </a:r>
            <a:r>
              <a:rPr lang="en-US" dirty="0"/>
              <a:t>)</a:t>
            </a:r>
            <a:br>
              <a:rPr lang="en-US" dirty="0"/>
            </a:br>
            <a:endParaRPr lang="en-US" dirty="0"/>
          </a:p>
        </p:txBody>
      </p:sp>
      <p:pic>
        <p:nvPicPr>
          <p:cNvPr id="15362"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0168" y="609600"/>
            <a:ext cx="9033831"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40159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dirty="0" err="1"/>
              <a:t>Cont</a:t>
            </a:r>
            <a:r>
              <a:rPr lang="en-US" dirty="0"/>
              <a:t>,</a:t>
            </a:r>
          </a:p>
        </p:txBody>
      </p:sp>
      <p:sp>
        <p:nvSpPr>
          <p:cNvPr id="3" name="Content Placeholder 2"/>
          <p:cNvSpPr>
            <a:spLocks noGrp="1"/>
          </p:cNvSpPr>
          <p:nvPr>
            <p:ph idx="1"/>
          </p:nvPr>
        </p:nvSpPr>
        <p:spPr>
          <a:xfrm>
            <a:off x="0" y="609600"/>
            <a:ext cx="9144000" cy="6248400"/>
          </a:xfrm>
        </p:spPr>
        <p:txBody>
          <a:bodyPr/>
          <a:lstStyle/>
          <a:p>
            <a:r>
              <a:rPr lang="en-US" sz="3600" dirty="0"/>
              <a:t>Example: On 31</a:t>
            </a:r>
            <a:r>
              <a:rPr lang="en-US" sz="3600" baseline="30000" dirty="0"/>
              <a:t>st</a:t>
            </a:r>
            <a:r>
              <a:rPr lang="en-US" sz="3600" dirty="0"/>
              <a:t> Dec 2007, rent owing was 3,000,000=. The rent chargeable for the year is shs 12,000,000=. </a:t>
            </a:r>
          </a:p>
          <a:p>
            <a:r>
              <a:rPr lang="en-US" sz="3600" dirty="0"/>
              <a:t>The following rent payments were made during 2008; Jan 1</a:t>
            </a:r>
            <a:r>
              <a:rPr lang="en-US" sz="3600" baseline="30000" dirty="0"/>
              <a:t>st</a:t>
            </a:r>
            <a:r>
              <a:rPr lang="en-US" sz="3600" dirty="0"/>
              <a:t> shs 3,000,000 1</a:t>
            </a:r>
            <a:r>
              <a:rPr lang="en-US" sz="3600" baseline="30000" dirty="0"/>
              <a:t>st</a:t>
            </a:r>
            <a:r>
              <a:rPr lang="en-US" sz="3600" dirty="0"/>
              <a:t> April 3,000,000 July 3,000,000. Draw up rent account.</a:t>
            </a:r>
          </a:p>
          <a:p>
            <a:endParaRPr lang="en-US" dirty="0"/>
          </a:p>
        </p:txBody>
      </p:sp>
    </p:spTree>
    <p:extLst>
      <p:ext uri="{BB962C8B-B14F-4D97-AF65-F5344CB8AC3E}">
        <p14:creationId xmlns:p14="http://schemas.microsoft.com/office/powerpoint/2010/main" val="2117846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b="1" dirty="0"/>
              <a:t>Example:</a:t>
            </a:r>
            <a:br>
              <a:rPr lang="en-US" b="1" dirty="0"/>
            </a:br>
            <a:endParaRPr lang="en-US" b="1" dirty="0"/>
          </a:p>
        </p:txBody>
      </p:sp>
      <p:sp>
        <p:nvSpPr>
          <p:cNvPr id="3" name="Content Placeholder 2"/>
          <p:cNvSpPr>
            <a:spLocks noGrp="1"/>
          </p:cNvSpPr>
          <p:nvPr>
            <p:ph idx="1"/>
          </p:nvPr>
        </p:nvSpPr>
        <p:spPr>
          <a:xfrm>
            <a:off x="0" y="457200"/>
            <a:ext cx="9144000" cy="6400800"/>
          </a:xfrm>
        </p:spPr>
        <p:txBody>
          <a:bodyPr/>
          <a:lstStyle/>
          <a:p>
            <a:r>
              <a:rPr lang="en-US" sz="3600" dirty="0" err="1"/>
              <a:t>Jamwa</a:t>
            </a:r>
            <a:r>
              <a:rPr lang="en-US" sz="3600" dirty="0"/>
              <a:t> has been trading for years as a wine merchant. </a:t>
            </a:r>
          </a:p>
          <a:p>
            <a:r>
              <a:rPr lang="en-US" sz="3600" dirty="0"/>
              <a:t>The following list of balances were extracted from his ledgers as at 31</a:t>
            </a:r>
            <a:r>
              <a:rPr lang="en-US" sz="3600" baseline="30000" dirty="0"/>
              <a:t>st</a:t>
            </a:r>
            <a:r>
              <a:rPr lang="en-US" sz="3600" dirty="0"/>
              <a:t> Dec 2008.</a:t>
            </a:r>
          </a:p>
          <a:p>
            <a:endParaRPr lang="en-US" dirty="0"/>
          </a:p>
        </p:txBody>
      </p:sp>
    </p:spTree>
    <p:extLst>
      <p:ext uri="{BB962C8B-B14F-4D97-AF65-F5344CB8AC3E}">
        <p14:creationId xmlns:p14="http://schemas.microsoft.com/office/powerpoint/2010/main" val="15898708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err="1"/>
              <a:t>Cont</a:t>
            </a:r>
            <a:r>
              <a:rPr lang="en-US" dirty="0"/>
              <a:t>,</a:t>
            </a:r>
          </a:p>
        </p:txBody>
      </p:sp>
      <p:pic>
        <p:nvPicPr>
          <p:cNvPr id="1638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457200"/>
            <a:ext cx="9143999"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4592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err="1"/>
              <a:t>Cont</a:t>
            </a:r>
            <a:r>
              <a:rPr lang="en-US" dirty="0"/>
              <a:t>,</a:t>
            </a:r>
          </a:p>
        </p:txBody>
      </p:sp>
      <p:pic>
        <p:nvPicPr>
          <p:cNvPr id="1741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533400"/>
            <a:ext cx="91440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85072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1200"/>
            <a:ext cx="8229600" cy="4525963"/>
          </a:xfrm>
        </p:spPr>
        <p:txBody>
          <a:bodyPr/>
          <a:lstStyle/>
          <a:p>
            <a:pPr marL="0" indent="0">
              <a:buNone/>
            </a:pPr>
            <a:endParaRPr lang="en-US" dirty="0"/>
          </a:p>
          <a:p>
            <a:pPr marL="0" indent="0">
              <a:buNone/>
            </a:pPr>
            <a:endParaRPr lang="en-US" dirty="0"/>
          </a:p>
          <a:p>
            <a:pPr marL="0" indent="0">
              <a:buNone/>
            </a:pPr>
            <a:r>
              <a:rPr lang="en-US" dirty="0"/>
              <a:t>		Thank You…………………….!!!</a:t>
            </a:r>
          </a:p>
        </p:txBody>
      </p:sp>
    </p:spTree>
    <p:extLst>
      <p:ext uri="{BB962C8B-B14F-4D97-AF65-F5344CB8AC3E}">
        <p14:creationId xmlns:p14="http://schemas.microsoft.com/office/powerpoint/2010/main" val="2222524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ChangeArrowheads="1"/>
          </p:cNvSpPr>
          <p:nvPr/>
        </p:nvSpPr>
        <p:spPr bwMode="auto">
          <a:xfrm>
            <a:off x="0" y="1"/>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pPr>
            <a:r>
              <a:rPr lang="en-US" altLang="zh-CN" sz="3600" b="1" dirty="0"/>
              <a:t> The Balancing of Accounts &amp; The Trial Balance</a:t>
            </a:r>
          </a:p>
        </p:txBody>
      </p:sp>
      <p:sp>
        <p:nvSpPr>
          <p:cNvPr id="67587" name="Rectangle 8"/>
          <p:cNvSpPr>
            <a:spLocks noChangeArrowheads="1"/>
          </p:cNvSpPr>
          <p:nvPr/>
        </p:nvSpPr>
        <p:spPr bwMode="auto">
          <a:xfrm>
            <a:off x="0" y="533400"/>
            <a:ext cx="9144000" cy="6324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fontAlgn="base">
              <a:lnSpc>
                <a:spcPct val="90000"/>
              </a:lnSpc>
              <a:spcBef>
                <a:spcPct val="20000"/>
              </a:spcBef>
              <a:spcAft>
                <a:spcPct val="0"/>
              </a:spcAft>
              <a:buFont typeface="Arial" charset="0"/>
              <a:buChar char="•"/>
            </a:pPr>
            <a:r>
              <a:rPr lang="en-US" altLang="zh-CN" sz="3200" b="1" dirty="0">
                <a:solidFill>
                  <a:prstClr val="black"/>
                </a:solidFill>
              </a:rPr>
              <a:t>Question:</a:t>
            </a:r>
            <a:r>
              <a:rPr lang="en-US" altLang="zh-CN" sz="3200" dirty="0">
                <a:solidFill>
                  <a:prstClr val="black"/>
                </a:solidFill>
              </a:rPr>
              <a:t> Once you have closed all the accounts, what would do?</a:t>
            </a:r>
          </a:p>
          <a:p>
            <a:pPr marL="457200" indent="-457200" fontAlgn="base">
              <a:lnSpc>
                <a:spcPct val="90000"/>
              </a:lnSpc>
              <a:spcBef>
                <a:spcPct val="20000"/>
              </a:spcBef>
              <a:spcAft>
                <a:spcPct val="0"/>
              </a:spcAft>
              <a:buFont typeface="Arial" charset="0"/>
              <a:buChar char="•"/>
            </a:pPr>
            <a:r>
              <a:rPr lang="en-US" altLang="zh-CN" sz="3200" b="1" dirty="0">
                <a:solidFill>
                  <a:prstClr val="black"/>
                </a:solidFill>
              </a:rPr>
              <a:t>Answer:</a:t>
            </a:r>
            <a:r>
              <a:rPr lang="en-US" altLang="zh-CN" sz="3200" dirty="0">
                <a:solidFill>
                  <a:prstClr val="black"/>
                </a:solidFill>
              </a:rPr>
              <a:t> Prepare a </a:t>
            </a:r>
            <a:r>
              <a:rPr lang="en-US" altLang="zh-CN" sz="3200" b="1" dirty="0">
                <a:solidFill>
                  <a:prstClr val="black"/>
                </a:solidFill>
              </a:rPr>
              <a:t>Trial Balance</a:t>
            </a:r>
          </a:p>
          <a:p>
            <a:pPr marL="457200" indent="-457200" fontAlgn="base">
              <a:lnSpc>
                <a:spcPct val="90000"/>
              </a:lnSpc>
              <a:spcBef>
                <a:spcPct val="20000"/>
              </a:spcBef>
              <a:spcAft>
                <a:spcPct val="0"/>
              </a:spcAft>
              <a:buFont typeface="Arial" charset="0"/>
              <a:buChar char="•"/>
            </a:pPr>
            <a:r>
              <a:rPr lang="en-US" altLang="zh-CN" sz="3200" b="1" dirty="0">
                <a:solidFill>
                  <a:prstClr val="black"/>
                </a:solidFill>
              </a:rPr>
              <a:t>Question: </a:t>
            </a:r>
            <a:r>
              <a:rPr lang="en-US" altLang="zh-CN" sz="3200" dirty="0">
                <a:solidFill>
                  <a:prstClr val="black"/>
                </a:solidFill>
              </a:rPr>
              <a:t>What is a Trial Balance then?  What is it for?  How 	      does it look like?</a:t>
            </a:r>
          </a:p>
          <a:p>
            <a:pPr fontAlgn="base">
              <a:lnSpc>
                <a:spcPct val="90000"/>
              </a:lnSpc>
              <a:spcBef>
                <a:spcPct val="20000"/>
              </a:spcBef>
              <a:spcAft>
                <a:spcPct val="0"/>
              </a:spcAft>
            </a:pPr>
            <a:r>
              <a:rPr lang="en-US" altLang="zh-CN" sz="3200" b="1" dirty="0">
                <a:solidFill>
                  <a:prstClr val="black"/>
                </a:solidFill>
              </a:rPr>
              <a:t>Answer:</a:t>
            </a:r>
            <a:r>
              <a:rPr lang="en-US" altLang="zh-CN" sz="3200" dirty="0">
                <a:solidFill>
                  <a:prstClr val="black"/>
                </a:solidFill>
              </a:rPr>
              <a:t> A Trial Balance is a list of nominal ledger account and their balances at a given date.  </a:t>
            </a:r>
          </a:p>
          <a:p>
            <a:pPr fontAlgn="base">
              <a:lnSpc>
                <a:spcPct val="90000"/>
              </a:lnSpc>
              <a:spcBef>
                <a:spcPct val="20000"/>
              </a:spcBef>
              <a:spcAft>
                <a:spcPct val="0"/>
              </a:spcAft>
            </a:pPr>
            <a:r>
              <a:rPr lang="en-US" altLang="zh-CN" sz="3200" dirty="0">
                <a:solidFill>
                  <a:prstClr val="black"/>
                </a:solidFill>
              </a:rPr>
              <a:t>	It is usually prepared on the last day of the accounting period.  </a:t>
            </a:r>
          </a:p>
          <a:p>
            <a:pPr fontAlgn="base">
              <a:lnSpc>
                <a:spcPct val="90000"/>
              </a:lnSpc>
              <a:spcBef>
                <a:spcPct val="20000"/>
              </a:spcBef>
              <a:spcAft>
                <a:spcPct val="0"/>
              </a:spcAft>
            </a:pPr>
            <a:r>
              <a:rPr lang="en-US" altLang="zh-CN" sz="3200" dirty="0">
                <a:solidFill>
                  <a:prstClr val="black"/>
                </a:solidFill>
              </a:rPr>
              <a:t>	It consists of a Debit and a Credit balance.  </a:t>
            </a:r>
          </a:p>
        </p:txBody>
      </p:sp>
    </p:spTree>
    <p:extLst>
      <p:ext uri="{BB962C8B-B14F-4D97-AF65-F5344CB8AC3E}">
        <p14:creationId xmlns:p14="http://schemas.microsoft.com/office/powerpoint/2010/main" val="639189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E24D55-8653-4C8F-F03B-07C70AA767B9}"/>
              </a:ext>
            </a:extLst>
          </p:cNvPr>
          <p:cNvSpPr>
            <a:spLocks noGrp="1"/>
          </p:cNvSpPr>
          <p:nvPr>
            <p:ph idx="1"/>
          </p:nvPr>
        </p:nvSpPr>
        <p:spPr>
          <a:xfrm>
            <a:off x="0" y="304800"/>
            <a:ext cx="9144000" cy="6553200"/>
          </a:xfrm>
        </p:spPr>
        <p:txBody>
          <a:bodyPr/>
          <a:lstStyle/>
          <a:p>
            <a:pPr fontAlgn="base">
              <a:lnSpc>
                <a:spcPct val="90000"/>
              </a:lnSpc>
              <a:spcBef>
                <a:spcPct val="20000"/>
              </a:spcBef>
              <a:spcAft>
                <a:spcPct val="0"/>
              </a:spcAft>
            </a:pPr>
            <a:r>
              <a:rPr lang="en-US" altLang="zh-CN" sz="3600" b="1" dirty="0"/>
              <a:t>Its purposes:</a:t>
            </a:r>
          </a:p>
          <a:p>
            <a:pPr marL="457200" indent="-457200" fontAlgn="base">
              <a:lnSpc>
                <a:spcPct val="90000"/>
              </a:lnSpc>
              <a:spcBef>
                <a:spcPct val="20000"/>
              </a:spcBef>
              <a:spcAft>
                <a:spcPct val="0"/>
              </a:spcAft>
              <a:buFont typeface="Arial" charset="0"/>
              <a:buChar char="•"/>
            </a:pPr>
            <a:r>
              <a:rPr lang="en-US" altLang="zh-CN" sz="3600" dirty="0">
                <a:solidFill>
                  <a:prstClr val="black"/>
                </a:solidFill>
              </a:rPr>
              <a:t>   (1) It is prepared to check that the total of debit balances is the same as the total of credit balances   and offer reassurance that the double entry  recording from day books has been done correctly.</a:t>
            </a:r>
          </a:p>
          <a:p>
            <a:pPr marL="457200" indent="-457200" fontAlgn="base">
              <a:lnSpc>
                <a:spcPct val="90000"/>
              </a:lnSpc>
              <a:spcBef>
                <a:spcPct val="20000"/>
              </a:spcBef>
              <a:spcAft>
                <a:spcPct val="0"/>
              </a:spcAft>
              <a:buFont typeface="Arial" charset="0"/>
              <a:buChar char="•"/>
            </a:pPr>
            <a:r>
              <a:rPr lang="en-US" altLang="zh-CN" sz="3600" dirty="0">
                <a:solidFill>
                  <a:prstClr val="black"/>
                </a:solidFill>
              </a:rPr>
              <a:t>   (2) For preparation of statement of income and the statement of financial position. </a:t>
            </a:r>
          </a:p>
          <a:p>
            <a:pPr marL="0" indent="0">
              <a:buNone/>
            </a:pPr>
            <a:endParaRPr lang="en-UG" dirty="0"/>
          </a:p>
        </p:txBody>
      </p:sp>
    </p:spTree>
    <p:extLst>
      <p:ext uri="{BB962C8B-B14F-4D97-AF65-F5344CB8AC3E}">
        <p14:creationId xmlns:p14="http://schemas.microsoft.com/office/powerpoint/2010/main" val="2683541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0" y="1"/>
            <a:ext cx="91440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pPr>
            <a:r>
              <a:rPr lang="en-US" altLang="zh-CN" sz="2800" b="1" dirty="0"/>
              <a:t> </a:t>
            </a:r>
            <a:r>
              <a:rPr lang="en-US" altLang="zh-CN" sz="3600" b="1" dirty="0"/>
              <a:t>The Balancing of Accounts &amp; The Trial Balance</a:t>
            </a:r>
          </a:p>
        </p:txBody>
      </p:sp>
      <p:sp>
        <p:nvSpPr>
          <p:cNvPr id="26627" name="Rectangle 3"/>
          <p:cNvSpPr>
            <a:spLocks noChangeArrowheads="1"/>
          </p:cNvSpPr>
          <p:nvPr/>
        </p:nvSpPr>
        <p:spPr bwMode="auto">
          <a:xfrm>
            <a:off x="0" y="762000"/>
            <a:ext cx="91440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fontAlgn="base">
              <a:lnSpc>
                <a:spcPct val="90000"/>
              </a:lnSpc>
              <a:spcBef>
                <a:spcPct val="20000"/>
              </a:spcBef>
              <a:spcAft>
                <a:spcPct val="0"/>
              </a:spcAft>
            </a:pPr>
            <a:r>
              <a:rPr lang="en-US" altLang="zh-CN" sz="3200" dirty="0">
                <a:solidFill>
                  <a:prstClr val="black"/>
                </a:solidFill>
              </a:rPr>
              <a:t>The rules to prepare the Trial Balance:</a:t>
            </a:r>
          </a:p>
          <a:p>
            <a:pPr marL="457200" indent="-457200" fontAlgn="base">
              <a:lnSpc>
                <a:spcPct val="90000"/>
              </a:lnSpc>
              <a:spcBef>
                <a:spcPct val="20000"/>
              </a:spcBef>
              <a:spcAft>
                <a:spcPct val="0"/>
              </a:spcAft>
            </a:pPr>
            <a:endParaRPr lang="en-US" altLang="zh-CN" sz="3200" dirty="0">
              <a:solidFill>
                <a:prstClr val="black"/>
              </a:solidFill>
            </a:endParaRPr>
          </a:p>
          <a:p>
            <a:pPr marL="457200" indent="-457200" fontAlgn="base">
              <a:lnSpc>
                <a:spcPct val="90000"/>
              </a:lnSpc>
              <a:spcBef>
                <a:spcPct val="20000"/>
              </a:spcBef>
              <a:spcAft>
                <a:spcPct val="0"/>
              </a:spcAft>
            </a:pPr>
            <a:r>
              <a:rPr lang="en-US" altLang="zh-CN" sz="2400" b="1" dirty="0">
                <a:solidFill>
                  <a:prstClr val="black"/>
                </a:solidFill>
              </a:rPr>
              <a:t>	</a:t>
            </a:r>
            <a:r>
              <a:rPr lang="en-US" altLang="zh-CN" sz="3200" b="1" dirty="0">
                <a:solidFill>
                  <a:prstClr val="black"/>
                </a:solidFill>
              </a:rPr>
              <a:t>Total Debit Entries   =   Total Credit Entries</a:t>
            </a:r>
          </a:p>
          <a:p>
            <a:pPr marL="457200" indent="-457200" fontAlgn="base">
              <a:lnSpc>
                <a:spcPct val="90000"/>
              </a:lnSpc>
              <a:spcBef>
                <a:spcPct val="20000"/>
              </a:spcBef>
              <a:spcAft>
                <a:spcPct val="0"/>
              </a:spcAft>
            </a:pPr>
            <a:endParaRPr lang="en-US" altLang="zh-CN" sz="3200" b="1" dirty="0">
              <a:solidFill>
                <a:prstClr val="black"/>
              </a:solidFill>
            </a:endParaRPr>
          </a:p>
          <a:p>
            <a:pPr marL="457200" indent="-457200" fontAlgn="base">
              <a:lnSpc>
                <a:spcPct val="90000"/>
              </a:lnSpc>
              <a:spcBef>
                <a:spcPct val="20000"/>
              </a:spcBef>
              <a:spcAft>
                <a:spcPct val="0"/>
              </a:spcAft>
            </a:pPr>
            <a:endParaRPr lang="en-US" altLang="zh-CN" sz="3200" dirty="0">
              <a:solidFill>
                <a:prstClr val="black"/>
              </a:solidFill>
            </a:endParaRPr>
          </a:p>
          <a:p>
            <a:pPr marL="457200" indent="-457200" fontAlgn="base">
              <a:lnSpc>
                <a:spcPct val="90000"/>
              </a:lnSpc>
              <a:spcBef>
                <a:spcPct val="20000"/>
              </a:spcBef>
              <a:spcAft>
                <a:spcPct val="0"/>
              </a:spcAft>
            </a:pPr>
            <a:endParaRPr lang="zh-CN" altLang="en-US" sz="2400" dirty="0">
              <a:solidFill>
                <a:prstClr val="black"/>
              </a:solidFill>
            </a:endParaRPr>
          </a:p>
        </p:txBody>
      </p:sp>
      <p:sp>
        <p:nvSpPr>
          <p:cNvPr id="26629" name="Rectangle 6"/>
          <p:cNvSpPr>
            <a:spLocks noChangeArrowheads="1"/>
          </p:cNvSpPr>
          <p:nvPr/>
        </p:nvSpPr>
        <p:spPr bwMode="auto">
          <a:xfrm>
            <a:off x="990600" y="2438400"/>
            <a:ext cx="6019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sw-KE" sz="2400">
              <a:solidFill>
                <a:prstClr val="black"/>
              </a:solidFill>
              <a:latin typeface="Times New Roman" charset="0"/>
            </a:endParaRPr>
          </a:p>
        </p:txBody>
      </p:sp>
      <p:graphicFrame>
        <p:nvGraphicFramePr>
          <p:cNvPr id="64533" name="Group 21"/>
          <p:cNvGraphicFramePr>
            <a:graphicFrameLocks noGrp="1"/>
          </p:cNvGraphicFramePr>
          <p:nvPr>
            <p:extLst>
              <p:ext uri="{D42A27DB-BD31-4B8C-83A1-F6EECF244321}">
                <p14:modId xmlns:p14="http://schemas.microsoft.com/office/powerpoint/2010/main" val="2555287246"/>
              </p:ext>
            </p:extLst>
          </p:nvPr>
        </p:nvGraphicFramePr>
        <p:xfrm>
          <a:off x="990600" y="3276600"/>
          <a:ext cx="6096000" cy="2549526"/>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51813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a:ln>
                            <a:noFill/>
                          </a:ln>
                          <a:solidFill>
                            <a:schemeClr val="tx1"/>
                          </a:solidFill>
                          <a:effectLst/>
                          <a:latin typeface="+mn-lt"/>
                          <a:ea typeface="宋体" charset="-122"/>
                        </a:rPr>
                        <a:t>          </a:t>
                      </a:r>
                      <a:r>
                        <a:rPr kumimoji="0" lang="en-US" altLang="zh-CN" sz="2800" b="0" i="0" u="none" strike="noStrike" cap="none" normalizeH="0" baseline="0" dirty="0">
                          <a:ln>
                            <a:noFill/>
                          </a:ln>
                          <a:solidFill>
                            <a:schemeClr val="tx1"/>
                          </a:solidFill>
                          <a:effectLst/>
                          <a:latin typeface="+mn-lt"/>
                          <a:ea typeface="宋体" charset="-122"/>
                        </a:rPr>
                        <a:t>Debit</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mn-lt"/>
                          <a:ea typeface="宋体" charset="-122"/>
                        </a:rPr>
                        <a:t>          </a:t>
                      </a:r>
                      <a:r>
                        <a:rPr kumimoji="0" lang="en-US" altLang="zh-CN" sz="2800" b="0" i="0" u="none" strike="noStrike" cap="none" normalizeH="0" baseline="0">
                          <a:ln>
                            <a:noFill/>
                          </a:ln>
                          <a:solidFill>
                            <a:schemeClr val="tx1"/>
                          </a:solidFill>
                          <a:effectLst/>
                          <a:latin typeface="+mn-lt"/>
                          <a:ea typeface="宋体" charset="-122"/>
                        </a:rPr>
                        <a:t>Credit</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313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a:ln>
                            <a:noFill/>
                          </a:ln>
                          <a:solidFill>
                            <a:schemeClr val="tx1"/>
                          </a:solidFill>
                          <a:effectLst/>
                          <a:latin typeface="+mn-lt"/>
                          <a:ea typeface="宋体" charset="-122"/>
                        </a:rPr>
                        <a:t>   </a:t>
                      </a:r>
                      <a:r>
                        <a:rPr kumimoji="0" lang="en-US" altLang="zh-CN" sz="2800" b="0" i="0" u="none" strike="noStrike" cap="none" normalizeH="0" baseline="0" dirty="0">
                          <a:ln>
                            <a:noFill/>
                          </a:ln>
                          <a:solidFill>
                            <a:schemeClr val="tx1"/>
                          </a:solidFill>
                          <a:effectLst/>
                          <a:latin typeface="+mn-lt"/>
                          <a:ea typeface="宋体" charset="-122"/>
                        </a:rPr>
                        <a:t>Assets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mn-lt"/>
                          <a:ea typeface="宋体" charset="-122"/>
                        </a:rPr>
                        <a:t>   Expenses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mn-lt"/>
                          <a:ea typeface="宋体" charset="-122"/>
                        </a:rPr>
                        <a:t>   Drawings</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a:ln>
                            <a:noFill/>
                          </a:ln>
                          <a:solidFill>
                            <a:schemeClr val="tx1"/>
                          </a:solidFill>
                          <a:effectLst/>
                          <a:latin typeface="+mn-lt"/>
                          <a:ea typeface="宋体" charset="-122"/>
                        </a:rPr>
                        <a:t>   </a:t>
                      </a:r>
                      <a:r>
                        <a:rPr kumimoji="0" lang="en-US" altLang="zh-CN" sz="2800" b="0" i="0" u="none" strike="noStrike" cap="none" normalizeH="0" baseline="0" dirty="0">
                          <a:ln>
                            <a:noFill/>
                          </a:ln>
                          <a:solidFill>
                            <a:schemeClr val="tx1"/>
                          </a:solidFill>
                          <a:effectLst/>
                          <a:latin typeface="+mn-lt"/>
                          <a:ea typeface="宋体" charset="-122"/>
                        </a:rPr>
                        <a:t>Income/ Revenue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mn-lt"/>
                          <a:ea typeface="宋体" charset="-122"/>
                        </a:rPr>
                        <a:t>   Liabilities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mn-lt"/>
                          <a:ea typeface="宋体" charset="-122"/>
                        </a:rPr>
                        <a:t>   Capital</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43812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0" y="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pPr>
            <a:r>
              <a:rPr lang="en-US" altLang="zh-CN" sz="3600" b="1" dirty="0"/>
              <a:t>The Balancing of Accounts &amp; The Trial Balance</a:t>
            </a:r>
          </a:p>
        </p:txBody>
      </p:sp>
      <p:sp>
        <p:nvSpPr>
          <p:cNvPr id="69635" name="Rectangle 3"/>
          <p:cNvSpPr>
            <a:spLocks noChangeArrowheads="1"/>
          </p:cNvSpPr>
          <p:nvPr/>
        </p:nvSpPr>
        <p:spPr bwMode="auto">
          <a:xfrm>
            <a:off x="0" y="685800"/>
            <a:ext cx="91440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fontAlgn="base">
              <a:lnSpc>
                <a:spcPct val="90000"/>
              </a:lnSpc>
              <a:spcBef>
                <a:spcPct val="20000"/>
              </a:spcBef>
              <a:spcAft>
                <a:spcPct val="0"/>
              </a:spcAft>
            </a:pPr>
            <a:r>
              <a:rPr lang="en-US" altLang="zh-CN" sz="2800" b="1" dirty="0">
                <a:solidFill>
                  <a:prstClr val="black"/>
                </a:solidFill>
              </a:rPr>
              <a:t> </a:t>
            </a:r>
            <a:r>
              <a:rPr lang="en-US" altLang="zh-CN" sz="3600" b="1" dirty="0">
                <a:solidFill>
                  <a:prstClr val="black"/>
                </a:solidFill>
              </a:rPr>
              <a:t>Steps to preparing the Trial Balance:</a:t>
            </a:r>
          </a:p>
          <a:p>
            <a:pPr marL="457200" indent="-457200" fontAlgn="base">
              <a:lnSpc>
                <a:spcPct val="90000"/>
              </a:lnSpc>
              <a:spcBef>
                <a:spcPct val="20000"/>
              </a:spcBef>
              <a:spcAft>
                <a:spcPct val="0"/>
              </a:spcAft>
              <a:buFontTx/>
              <a:buAutoNum type="arabicParenR"/>
            </a:pPr>
            <a:r>
              <a:rPr lang="en-US" altLang="zh-CN" sz="3600" dirty="0">
                <a:solidFill>
                  <a:prstClr val="black"/>
                </a:solidFill>
              </a:rPr>
              <a:t>Balance/cast  ALL the ledger  accounts in the books.</a:t>
            </a:r>
          </a:p>
          <a:p>
            <a:pPr marL="457200" indent="-457200" fontAlgn="base">
              <a:lnSpc>
                <a:spcPct val="90000"/>
              </a:lnSpc>
              <a:spcBef>
                <a:spcPct val="20000"/>
              </a:spcBef>
              <a:spcAft>
                <a:spcPct val="0"/>
              </a:spcAft>
              <a:buFontTx/>
              <a:buAutoNum type="arabicParenR"/>
            </a:pPr>
            <a:r>
              <a:rPr lang="en-US" altLang="zh-CN" sz="3600" dirty="0">
                <a:solidFill>
                  <a:prstClr val="black"/>
                </a:solidFill>
              </a:rPr>
              <a:t>List all the Debit balances on the debit side and add them up.</a:t>
            </a:r>
          </a:p>
          <a:p>
            <a:pPr marL="457200" indent="-457200" fontAlgn="base">
              <a:lnSpc>
                <a:spcPct val="90000"/>
              </a:lnSpc>
              <a:spcBef>
                <a:spcPct val="20000"/>
              </a:spcBef>
              <a:spcAft>
                <a:spcPct val="0"/>
              </a:spcAft>
              <a:buFontTx/>
              <a:buAutoNum type="arabicParenR"/>
            </a:pPr>
            <a:r>
              <a:rPr lang="en-US" altLang="zh-CN" sz="3600" dirty="0">
                <a:solidFill>
                  <a:prstClr val="black"/>
                </a:solidFill>
              </a:rPr>
              <a:t>List all the Credit balances on the credit side and add them up.</a:t>
            </a:r>
          </a:p>
          <a:p>
            <a:pPr marL="457200" indent="-457200" fontAlgn="base">
              <a:lnSpc>
                <a:spcPct val="90000"/>
              </a:lnSpc>
              <a:spcBef>
                <a:spcPct val="20000"/>
              </a:spcBef>
              <a:spcAft>
                <a:spcPct val="0"/>
              </a:spcAft>
              <a:buFontTx/>
              <a:buAutoNum type="arabicParenR"/>
            </a:pPr>
            <a:r>
              <a:rPr lang="en-US" altLang="zh-CN" sz="3600" dirty="0">
                <a:solidFill>
                  <a:prstClr val="black"/>
                </a:solidFill>
              </a:rPr>
              <a:t>Ideally the trial balance should balance after step 3.</a:t>
            </a:r>
          </a:p>
        </p:txBody>
      </p:sp>
    </p:spTree>
    <p:extLst>
      <p:ext uri="{BB962C8B-B14F-4D97-AF65-F5344CB8AC3E}">
        <p14:creationId xmlns:p14="http://schemas.microsoft.com/office/powerpoint/2010/main" val="1865444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pPr>
            <a:r>
              <a:rPr lang="en-US" altLang="zh-CN" sz="3600" b="1" dirty="0"/>
              <a:t>The Balancing of Accounts &amp;  The Trial Balance</a:t>
            </a:r>
          </a:p>
        </p:txBody>
      </p:sp>
      <p:sp>
        <p:nvSpPr>
          <p:cNvPr id="28675" name="Rectangle 3"/>
          <p:cNvSpPr>
            <a:spLocks noChangeArrowheads="1"/>
          </p:cNvSpPr>
          <p:nvPr/>
        </p:nvSpPr>
        <p:spPr bwMode="auto">
          <a:xfrm>
            <a:off x="0" y="381000"/>
            <a:ext cx="91440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fontAlgn="base">
              <a:lnSpc>
                <a:spcPct val="90000"/>
              </a:lnSpc>
              <a:spcBef>
                <a:spcPct val="20000"/>
              </a:spcBef>
              <a:spcAft>
                <a:spcPct val="0"/>
              </a:spcAft>
            </a:pPr>
            <a:r>
              <a:rPr lang="zh-CN" altLang="en-US" sz="2400" b="1" dirty="0"/>
              <a:t>	</a:t>
            </a:r>
            <a:r>
              <a:rPr lang="en-US" altLang="zh-CN" sz="3200" b="1" dirty="0"/>
              <a:t>What if the trial balance shows unequal debit and credit balances?</a:t>
            </a:r>
          </a:p>
          <a:p>
            <a:pPr marL="457200" indent="-457200" fontAlgn="base">
              <a:lnSpc>
                <a:spcPct val="90000"/>
              </a:lnSpc>
              <a:spcBef>
                <a:spcPct val="20000"/>
              </a:spcBef>
              <a:spcAft>
                <a:spcPct val="0"/>
              </a:spcAft>
            </a:pPr>
            <a:r>
              <a:rPr lang="en-US" altLang="zh-CN" sz="3200" dirty="0"/>
              <a:t>	If the columns of the trial balance are not equal, there must be an error in recording or processing the transactions.	</a:t>
            </a:r>
          </a:p>
          <a:p>
            <a:pPr marL="457200" indent="-457200" fontAlgn="base">
              <a:lnSpc>
                <a:spcPct val="90000"/>
              </a:lnSpc>
              <a:spcBef>
                <a:spcPct val="20000"/>
              </a:spcBef>
              <a:spcAft>
                <a:spcPct val="0"/>
              </a:spcAft>
            </a:pPr>
            <a:r>
              <a:rPr lang="en-US" altLang="zh-CN" sz="3200" b="1" dirty="0"/>
              <a:t>		Four (4) Errors revealed by the trial balance:</a:t>
            </a:r>
          </a:p>
          <a:p>
            <a:pPr marL="457200" indent="-457200" fontAlgn="base">
              <a:lnSpc>
                <a:spcPct val="90000"/>
              </a:lnSpc>
              <a:spcBef>
                <a:spcPct val="20000"/>
              </a:spcBef>
              <a:spcAft>
                <a:spcPct val="0"/>
              </a:spcAft>
            </a:pPr>
            <a:r>
              <a:rPr lang="en-US" altLang="zh-CN" sz="3200" dirty="0"/>
              <a:t>The errors revealed are those errors which cause the Trial Balance totals to disagree.  (</a:t>
            </a:r>
            <a:r>
              <a:rPr lang="en-US" altLang="zh-CN" sz="3200" dirty="0" err="1"/>
              <a:t>i.e</a:t>
            </a:r>
            <a:r>
              <a:rPr lang="en-US" altLang="zh-CN" sz="3200" dirty="0"/>
              <a:t> do not balance) </a:t>
            </a:r>
          </a:p>
          <a:p>
            <a:pPr marL="457200" indent="-457200" fontAlgn="base">
              <a:lnSpc>
                <a:spcPct val="90000"/>
              </a:lnSpc>
              <a:spcBef>
                <a:spcPct val="20000"/>
              </a:spcBef>
              <a:spcAft>
                <a:spcPct val="0"/>
              </a:spcAft>
            </a:pPr>
            <a:r>
              <a:rPr lang="en-US" altLang="zh-CN" sz="3200" dirty="0"/>
              <a:t>	There are </a:t>
            </a:r>
            <a:r>
              <a:rPr lang="en-US" altLang="zh-CN" sz="3200" b="1" dirty="0"/>
              <a:t>FOUR</a:t>
            </a:r>
            <a:r>
              <a:rPr lang="en-US" altLang="zh-CN" sz="3200" dirty="0"/>
              <a:t> types of errors revealed by a trial balance: 4) Omission of one entry.</a:t>
            </a:r>
          </a:p>
          <a:p>
            <a:pPr marL="457200" indent="-457200" fontAlgn="base">
              <a:lnSpc>
                <a:spcPct val="90000"/>
              </a:lnSpc>
              <a:spcBef>
                <a:spcPct val="20000"/>
              </a:spcBef>
              <a:spcAft>
                <a:spcPct val="0"/>
              </a:spcAft>
            </a:pPr>
            <a:r>
              <a:rPr lang="en-US" altLang="zh-CN" sz="3200" dirty="0"/>
              <a:t>	1) Posting to the wrong side of an account.</a:t>
            </a:r>
          </a:p>
          <a:p>
            <a:pPr marL="457200" indent="-457200" fontAlgn="base">
              <a:lnSpc>
                <a:spcPct val="90000"/>
              </a:lnSpc>
              <a:spcBef>
                <a:spcPct val="20000"/>
              </a:spcBef>
              <a:spcAft>
                <a:spcPct val="0"/>
              </a:spcAft>
            </a:pPr>
            <a:r>
              <a:rPr lang="en-US" altLang="zh-CN" sz="3200" dirty="0"/>
              <a:t>	2) Errors in calculation and balancing.</a:t>
            </a:r>
          </a:p>
          <a:p>
            <a:pPr marL="457200" indent="-457200" fontAlgn="base">
              <a:lnSpc>
                <a:spcPct val="90000"/>
              </a:lnSpc>
              <a:spcBef>
                <a:spcPct val="20000"/>
              </a:spcBef>
              <a:spcAft>
                <a:spcPct val="0"/>
              </a:spcAft>
            </a:pPr>
            <a:r>
              <a:rPr lang="en-US" altLang="zh-CN" sz="3200" dirty="0"/>
              <a:t>	3) Incorrect amounts entered on one entry.</a:t>
            </a:r>
          </a:p>
          <a:p>
            <a:pPr marL="457200" indent="-457200" fontAlgn="base">
              <a:lnSpc>
                <a:spcPct val="90000"/>
              </a:lnSpc>
              <a:spcBef>
                <a:spcPct val="20000"/>
              </a:spcBef>
              <a:spcAft>
                <a:spcPct val="0"/>
              </a:spcAft>
            </a:pPr>
            <a:r>
              <a:rPr lang="en-US" altLang="zh-CN" sz="3200" dirty="0"/>
              <a:t>	</a:t>
            </a:r>
          </a:p>
        </p:txBody>
      </p:sp>
    </p:spTree>
    <p:extLst>
      <p:ext uri="{BB962C8B-B14F-4D97-AF65-F5344CB8AC3E}">
        <p14:creationId xmlns:p14="http://schemas.microsoft.com/office/powerpoint/2010/main" val="4265628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836</TotalTime>
  <Words>2440</Words>
  <Application>Microsoft Office PowerPoint</Application>
  <PresentationFormat>On-screen Show (4:3)</PresentationFormat>
  <Paragraphs>197</Paragraphs>
  <Slides>49</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49</vt:i4>
      </vt:variant>
    </vt:vector>
  </HeadingPairs>
  <TitlesOfParts>
    <vt:vector size="55" baseType="lpstr">
      <vt:lpstr>Arial</vt:lpstr>
      <vt:lpstr>Calibri</vt:lpstr>
      <vt:lpstr>Times New Roman</vt:lpstr>
      <vt:lpstr>Wingdings</vt:lpstr>
      <vt:lpstr>Office Theme</vt:lpstr>
      <vt:lpstr>1_Office Theme</vt:lpstr>
      <vt:lpstr>Lecture 4 </vt:lpstr>
      <vt:lpstr>THE TRIAL BALANCE </vt:lpstr>
      <vt:lpstr>Preparing a Trial Balance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The Trial Balance</vt:lpstr>
      <vt:lpstr>Example:</vt:lpstr>
      <vt:lpstr>Cont,</vt:lpstr>
      <vt:lpstr>Financial Statements for a Sole Trader</vt:lpstr>
      <vt:lpstr>Gross profit </vt:lpstr>
      <vt:lpstr>PowerPoint Presentation</vt:lpstr>
      <vt:lpstr>Format</vt:lpstr>
      <vt:lpstr>THE BALANCE SHEET </vt:lpstr>
      <vt:lpstr>Liabilities: </vt:lpstr>
      <vt:lpstr>Cont,</vt:lpstr>
      <vt:lpstr>Example: </vt:lpstr>
      <vt:lpstr>Cont,</vt:lpstr>
      <vt:lpstr>Cont,</vt:lpstr>
      <vt:lpstr>Cont,</vt:lpstr>
      <vt:lpstr>NOTES </vt:lpstr>
      <vt:lpstr>PowerPoint Presentation</vt:lpstr>
      <vt:lpstr>Exercise: </vt:lpstr>
      <vt:lpstr>ADJUSTMENTS FOR FINANCIAL STATEMENTS</vt:lpstr>
      <vt:lpstr>CAPITAL AND REVENUE EXPENDITURE</vt:lpstr>
      <vt:lpstr> BAD DEBTS &amp; PROVISION FOR BAD DEBTS </vt:lpstr>
      <vt:lpstr>PowerPoint Presentation</vt:lpstr>
      <vt:lpstr>Cont,</vt:lpstr>
      <vt:lpstr>Cont,</vt:lpstr>
      <vt:lpstr>Cont,</vt:lpstr>
      <vt:lpstr>Bad debts recovered </vt:lpstr>
      <vt:lpstr>PROVISION FOR CASH DISCOUNT </vt:lpstr>
      <vt:lpstr>ACCRUALS AND PREPAYMENTS </vt:lpstr>
      <vt:lpstr>Cont,</vt:lpstr>
      <vt:lpstr>Cont,</vt:lpstr>
      <vt:lpstr>Example: </vt:lpstr>
      <vt:lpstr>PREPAYMENTS (ADVANCES) </vt:lpstr>
      <vt:lpstr>Cont,</vt:lpstr>
      <vt:lpstr>Example: </vt:lpstr>
      <vt:lpstr>Cont,</vt:lpstr>
      <vt:lpstr>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dc:title>
  <dc:creator>Chris</dc:creator>
  <cp:lastModifiedBy>deo ocen</cp:lastModifiedBy>
  <cp:revision>72</cp:revision>
  <dcterms:created xsi:type="dcterms:W3CDTF">2017-03-02T08:23:35Z</dcterms:created>
  <dcterms:modified xsi:type="dcterms:W3CDTF">2024-12-01T16:09:02Z</dcterms:modified>
</cp:coreProperties>
</file>