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7"/>
  </p:handoutMasterIdLst>
  <p:sldIdLst>
    <p:sldId id="298" r:id="rId2"/>
    <p:sldId id="320" r:id="rId3"/>
    <p:sldId id="321" r:id="rId4"/>
    <p:sldId id="324" r:id="rId5"/>
    <p:sldId id="314" r:id="rId6"/>
    <p:sldId id="315" r:id="rId7"/>
    <p:sldId id="316" r:id="rId8"/>
    <p:sldId id="317" r:id="rId9"/>
    <p:sldId id="318" r:id="rId10"/>
    <p:sldId id="319" r:id="rId11"/>
    <p:sldId id="307" r:id="rId12"/>
    <p:sldId id="308" r:id="rId13"/>
    <p:sldId id="309" r:id="rId14"/>
    <p:sldId id="306" r:id="rId15"/>
    <p:sldId id="310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11" r:id="rId24"/>
    <p:sldId id="312" r:id="rId25"/>
    <p:sldId id="313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1E215-C44D-4C47-859C-095959435354}" v="13" dt="2018-11-14T16:46:45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Rae" userId="1d03a93c0fb5645c" providerId="LiveId" clId="{6451E215-C44D-4C47-859C-095959435354}"/>
    <pc:docChg chg="custSel delSld modSld">
      <pc:chgData name="Ruth Rae" userId="1d03a93c0fb5645c" providerId="LiveId" clId="{6451E215-C44D-4C47-859C-095959435354}" dt="2018-11-14T17:05:56.046" v="1323" actId="1076"/>
      <pc:docMkLst>
        <pc:docMk/>
      </pc:docMkLst>
      <pc:sldChg chg="modSp">
        <pc:chgData name="Ruth Rae" userId="1d03a93c0fb5645c" providerId="LiveId" clId="{6451E215-C44D-4C47-859C-095959435354}" dt="2018-11-14T16:55:48.816" v="1315" actId="20577"/>
        <pc:sldMkLst>
          <pc:docMk/>
          <pc:sldMk cId="567505828" sldId="309"/>
        </pc:sldMkLst>
        <pc:spChg chg="mod">
          <ac:chgData name="Ruth Rae" userId="1d03a93c0fb5645c" providerId="LiveId" clId="{6451E215-C44D-4C47-859C-095959435354}" dt="2018-11-14T16:55:48.816" v="1315" actId="20577"/>
          <ac:spMkLst>
            <pc:docMk/>
            <pc:sldMk cId="567505828" sldId="309"/>
            <ac:spMk id="3" creationId="{00000000-0000-0000-0000-000000000000}"/>
          </ac:spMkLst>
        </pc:spChg>
      </pc:sldChg>
      <pc:sldChg chg="modSp">
        <pc:chgData name="Ruth Rae" userId="1d03a93c0fb5645c" providerId="LiveId" clId="{6451E215-C44D-4C47-859C-095959435354}" dt="2018-11-14T17:05:56.046" v="1323" actId="1076"/>
        <pc:sldMkLst>
          <pc:docMk/>
          <pc:sldMk cId="815584036" sldId="311"/>
        </pc:sldMkLst>
        <pc:spChg chg="mod">
          <ac:chgData name="Ruth Rae" userId="1d03a93c0fb5645c" providerId="LiveId" clId="{6451E215-C44D-4C47-859C-095959435354}" dt="2018-11-14T17:05:56.046" v="1323" actId="1076"/>
          <ac:spMkLst>
            <pc:docMk/>
            <pc:sldMk cId="815584036" sldId="311"/>
            <ac:spMk id="3" creationId="{95F5E672-0E23-4935-B5A1-3936E056A4D9}"/>
          </ac:spMkLst>
        </pc:spChg>
      </pc:sldChg>
      <pc:sldChg chg="modSp">
        <pc:chgData name="Ruth Rae" userId="1d03a93c0fb5645c" providerId="LiveId" clId="{6451E215-C44D-4C47-859C-095959435354}" dt="2018-11-14T16:55:13.641" v="1308" actId="20577"/>
        <pc:sldMkLst>
          <pc:docMk/>
          <pc:sldMk cId="2638725569" sldId="315"/>
        </pc:sldMkLst>
        <pc:spChg chg="mod">
          <ac:chgData name="Ruth Rae" userId="1d03a93c0fb5645c" providerId="LiveId" clId="{6451E215-C44D-4C47-859C-095959435354}" dt="2018-11-14T16:51:33.996" v="1006" actId="1076"/>
          <ac:spMkLst>
            <pc:docMk/>
            <pc:sldMk cId="2638725569" sldId="315"/>
            <ac:spMk id="2" creationId="{00000000-0000-0000-0000-000000000000}"/>
          </ac:spMkLst>
        </pc:spChg>
        <pc:spChg chg="mod">
          <ac:chgData name="Ruth Rae" userId="1d03a93c0fb5645c" providerId="LiveId" clId="{6451E215-C44D-4C47-859C-095959435354}" dt="2018-11-14T16:55:13.641" v="1308" actId="20577"/>
          <ac:spMkLst>
            <pc:docMk/>
            <pc:sldMk cId="2638725569" sldId="315"/>
            <ac:spMk id="3" creationId="{00000000-0000-0000-0000-000000000000}"/>
          </ac:spMkLst>
        </pc:spChg>
      </pc:sldChg>
      <pc:sldChg chg="modSp">
        <pc:chgData name="Ruth Rae" userId="1d03a93c0fb5645c" providerId="LiveId" clId="{6451E215-C44D-4C47-859C-095959435354}" dt="2018-11-14T16:51:49.806" v="1013" actId="20577"/>
        <pc:sldMkLst>
          <pc:docMk/>
          <pc:sldMk cId="2144735486" sldId="316"/>
        </pc:sldMkLst>
        <pc:spChg chg="mod">
          <ac:chgData name="Ruth Rae" userId="1d03a93c0fb5645c" providerId="LiveId" clId="{6451E215-C44D-4C47-859C-095959435354}" dt="2018-11-14T16:51:26.947" v="1005" actId="1076"/>
          <ac:spMkLst>
            <pc:docMk/>
            <pc:sldMk cId="2144735486" sldId="316"/>
            <ac:spMk id="2" creationId="{00000000-0000-0000-0000-000000000000}"/>
          </ac:spMkLst>
        </pc:spChg>
        <pc:spChg chg="mod">
          <ac:chgData name="Ruth Rae" userId="1d03a93c0fb5645c" providerId="LiveId" clId="{6451E215-C44D-4C47-859C-095959435354}" dt="2018-11-14T16:51:49.806" v="1013" actId="20577"/>
          <ac:spMkLst>
            <pc:docMk/>
            <pc:sldMk cId="2144735486" sldId="316"/>
            <ac:spMk id="3" creationId="{00000000-0000-0000-0000-000000000000}"/>
          </ac:spMkLst>
        </pc:spChg>
      </pc:sldChg>
      <pc:sldChg chg="modSp">
        <pc:chgData name="Ruth Rae" userId="1d03a93c0fb5645c" providerId="LiveId" clId="{6451E215-C44D-4C47-859C-095959435354}" dt="2018-11-14T16:51:23.491" v="1004" actId="1076"/>
        <pc:sldMkLst>
          <pc:docMk/>
          <pc:sldMk cId="2027644031" sldId="317"/>
        </pc:sldMkLst>
        <pc:spChg chg="mod">
          <ac:chgData name="Ruth Rae" userId="1d03a93c0fb5645c" providerId="LiveId" clId="{6451E215-C44D-4C47-859C-095959435354}" dt="2018-11-14T16:51:23.491" v="1004" actId="1076"/>
          <ac:spMkLst>
            <pc:docMk/>
            <pc:sldMk cId="2027644031" sldId="317"/>
            <ac:spMk id="2" creationId="{00000000-0000-0000-0000-000000000000}"/>
          </ac:spMkLst>
        </pc:spChg>
        <pc:spChg chg="mod">
          <ac:chgData name="Ruth Rae" userId="1d03a93c0fb5645c" providerId="LiveId" clId="{6451E215-C44D-4C47-859C-095959435354}" dt="2018-11-14T16:50:26.733" v="999" actId="20577"/>
          <ac:spMkLst>
            <pc:docMk/>
            <pc:sldMk cId="2027644031" sldId="317"/>
            <ac:spMk id="3" creationId="{00000000-0000-0000-0000-000000000000}"/>
          </ac:spMkLst>
        </pc:spChg>
      </pc:sldChg>
      <pc:sldChg chg="modSp">
        <pc:chgData name="Ruth Rae" userId="1d03a93c0fb5645c" providerId="LiveId" clId="{6451E215-C44D-4C47-859C-095959435354}" dt="2018-11-14T16:53:36.993" v="1217" actId="114"/>
        <pc:sldMkLst>
          <pc:docMk/>
          <pc:sldMk cId="4156304820" sldId="318"/>
        </pc:sldMkLst>
        <pc:spChg chg="mod">
          <ac:chgData name="Ruth Rae" userId="1d03a93c0fb5645c" providerId="LiveId" clId="{6451E215-C44D-4C47-859C-095959435354}" dt="2018-11-14T16:53:21.293" v="1213" actId="1076"/>
          <ac:spMkLst>
            <pc:docMk/>
            <pc:sldMk cId="4156304820" sldId="318"/>
            <ac:spMk id="2" creationId="{00000000-0000-0000-0000-000000000000}"/>
          </ac:spMkLst>
        </pc:spChg>
        <pc:spChg chg="mod">
          <ac:chgData name="Ruth Rae" userId="1d03a93c0fb5645c" providerId="LiveId" clId="{6451E215-C44D-4C47-859C-095959435354}" dt="2018-11-14T16:53:36.993" v="1217" actId="114"/>
          <ac:spMkLst>
            <pc:docMk/>
            <pc:sldMk cId="4156304820" sldId="318"/>
            <ac:spMk id="3" creationId="{00000000-0000-0000-0000-000000000000}"/>
          </ac:spMkLst>
        </pc:spChg>
      </pc:sldChg>
      <pc:sldChg chg="modSp">
        <pc:chgData name="Ruth Rae" userId="1d03a93c0fb5645c" providerId="LiveId" clId="{6451E215-C44D-4C47-859C-095959435354}" dt="2018-11-14T16:46:58.005" v="965" actId="1076"/>
        <pc:sldMkLst>
          <pc:docMk/>
          <pc:sldMk cId="3556017950" sldId="321"/>
        </pc:sldMkLst>
        <pc:spChg chg="mod">
          <ac:chgData name="Ruth Rae" userId="1d03a93c0fb5645c" providerId="LiveId" clId="{6451E215-C44D-4C47-859C-095959435354}" dt="2018-11-14T16:46:49.323" v="960" actId="1076"/>
          <ac:spMkLst>
            <pc:docMk/>
            <pc:sldMk cId="3556017950" sldId="321"/>
            <ac:spMk id="2" creationId="{E55E04E9-FDD3-4227-BB97-63C78F51E005}"/>
          </ac:spMkLst>
        </pc:spChg>
        <pc:spChg chg="mod">
          <ac:chgData name="Ruth Rae" userId="1d03a93c0fb5645c" providerId="LiveId" clId="{6451E215-C44D-4C47-859C-095959435354}" dt="2018-11-14T16:46:58.005" v="965" actId="1076"/>
          <ac:spMkLst>
            <pc:docMk/>
            <pc:sldMk cId="3556017950" sldId="321"/>
            <ac:spMk id="3" creationId="{C26FF21A-ABF5-4B89-B83B-BBAEF732D3A2}"/>
          </ac:spMkLst>
        </pc:spChg>
      </pc:sldChg>
      <pc:sldChg chg="modSp del">
        <pc:chgData name="Ruth Rae" userId="1d03a93c0fb5645c" providerId="LiveId" clId="{6451E215-C44D-4C47-859C-095959435354}" dt="2018-11-14T16:35:09.904" v="719" actId="2696"/>
        <pc:sldMkLst>
          <pc:docMk/>
          <pc:sldMk cId="3417834487" sldId="322"/>
        </pc:sldMkLst>
        <pc:spChg chg="mod">
          <ac:chgData name="Ruth Rae" userId="1d03a93c0fb5645c" providerId="LiveId" clId="{6451E215-C44D-4C47-859C-095959435354}" dt="2018-11-14T16:34:38.985" v="713"/>
          <ac:spMkLst>
            <pc:docMk/>
            <pc:sldMk cId="3417834487" sldId="322"/>
            <ac:spMk id="2" creationId="{E55E04E9-FDD3-4227-BB97-63C78F51E005}"/>
          </ac:spMkLst>
        </pc:spChg>
      </pc:sldChg>
      <pc:sldChg chg="modSp del">
        <pc:chgData name="Ruth Rae" userId="1d03a93c0fb5645c" providerId="LiveId" clId="{6451E215-C44D-4C47-859C-095959435354}" dt="2018-11-14T16:46:59.936" v="966" actId="2696"/>
        <pc:sldMkLst>
          <pc:docMk/>
          <pc:sldMk cId="4259204906" sldId="323"/>
        </pc:sldMkLst>
        <pc:spChg chg="mod">
          <ac:chgData name="Ruth Rae" userId="1d03a93c0fb5645c" providerId="LiveId" clId="{6451E215-C44D-4C47-859C-095959435354}" dt="2018-11-14T16:34:21.487" v="712"/>
          <ac:spMkLst>
            <pc:docMk/>
            <pc:sldMk cId="4259204906" sldId="323"/>
            <ac:spMk id="2" creationId="{E55E04E9-FDD3-4227-BB97-63C78F51E005}"/>
          </ac:spMkLst>
        </pc:spChg>
        <pc:spChg chg="mod">
          <ac:chgData name="Ruth Rae" userId="1d03a93c0fb5645c" providerId="LiveId" clId="{6451E215-C44D-4C47-859C-095959435354}" dt="2018-11-14T16:46:38.156" v="956"/>
          <ac:spMkLst>
            <pc:docMk/>
            <pc:sldMk cId="4259204906" sldId="323"/>
            <ac:spMk id="3" creationId="{C26FF21A-ABF5-4B89-B83B-BBAEF732D3A2}"/>
          </ac:spMkLst>
        </pc:spChg>
      </pc:sldChg>
      <pc:sldChg chg="addSp delSp modSp">
        <pc:chgData name="Ruth Rae" userId="1d03a93c0fb5645c" providerId="LiveId" clId="{6451E215-C44D-4C47-859C-095959435354}" dt="2018-11-14T16:37:07.838" v="935" actId="14100"/>
        <pc:sldMkLst>
          <pc:docMk/>
          <pc:sldMk cId="397708491" sldId="324"/>
        </pc:sldMkLst>
        <pc:spChg chg="mod">
          <ac:chgData name="Ruth Rae" userId="1d03a93c0fb5645c" providerId="LiveId" clId="{6451E215-C44D-4C47-859C-095959435354}" dt="2018-11-14T16:19:35.590" v="3" actId="1076"/>
          <ac:spMkLst>
            <pc:docMk/>
            <pc:sldMk cId="397708491" sldId="324"/>
            <ac:spMk id="2" creationId="{E55E04E9-FDD3-4227-BB97-63C78F51E005}"/>
          </ac:spMkLst>
        </pc:spChg>
        <pc:spChg chg="del">
          <ac:chgData name="Ruth Rae" userId="1d03a93c0fb5645c" providerId="LiveId" clId="{6451E215-C44D-4C47-859C-095959435354}" dt="2018-11-14T16:19:24.535" v="0"/>
          <ac:spMkLst>
            <pc:docMk/>
            <pc:sldMk cId="397708491" sldId="324"/>
            <ac:spMk id="3" creationId="{C26FF21A-ABF5-4B89-B83B-BBAEF732D3A2}"/>
          </ac:spMkLst>
        </pc:spChg>
        <pc:picChg chg="add mod">
          <ac:chgData name="Ruth Rae" userId="1d03a93c0fb5645c" providerId="LiveId" clId="{6451E215-C44D-4C47-859C-095959435354}" dt="2018-11-14T16:37:07.838" v="935" actId="14100"/>
          <ac:picMkLst>
            <pc:docMk/>
            <pc:sldMk cId="397708491" sldId="324"/>
            <ac:picMk id="4" creationId="{D7929003-CE24-4BE6-8051-9BE2F37350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DC5A30-4D90-45CF-922F-AFD5F1B0AA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71C096-CC83-437F-A483-3E5B76E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martgrowth/local-foods-local-pla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oftopfarms.org/" TargetMode="External"/><Relationship Id="rId2" Type="http://schemas.openxmlformats.org/officeDocument/2006/relationships/hyperlink" Target="https://www.youtube.com/watch?v=kSQm09twK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oklyngrangefarm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ivinglotsnyc.org/#11/40.7300/-73.99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Urban Agriculture and </a:t>
            </a:r>
            <a:br>
              <a:rPr lang="en-US" sz="4400" dirty="0"/>
            </a:br>
            <a:r>
              <a:rPr lang="en-US" sz="4400" dirty="0"/>
              <a:t>Community Gardens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Professor Ruth A. Rae, PhD</a:t>
            </a:r>
          </a:p>
          <a:p>
            <a:r>
              <a:rPr lang="en-US" dirty="0"/>
              <a:t>Green Cities Course, Fall 2018</a:t>
            </a:r>
          </a:p>
          <a:p>
            <a:r>
              <a:rPr lang="en-US" dirty="0"/>
              <a:t>NYU </a:t>
            </a:r>
            <a:r>
              <a:rPr lang="en-US" dirty="0" err="1"/>
              <a:t>Tandon</a:t>
            </a:r>
            <a:r>
              <a:rPr lang="en-US" dirty="0"/>
              <a:t> School of Engineering </a:t>
            </a:r>
          </a:p>
        </p:txBody>
      </p:sp>
    </p:spTree>
    <p:extLst>
      <p:ext uri="{BB962C8B-B14F-4D97-AF65-F5344CB8AC3E}">
        <p14:creationId xmlns:p14="http://schemas.microsoft.com/office/powerpoint/2010/main" val="42807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CUES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3753"/>
            <a:ext cx="10018713" cy="3757448"/>
          </a:xfrm>
        </p:spPr>
        <p:txBody>
          <a:bodyPr/>
          <a:lstStyle/>
          <a:p>
            <a:r>
              <a:rPr lang="en-US" dirty="0"/>
              <a:t>EVIDENCE OF HUMAN INTENTION THAT IS VISIBLE IN THE LANDSCAPE</a:t>
            </a:r>
          </a:p>
          <a:p>
            <a:r>
              <a:rPr lang="en-US" dirty="0"/>
              <a:t>Neatness and order, structures in good repair, visible crisp edges, fences, trimmed trees and hedges or plants in a straight row, mown turf, colorful flowers, bird boxes and lawn ornaments, signs that identify those who occupy the property </a:t>
            </a:r>
          </a:p>
          <a:p>
            <a:r>
              <a:rPr lang="en-US" dirty="0"/>
              <a:t>People value characteristics of landscapes that display care, but different </a:t>
            </a:r>
          </a:p>
        </p:txBody>
      </p:sp>
    </p:spTree>
    <p:extLst>
      <p:ext uri="{BB962C8B-B14F-4D97-AF65-F5344CB8AC3E}">
        <p14:creationId xmlns:p14="http://schemas.microsoft.com/office/powerpoint/2010/main" val="41528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Potential for Urban Agriculture in New York City </a:t>
            </a:r>
            <a:br>
              <a:rPr lang="en-US" dirty="0"/>
            </a:br>
            <a:r>
              <a:rPr lang="en-US" sz="3200" dirty="0"/>
              <a:t>Growing Capacity, Food Security &amp; Green Infrastructure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Ackerman, K.  (2012)</a:t>
            </a:r>
          </a:p>
        </p:txBody>
      </p:sp>
    </p:spTree>
    <p:extLst>
      <p:ext uri="{BB962C8B-B14F-4D97-AF65-F5344CB8AC3E}">
        <p14:creationId xmlns:p14="http://schemas.microsoft.com/office/powerpoint/2010/main" val="338688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83" y="0"/>
            <a:ext cx="10018713" cy="1752599"/>
          </a:xfrm>
        </p:spPr>
        <p:txBody>
          <a:bodyPr/>
          <a:lstStyle/>
          <a:p>
            <a:r>
              <a:rPr lang="en-US" dirty="0"/>
              <a:t>Study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942" y="1626525"/>
            <a:ext cx="8596668" cy="4323398"/>
          </a:xfrm>
        </p:spPr>
        <p:txBody>
          <a:bodyPr>
            <a:normAutofit/>
          </a:bodyPr>
          <a:lstStyle/>
          <a:p>
            <a:r>
              <a:rPr lang="en-US" dirty="0"/>
              <a:t>Impacts of urban agriculture on food security – goal of diminishing disparities in access and improving public health</a:t>
            </a:r>
          </a:p>
          <a:p>
            <a:r>
              <a:rPr lang="en-US" dirty="0"/>
              <a:t>Implications of agricultural land uses for capture of storm water run off </a:t>
            </a:r>
          </a:p>
          <a:p>
            <a:r>
              <a:rPr lang="en-US" dirty="0"/>
              <a:t>Impacts on energy use, how urban agriculture could mitigate urban heat island and built environment energy consumption</a:t>
            </a:r>
          </a:p>
          <a:p>
            <a:r>
              <a:rPr lang="en-US" dirty="0"/>
              <a:t>Implications for waste reduction, including opportunities for composting</a:t>
            </a:r>
          </a:p>
        </p:txBody>
      </p:sp>
    </p:spTree>
    <p:extLst>
      <p:ext uri="{BB962C8B-B14F-4D97-AF65-F5344CB8AC3E}">
        <p14:creationId xmlns:p14="http://schemas.microsoft.com/office/powerpoint/2010/main" val="2508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750" y="0"/>
            <a:ext cx="8596668" cy="1320800"/>
          </a:xfrm>
        </p:spPr>
        <p:txBody>
          <a:bodyPr/>
          <a:lstStyle/>
          <a:p>
            <a:r>
              <a:rPr lang="en-US" dirty="0"/>
              <a:t>Some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446" y="1773381"/>
            <a:ext cx="10018713" cy="4093505"/>
          </a:xfrm>
        </p:spPr>
        <p:txBody>
          <a:bodyPr>
            <a:noAutofit/>
          </a:bodyPr>
          <a:lstStyle/>
          <a:p>
            <a:r>
              <a:rPr lang="en-US" dirty="0"/>
              <a:t>Urban agriculture can play a critical role as productive green urban infrastructure</a:t>
            </a:r>
          </a:p>
          <a:p>
            <a:r>
              <a:rPr lang="en-US" dirty="0"/>
              <a:t>Urban agriculture can plan important role in community development</a:t>
            </a:r>
          </a:p>
          <a:p>
            <a:r>
              <a:rPr lang="en-US" dirty="0"/>
              <a:t>Is substantial vacant land potentially available for urban agriculture</a:t>
            </a:r>
          </a:p>
          <a:p>
            <a:pPr lvl="1"/>
            <a:r>
              <a:rPr lang="en-US" sz="2400" dirty="0"/>
              <a:t>Identified almost 5,000 acres of vacant land, 6xs size of Central Park</a:t>
            </a:r>
          </a:p>
          <a:p>
            <a:r>
              <a:rPr lang="en-US" dirty="0"/>
              <a:t>In certain neighborhoods UA can contribute to food security</a:t>
            </a:r>
          </a:p>
          <a:p>
            <a:r>
              <a:rPr lang="en-US" dirty="0"/>
              <a:t>NYC rooftops are vast, underused resource that could be transformed for food production</a:t>
            </a:r>
          </a:p>
          <a:p>
            <a:r>
              <a:rPr lang="en-US" dirty="0"/>
              <a:t>Bureaucratic challenges are a major barrier to the expansion of urban farming</a:t>
            </a:r>
          </a:p>
        </p:txBody>
      </p:sp>
    </p:spTree>
    <p:extLst>
      <p:ext uri="{BB962C8B-B14F-4D97-AF65-F5344CB8AC3E}">
        <p14:creationId xmlns:p14="http://schemas.microsoft.com/office/powerpoint/2010/main" val="56750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743" y="0"/>
            <a:ext cx="10018713" cy="1752599"/>
          </a:xfrm>
        </p:spPr>
        <p:txBody>
          <a:bodyPr/>
          <a:lstStyle/>
          <a:p>
            <a:r>
              <a:rPr lang="en-US" dirty="0"/>
              <a:t>Urban Agriculture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430" y="2120958"/>
            <a:ext cx="10018713" cy="31242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Urban Agriculture (UA) popular and widespread when social and economic problems intensify</a:t>
            </a:r>
          </a:p>
          <a:p>
            <a:pPr lvl="1"/>
            <a:r>
              <a:rPr lang="en-US" sz="2400" dirty="0"/>
              <a:t>UA provides food, therapeutic benefits</a:t>
            </a:r>
          </a:p>
          <a:p>
            <a:pPr lvl="1"/>
            <a:r>
              <a:rPr lang="en-US" sz="2400" dirty="0"/>
              <a:t>recreational and educational activities</a:t>
            </a:r>
          </a:p>
          <a:p>
            <a:pPr lvl="1"/>
            <a:r>
              <a:rPr lang="en-US" sz="2400" dirty="0"/>
              <a:t>promotes intergenerational contact and community pride</a:t>
            </a:r>
          </a:p>
          <a:p>
            <a:r>
              <a:rPr lang="en-US" sz="2800" dirty="0">
                <a:hlinkClick r:id="rId2"/>
              </a:rPr>
              <a:t>Local Foods, Local Places - Smart Growth, EPA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7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06BB-A5DA-4778-954C-A3BD3D72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56" y="0"/>
            <a:ext cx="10018713" cy="1752599"/>
          </a:xfrm>
        </p:spPr>
        <p:txBody>
          <a:bodyPr/>
          <a:lstStyle/>
          <a:p>
            <a:r>
              <a:rPr lang="en-US" dirty="0"/>
              <a:t>Rooftop Farms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CFFE-F14F-4F49-941A-95878B64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837" y="2015835"/>
            <a:ext cx="10018713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How a Rooftop Farm Feeds a City</a:t>
            </a:r>
            <a:endParaRPr lang="en-US" dirty="0"/>
          </a:p>
          <a:p>
            <a:r>
              <a:rPr lang="en-US" dirty="0">
                <a:hlinkClick r:id="rId3"/>
              </a:rPr>
              <a:t>Eagle Street Rooftop Farm Greenpoint Brooklyn</a:t>
            </a:r>
            <a:endParaRPr lang="en-US" dirty="0"/>
          </a:p>
          <a:p>
            <a:r>
              <a:rPr lang="en-US" dirty="0">
                <a:hlinkClick r:id="rId4"/>
              </a:rPr>
              <a:t>Brooklyn Grange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of Urban Agricultural Practices and Gardeners’ Perceptions in Bronx Community Gardens, New York 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Ottman</a:t>
            </a:r>
            <a:r>
              <a:rPr lang="en-US" dirty="0"/>
              <a:t>, </a:t>
            </a:r>
            <a:r>
              <a:rPr lang="en-US" dirty="0" err="1"/>
              <a:t>Maantay</a:t>
            </a:r>
            <a:r>
              <a:rPr lang="en-US" dirty="0"/>
              <a:t>, Grady &amp; Fonte (2012)</a:t>
            </a:r>
          </a:p>
        </p:txBody>
      </p:sp>
    </p:spTree>
    <p:extLst>
      <p:ext uri="{BB962C8B-B14F-4D97-AF65-F5344CB8AC3E}">
        <p14:creationId xmlns:p14="http://schemas.microsoft.com/office/powerpoint/2010/main" val="409389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Bronx Snapshot/History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65099"/>
            <a:ext cx="10018713" cy="364555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During 60s and 70s symbol of American urban deterioration</a:t>
            </a:r>
          </a:p>
          <a:p>
            <a:pPr lvl="0"/>
            <a:r>
              <a:rPr lang="en-US" sz="2400" dirty="0"/>
              <a:t>Landlord abandonment, buildings deteriorated, especially in South Bronx</a:t>
            </a:r>
          </a:p>
          <a:p>
            <a:pPr lvl="0"/>
            <a:r>
              <a:rPr lang="en-US" sz="2400" dirty="0"/>
              <a:t>the 'Burning of the Bronx‘ to profit from insurance payments</a:t>
            </a:r>
          </a:p>
          <a:p>
            <a:pPr lvl="0"/>
            <a:r>
              <a:rPr lang="en-US" sz="2400" dirty="0"/>
              <a:t>Changes in since 1980s include community garden movement</a:t>
            </a:r>
          </a:p>
          <a:p>
            <a:pPr lvl="1"/>
            <a:r>
              <a:rPr lang="en-US" sz="2400" dirty="0"/>
              <a:t>Urban sustainability and environmental justice</a:t>
            </a:r>
          </a:p>
          <a:p>
            <a:pPr lvl="1"/>
            <a:r>
              <a:rPr lang="en-US" sz="2400" dirty="0"/>
              <a:t>Function beyond food production – promotes sense of place</a:t>
            </a:r>
          </a:p>
        </p:txBody>
      </p:sp>
    </p:spTree>
    <p:extLst>
      <p:ext uri="{BB962C8B-B14F-4D97-AF65-F5344CB8AC3E}">
        <p14:creationId xmlns:p14="http://schemas.microsoft.com/office/powerpoint/2010/main" val="304400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031" y="0"/>
            <a:ext cx="10018713" cy="1752599"/>
          </a:xfrm>
        </p:spPr>
        <p:txBody>
          <a:bodyPr/>
          <a:lstStyle/>
          <a:p>
            <a:r>
              <a:rPr lang="en-US" dirty="0"/>
              <a:t>Bronx Demographics using GIS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053" y="1752599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Higher rate of poverty in block groups living within a quarter mile of the community gardens</a:t>
            </a:r>
          </a:p>
          <a:p>
            <a:pPr lvl="0"/>
            <a:r>
              <a:rPr lang="en-US" sz="2400" dirty="0"/>
              <a:t>Significantly higher Hispanic population</a:t>
            </a:r>
          </a:p>
          <a:p>
            <a:pPr lvl="0"/>
            <a:r>
              <a:rPr lang="en-US" sz="2400" dirty="0"/>
              <a:t>Vacant lots were available for development as community gardens</a:t>
            </a:r>
          </a:p>
          <a:p>
            <a:pPr lvl="1"/>
            <a:r>
              <a:rPr lang="en-US" sz="2400" dirty="0"/>
              <a:t>mitigate the existences of 'food deserts'</a:t>
            </a:r>
          </a:p>
          <a:p>
            <a:pPr lvl="1"/>
            <a:r>
              <a:rPr lang="en-US" sz="2400" dirty="0"/>
              <a:t>typically found in less affluent and more minority communities</a:t>
            </a:r>
          </a:p>
          <a:p>
            <a:pPr lvl="1"/>
            <a:r>
              <a:rPr lang="en-US" sz="2400" dirty="0"/>
              <a:t>environmental justice issue/area</a:t>
            </a:r>
          </a:p>
        </p:txBody>
      </p:sp>
    </p:spTree>
    <p:extLst>
      <p:ext uri="{BB962C8B-B14F-4D97-AF65-F5344CB8AC3E}">
        <p14:creationId xmlns:p14="http://schemas.microsoft.com/office/powerpoint/2010/main" val="120811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Community Gardening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997403"/>
            <a:ext cx="8596668" cy="476668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Started with vacant lot gardens in 1890s, during WWI and in 60/70s with focus on ecology</a:t>
            </a:r>
          </a:p>
          <a:p>
            <a:pPr lvl="0"/>
            <a:r>
              <a:rPr lang="en-US" sz="2400" dirty="0"/>
              <a:t>Green Guerrillas, founded by nonprofit environmental group with 'seed bombs'</a:t>
            </a:r>
          </a:p>
          <a:p>
            <a:pPr lvl="0"/>
            <a:r>
              <a:rPr lang="en-US" sz="2400" dirty="0"/>
              <a:t>Operation Green Thumb - started by NYC Parks in 1978</a:t>
            </a:r>
          </a:p>
          <a:p>
            <a:pPr lvl="1"/>
            <a:r>
              <a:rPr lang="en-US" sz="2400" dirty="0"/>
              <a:t>largest community garden program in nation with over 500 gardens</a:t>
            </a:r>
          </a:p>
          <a:p>
            <a:r>
              <a:rPr lang="en-US" sz="2600" dirty="0"/>
              <a:t> todays Living Lots / 596 Acres</a:t>
            </a:r>
          </a:p>
          <a:p>
            <a:pPr lvl="1"/>
            <a:r>
              <a:rPr lang="en-US" sz="2400" dirty="0">
                <a:hlinkClick r:id="rId2"/>
              </a:rPr>
              <a:t>http://livinglotsnyc.org/#11/40.7300/-73.9900</a:t>
            </a:r>
            <a:endParaRPr lang="en-US" sz="2400" dirty="0"/>
          </a:p>
          <a:p>
            <a:endParaRPr lang="en-US" sz="26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04E9-FDD3-4227-BB97-63C78F5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Biophilic Cities and Urban Resilience</a:t>
            </a:r>
            <a:br>
              <a:rPr lang="en-US" dirty="0"/>
            </a:br>
            <a:r>
              <a:rPr lang="en-US" sz="2200" dirty="0"/>
              <a:t>Beatley (2016) Handbook of Biophilic City Planning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F21A-ABF5-4B89-B83B-BBAEF732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Resilience</a:t>
            </a:r>
          </a:p>
          <a:p>
            <a:pPr lvl="1"/>
            <a:r>
              <a:rPr lang="en-US" dirty="0"/>
              <a:t>From the Latin </a:t>
            </a:r>
            <a:r>
              <a:rPr lang="en-US" i="1" dirty="0" err="1"/>
              <a:t>resilire</a:t>
            </a:r>
            <a:r>
              <a:rPr lang="en-US" i="1" dirty="0"/>
              <a:t>,</a:t>
            </a:r>
            <a:r>
              <a:rPr lang="en-US" dirty="0"/>
              <a:t> meaning “to jump back” or “rebound”</a:t>
            </a:r>
          </a:p>
          <a:p>
            <a:pPr lvl="1"/>
            <a:r>
              <a:rPr lang="en-US" dirty="0"/>
              <a:t>The capacity of a system to absorb and utilize and even benefit from perturbations and changes…and so persist without a qualitative change in the </a:t>
            </a:r>
            <a:r>
              <a:rPr lang="en-US" dirty="0" err="1"/>
              <a:t>systems’s</a:t>
            </a:r>
            <a:r>
              <a:rPr lang="en-US" dirty="0"/>
              <a:t>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6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319" y="0"/>
            <a:ext cx="10018713" cy="1752599"/>
          </a:xfrm>
        </p:spPr>
        <p:txBody>
          <a:bodyPr/>
          <a:lstStyle/>
          <a:p>
            <a:r>
              <a:rPr lang="en-US" dirty="0"/>
              <a:t>Sample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341" y="1920241"/>
            <a:ext cx="8596668" cy="421256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40 gardens and 77 gardeners</a:t>
            </a:r>
          </a:p>
          <a:p>
            <a:pPr marL="285750" lvl="1"/>
            <a:r>
              <a:rPr lang="en-US" sz="2400" dirty="0"/>
              <a:t>Semi-structured interviews</a:t>
            </a:r>
          </a:p>
          <a:p>
            <a:pPr lvl="0"/>
            <a:r>
              <a:rPr lang="en-US" sz="2400" dirty="0"/>
              <a:t>Spatial analysis of socio-economic variables</a:t>
            </a:r>
          </a:p>
          <a:p>
            <a:pPr lvl="0"/>
            <a:r>
              <a:rPr lang="en-US" sz="2400" dirty="0"/>
              <a:t>Characteristics of Gardeners Interviewed</a:t>
            </a:r>
          </a:p>
          <a:p>
            <a:pPr lvl="1"/>
            <a:r>
              <a:rPr lang="en-US" sz="2400" dirty="0"/>
              <a:t>both women and men, older (up to 50), only high school, majority from Caribbean</a:t>
            </a:r>
          </a:p>
          <a:p>
            <a:pPr lvl="1"/>
            <a:r>
              <a:rPr lang="en-US" sz="2400" dirty="0"/>
              <a:t>GIS analysis showed higher rate of poverty in block groups living close to the gardens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743" y="0"/>
            <a:ext cx="10018713" cy="1752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Benefits and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734" y="2234906"/>
            <a:ext cx="10018713" cy="3124201"/>
          </a:xfrm>
        </p:spPr>
        <p:txBody>
          <a:bodyPr>
            <a:normAutofit/>
          </a:bodyPr>
          <a:lstStyle/>
          <a:p>
            <a:r>
              <a:rPr lang="en-US" sz="2400" dirty="0"/>
              <a:t>90% of gardeners said ‘decreasing stress’ direct benefit</a:t>
            </a:r>
          </a:p>
          <a:p>
            <a:r>
              <a:rPr lang="en-US" sz="2400" dirty="0"/>
              <a:t>88% neighborhood beautification</a:t>
            </a:r>
          </a:p>
          <a:p>
            <a:r>
              <a:rPr lang="en-US" sz="2400" dirty="0"/>
              <a:t>86% family health</a:t>
            </a:r>
          </a:p>
          <a:p>
            <a:endParaRPr lang="en-US" sz="2400" dirty="0"/>
          </a:p>
          <a:p>
            <a:r>
              <a:rPr lang="en-US" sz="2400" dirty="0"/>
              <a:t>But still fear might lose their garden to the city’s giving the lot to developers </a:t>
            </a:r>
          </a:p>
        </p:txBody>
      </p:sp>
    </p:spTree>
    <p:extLst>
      <p:ext uri="{BB962C8B-B14F-4D97-AF65-F5344CB8AC3E}">
        <p14:creationId xmlns:p14="http://schemas.microsoft.com/office/powerpoint/2010/main" val="299339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01" y="0"/>
            <a:ext cx="10018713" cy="1752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Garden Characteristics and Uses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01" y="2002884"/>
            <a:ext cx="10018713" cy="3903785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Community Gardens are</a:t>
            </a:r>
          </a:p>
          <a:p>
            <a:pPr lvl="2"/>
            <a:r>
              <a:rPr lang="en-US" sz="2400" dirty="0"/>
              <a:t>way to socialize in community</a:t>
            </a:r>
          </a:p>
          <a:p>
            <a:pPr lvl="2"/>
            <a:r>
              <a:rPr lang="en-US" sz="2400" dirty="0"/>
              <a:t>source of fresh vegetables and fruits</a:t>
            </a:r>
          </a:p>
          <a:p>
            <a:pPr lvl="2"/>
            <a:r>
              <a:rPr lang="en-US" sz="2400" dirty="0"/>
              <a:t>way to beautify the environment</a:t>
            </a:r>
          </a:p>
          <a:p>
            <a:pPr lvl="2"/>
            <a:r>
              <a:rPr lang="en-US" sz="2400" dirty="0"/>
              <a:t>place for education</a:t>
            </a:r>
          </a:p>
          <a:p>
            <a:pPr lvl="1"/>
            <a:r>
              <a:rPr lang="en-US" sz="2400" dirty="0"/>
              <a:t>Gardeners Perceptions</a:t>
            </a:r>
          </a:p>
          <a:p>
            <a:pPr lvl="2"/>
            <a:r>
              <a:rPr lang="en-US" sz="2400" dirty="0"/>
              <a:t>enjoyed being with family and community</a:t>
            </a:r>
          </a:p>
          <a:p>
            <a:pPr lvl="2"/>
            <a:r>
              <a:rPr lang="en-US" sz="2400" dirty="0"/>
              <a:t>appreciating nature</a:t>
            </a:r>
          </a:p>
          <a:p>
            <a:pPr lvl="2"/>
            <a:r>
              <a:rPr lang="en-US" sz="2400" dirty="0"/>
              <a:t>receiving therapeutic benefits</a:t>
            </a:r>
          </a:p>
        </p:txBody>
      </p:sp>
    </p:spTree>
    <p:extLst>
      <p:ext uri="{BB962C8B-B14F-4D97-AF65-F5344CB8AC3E}">
        <p14:creationId xmlns:p14="http://schemas.microsoft.com/office/powerpoint/2010/main" val="80950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5897-DC9B-47CF-B3A1-89149395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1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Sustaining a City Bountiful, </a:t>
            </a:r>
            <a:br>
              <a:rPr lang="en-US" dirty="0"/>
            </a:br>
            <a:r>
              <a:rPr lang="en-US" sz="2700" dirty="0"/>
              <a:t>by Laura Lawson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E672-0E23-4935-B5A1-3936E056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14" y="1278621"/>
            <a:ext cx="10018713" cy="4916649"/>
          </a:xfrm>
        </p:spPr>
        <p:txBody>
          <a:bodyPr>
            <a:normAutofit/>
          </a:bodyPr>
          <a:lstStyle/>
          <a:p>
            <a:r>
              <a:rPr lang="en-US" dirty="0"/>
              <a:t>Gardening as a Means to Other Ends - recreation, food, economic opportunity, work ethic, restore the soul, etcetera</a:t>
            </a:r>
          </a:p>
          <a:p>
            <a:pPr lvl="1"/>
            <a:r>
              <a:rPr lang="en-US" dirty="0"/>
              <a:t>Gardens as Nature in the City – express natural and wilderness values, agriculture</a:t>
            </a:r>
          </a:p>
          <a:p>
            <a:pPr lvl="1"/>
            <a:r>
              <a:rPr lang="en-US" dirty="0"/>
              <a:t>Individualism and Self Help – low-cost food, utilization of vacant lots, “crop is victory”</a:t>
            </a:r>
          </a:p>
          <a:p>
            <a:pPr lvl="1"/>
            <a:r>
              <a:rPr lang="en-US" dirty="0"/>
              <a:t>The “Garden as Good” Dilemma – cultural/community values, nice but not necessary</a:t>
            </a:r>
          </a:p>
          <a:p>
            <a:pPr lvl="1"/>
            <a:r>
              <a:rPr lang="en-US" dirty="0"/>
              <a:t>Gardens as a Panacea – urban gardening as a change agent can’t solve bigger problems</a:t>
            </a:r>
          </a:p>
          <a:p>
            <a:pPr lvl="2"/>
            <a:r>
              <a:rPr lang="en-US" sz="2000" dirty="0"/>
              <a:t>Mask larger issues of environmental injustice, lack of economic opportunities</a:t>
            </a:r>
          </a:p>
          <a:p>
            <a:pPr lvl="1"/>
            <a:r>
              <a:rPr lang="en-US" dirty="0"/>
              <a:t>Implications for Gardens as Community Development – empowerment</a:t>
            </a:r>
          </a:p>
        </p:txBody>
      </p:sp>
    </p:spTree>
    <p:extLst>
      <p:ext uri="{BB962C8B-B14F-4D97-AF65-F5344CB8AC3E}">
        <p14:creationId xmlns:p14="http://schemas.microsoft.com/office/powerpoint/2010/main" val="81558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CB2-D1C0-467F-8125-06D5F824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Sustaining a City Bountiful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8653-E4DC-4DA4-807E-8136EC16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Food – allow to grow without private land, follow cultural traditions</a:t>
            </a:r>
          </a:p>
          <a:p>
            <a:pPr lvl="1"/>
            <a:r>
              <a:rPr lang="en-US" dirty="0"/>
              <a:t>Recreation – not just sport but work, active help in garden maintenance</a:t>
            </a:r>
          </a:p>
          <a:p>
            <a:pPr lvl="1"/>
            <a:r>
              <a:rPr lang="en-US" dirty="0"/>
              <a:t>Education – moral lessons and skills too</a:t>
            </a:r>
          </a:p>
          <a:p>
            <a:pPr lvl="1"/>
            <a:r>
              <a:rPr lang="en-US" dirty="0"/>
              <a:t>Economic Opportunities – market gardening, job training</a:t>
            </a:r>
          </a:p>
          <a:p>
            <a:pPr lvl="1"/>
            <a:r>
              <a:rPr lang="en-US" dirty="0"/>
              <a:t>Community Activism – bring people together, leadership development</a:t>
            </a:r>
          </a:p>
          <a:p>
            <a:pPr lvl="1"/>
            <a:r>
              <a:rPr lang="en-US" dirty="0"/>
              <a:t>Environmental Restoration – biological diversity to urban areas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6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809-110B-498C-BCD1-1D14FF2C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80160"/>
          </a:xfrm>
        </p:spPr>
        <p:txBody>
          <a:bodyPr/>
          <a:lstStyle/>
          <a:p>
            <a:r>
              <a:rPr lang="en-US" dirty="0"/>
              <a:t>Key Strategies for Sustaining Urban Gardens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E081-280C-4BB9-9A03-B44DF4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9576"/>
            <a:ext cx="10018713" cy="51663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Balancing Local and Interest-Based Leadership</a:t>
            </a:r>
          </a:p>
          <a:p>
            <a:pPr lvl="2"/>
            <a:r>
              <a:rPr lang="en-US" dirty="0"/>
              <a:t>Epitome of grassroots activism, but often developed from top down especially historically as a philanthropic nature for the ‘needy’ or with moral</a:t>
            </a:r>
          </a:p>
          <a:p>
            <a:pPr lvl="2"/>
            <a:r>
              <a:rPr lang="en-US" dirty="0"/>
              <a:t>1970s brought more neighborhood activism, reclaimed vacant land</a:t>
            </a:r>
          </a:p>
          <a:p>
            <a:pPr lvl="2"/>
            <a:r>
              <a:rPr lang="en-US" dirty="0"/>
              <a:t>Need balance between gardens as community resource and interest based advocacy	</a:t>
            </a:r>
          </a:p>
          <a:p>
            <a:pPr lvl="3"/>
            <a:r>
              <a:rPr lang="en-US" dirty="0"/>
              <a:t>Collaboration between and institutional support</a:t>
            </a:r>
          </a:p>
          <a:p>
            <a:pPr lvl="1"/>
            <a:r>
              <a:rPr lang="en-US" dirty="0"/>
              <a:t>Securing Land</a:t>
            </a:r>
          </a:p>
          <a:p>
            <a:pPr lvl="2"/>
            <a:r>
              <a:rPr lang="en-US" dirty="0"/>
              <a:t>Garden use can be replaced by development so site procurement important</a:t>
            </a:r>
          </a:p>
          <a:p>
            <a:pPr lvl="2"/>
            <a:r>
              <a:rPr lang="en-US" dirty="0"/>
              <a:t>Land trust or community organization can maintain taxes and insurance</a:t>
            </a:r>
          </a:p>
          <a:p>
            <a:pPr lvl="1"/>
            <a:r>
              <a:rPr lang="en-US" dirty="0"/>
              <a:t>Public Outreach</a:t>
            </a:r>
          </a:p>
          <a:p>
            <a:pPr lvl="2"/>
            <a:r>
              <a:rPr lang="en-US" dirty="0"/>
              <a:t>Need public support for acquiring land, funding programs and increasing community involvement</a:t>
            </a:r>
          </a:p>
          <a:p>
            <a:pPr lvl="2"/>
            <a:r>
              <a:rPr lang="en-US" dirty="0"/>
              <a:t>Physical appearance of gardens can affect public perceptions of how serve community</a:t>
            </a:r>
          </a:p>
        </p:txBody>
      </p:sp>
    </p:spTree>
    <p:extLst>
      <p:ext uri="{BB962C8B-B14F-4D97-AF65-F5344CB8AC3E}">
        <p14:creationId xmlns:p14="http://schemas.microsoft.com/office/powerpoint/2010/main" val="151013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04E9-FDD3-4227-BB97-63C78F51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Biophilic and Resilience Goals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F21A-ABF5-4B89-B83B-BBAEF732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32" y="1669409"/>
            <a:ext cx="10018713" cy="4513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Connections</a:t>
            </a:r>
          </a:p>
          <a:p>
            <a:pPr lvl="1"/>
            <a:r>
              <a:rPr lang="en-US" dirty="0"/>
              <a:t>Higher temperatures and urban heat island effect, sea level rise, stormwater capture and water quality</a:t>
            </a:r>
          </a:p>
          <a:p>
            <a:pPr lvl="1"/>
            <a:r>
              <a:rPr lang="en-US" dirty="0"/>
              <a:t>Green Infrastructure installations include green walls, roofs, gardens, effect water capture and reuse, etcetera</a:t>
            </a:r>
          </a:p>
          <a:p>
            <a:r>
              <a:rPr lang="en-US" dirty="0"/>
              <a:t>Emotional Connections</a:t>
            </a:r>
          </a:p>
          <a:p>
            <a:pPr lvl="1"/>
            <a:r>
              <a:rPr lang="en-US" dirty="0"/>
              <a:t>Urban nature fosters social relationship, builds social capital, provides educational and stewardship opportunities, provides psychological and physical health benefits</a:t>
            </a:r>
          </a:p>
          <a:p>
            <a:r>
              <a:rPr lang="en-US" dirty="0">
                <a:ln w="3175" cmpd="sng">
                  <a:noFill/>
                </a:ln>
                <a:solidFill>
                  <a:prstClr val="black"/>
                </a:solidFill>
              </a:rPr>
              <a:t>Urban Poverty and Resilience</a:t>
            </a:r>
          </a:p>
          <a:p>
            <a:pPr lvl="1"/>
            <a:r>
              <a:rPr lang="en-US" dirty="0">
                <a:ln w="3175" cmpd="sng">
                  <a:noFill/>
                </a:ln>
                <a:solidFill>
                  <a:prstClr val="black"/>
                </a:solidFill>
              </a:rPr>
              <a:t>Cultivating nature in cities can bring in new forms of economic and social opportunities</a:t>
            </a:r>
          </a:p>
          <a:p>
            <a:pPr lvl="1"/>
            <a:r>
              <a:rPr lang="en-US" dirty="0">
                <a:ln w="3175" cmpd="sng">
                  <a:noFill/>
                </a:ln>
                <a:solidFill>
                  <a:prstClr val="black"/>
                </a:solidFill>
              </a:rPr>
              <a:t>Address the circumstances of poverty by providing affordable and healthy foods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04E9-FDD3-4227-BB97-63C78F51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08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Nature and Resilience Causal Path Model</a:t>
            </a:r>
            <a:br>
              <a:rPr lang="en-US" dirty="0"/>
            </a:b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29003-CE24-4BE6-8051-9BE2F3735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91" y="1569998"/>
            <a:ext cx="7055140" cy="4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 and Stewardship: From Home to Planet</a:t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Joan Iverson </a:t>
            </a:r>
            <a:r>
              <a:rPr lang="en-US" sz="2400" dirty="0" err="1"/>
              <a:t>Nassauer</a:t>
            </a:r>
            <a:r>
              <a:rPr lang="en-US" sz="2400" dirty="0"/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75410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4131"/>
            <a:ext cx="10018713" cy="1752599"/>
          </a:xfrm>
        </p:spPr>
        <p:txBody>
          <a:bodyPr/>
          <a:lstStyle/>
          <a:p>
            <a:r>
              <a:rPr lang="en-US" dirty="0"/>
              <a:t>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0333"/>
            <a:ext cx="10018713" cy="4099034"/>
          </a:xfrm>
        </p:spPr>
        <p:txBody>
          <a:bodyPr>
            <a:normAutofit/>
          </a:bodyPr>
          <a:lstStyle/>
          <a:p>
            <a:r>
              <a:rPr lang="en-US" dirty="0"/>
              <a:t>IS A POWERFUL CONCEPT FOR PROMOTING SUSTANIBILITY</a:t>
            </a:r>
          </a:p>
          <a:p>
            <a:pPr lvl="1"/>
            <a:r>
              <a:rPr lang="en-US" sz="2400" dirty="0"/>
              <a:t>It is a response to what is noticed and noticeable to others</a:t>
            </a:r>
          </a:p>
          <a:p>
            <a:pPr lvl="1"/>
            <a:r>
              <a:rPr lang="en-US" sz="2400" dirty="0"/>
              <a:t>It is a deep, pervasive cultural norm</a:t>
            </a:r>
          </a:p>
          <a:p>
            <a:pPr lvl="1"/>
            <a:r>
              <a:rPr lang="en-US" sz="2400" dirty="0"/>
              <a:t>It can evoke an aesthetic response</a:t>
            </a:r>
          </a:p>
          <a:p>
            <a:pPr lvl="1"/>
            <a:r>
              <a:rPr lang="en-US" sz="2400" dirty="0"/>
              <a:t>It is a form of intervention</a:t>
            </a:r>
          </a:p>
          <a:p>
            <a:pPr lvl="1"/>
            <a:r>
              <a:rPr lang="en-US" sz="2400" dirty="0"/>
              <a:t>Can affect everyday behavior more directly than stewardship</a:t>
            </a:r>
          </a:p>
        </p:txBody>
      </p:sp>
    </p:spTree>
    <p:extLst>
      <p:ext uri="{BB962C8B-B14F-4D97-AF65-F5344CB8AC3E}">
        <p14:creationId xmlns:p14="http://schemas.microsoft.com/office/powerpoint/2010/main" val="263872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78" y="325074"/>
            <a:ext cx="10018713" cy="1752599"/>
          </a:xfrm>
        </p:spPr>
        <p:txBody>
          <a:bodyPr/>
          <a:lstStyle/>
          <a:p>
            <a:r>
              <a:rPr lang="en-US" dirty="0"/>
              <a:t>STEWARDSHIP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730" y="2194033"/>
            <a:ext cx="10018713" cy="3124201"/>
          </a:xfrm>
        </p:spPr>
        <p:txBody>
          <a:bodyPr/>
          <a:lstStyle/>
          <a:p>
            <a:r>
              <a:rPr lang="en-US" dirty="0"/>
              <a:t>Is a particular type of care</a:t>
            </a:r>
          </a:p>
          <a:p>
            <a:r>
              <a:rPr lang="en-US" dirty="0"/>
              <a:t>Usually of institutions, land, water, soil (the earth)</a:t>
            </a:r>
          </a:p>
          <a:p>
            <a:r>
              <a:rPr lang="en-US" i="1" dirty="0"/>
              <a:t>Invokes the broad scale of time or space</a:t>
            </a:r>
          </a:p>
          <a:p>
            <a:r>
              <a:rPr lang="en-US" dirty="0"/>
              <a:t>Connotes care of something that </a:t>
            </a:r>
            <a:r>
              <a:rPr lang="en-US" i="1" dirty="0"/>
              <a:t>ultimately belongs to others </a:t>
            </a:r>
            <a:r>
              <a:rPr lang="en-US" dirty="0"/>
              <a:t>rather than only to oneself</a:t>
            </a:r>
          </a:p>
        </p:txBody>
      </p:sp>
    </p:spTree>
    <p:extLst>
      <p:ext uri="{BB962C8B-B14F-4D97-AF65-F5344CB8AC3E}">
        <p14:creationId xmlns:p14="http://schemas.microsoft.com/office/powerpoint/2010/main" val="214473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28827"/>
            <a:ext cx="10018713" cy="1752599"/>
          </a:xfrm>
        </p:spPr>
        <p:txBody>
          <a:bodyPr/>
          <a:lstStyle/>
          <a:p>
            <a:r>
              <a:rPr lang="en-US" dirty="0"/>
              <a:t>Stewardship and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7988"/>
            <a:ext cx="10018713" cy="3384885"/>
          </a:xfrm>
        </p:spPr>
        <p:txBody>
          <a:bodyPr>
            <a:noAutofit/>
          </a:bodyPr>
          <a:lstStyle/>
          <a:p>
            <a:r>
              <a:rPr lang="en-US" dirty="0"/>
              <a:t>Stewardship better for global scale but bit abstract</a:t>
            </a:r>
          </a:p>
          <a:p>
            <a:r>
              <a:rPr lang="en-US" dirty="0"/>
              <a:t>Care affects everyday behavior more </a:t>
            </a:r>
          </a:p>
          <a:p>
            <a:pPr lvl="1"/>
            <a:r>
              <a:rPr lang="en-US" sz="2400" dirty="0"/>
              <a:t>Especially when is visible and elicits an immediate response</a:t>
            </a:r>
          </a:p>
          <a:p>
            <a:r>
              <a:rPr lang="en-US" dirty="0"/>
              <a:t>People value characteristics of landscapes that display care</a:t>
            </a:r>
          </a:p>
          <a:p>
            <a:pPr lvl="1"/>
            <a:r>
              <a:rPr lang="en-US" sz="2400" dirty="0"/>
              <a:t>But different groups of people sometimes see evidence of care in different  formal characteristics based on their perspectives and cultural influences</a:t>
            </a:r>
          </a:p>
        </p:txBody>
      </p:sp>
    </p:spTree>
    <p:extLst>
      <p:ext uri="{BB962C8B-B14F-4D97-AF65-F5344CB8AC3E}">
        <p14:creationId xmlns:p14="http://schemas.microsoft.com/office/powerpoint/2010/main" val="202764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Visual Evidence of Stewardship and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4851"/>
            <a:ext cx="10018713" cy="4865615"/>
          </a:xfrm>
        </p:spPr>
        <p:txBody>
          <a:bodyPr>
            <a:noAutofit/>
          </a:bodyPr>
          <a:lstStyle/>
          <a:p>
            <a:r>
              <a:rPr lang="en-US" dirty="0"/>
              <a:t>Visible evidence of care and stewardship often elicits a response that is not only NORMATIVE (reflecting the way the landscape </a:t>
            </a:r>
            <a:r>
              <a:rPr lang="en-US" i="1" dirty="0"/>
              <a:t>should</a:t>
            </a:r>
            <a:r>
              <a:rPr lang="en-US" dirty="0"/>
              <a:t> look) but also AESTHETIC (immediately eliciting pleasure or displeasure)</a:t>
            </a:r>
          </a:p>
          <a:p>
            <a:r>
              <a:rPr lang="en-US" sz="2400" i="1" dirty="0"/>
              <a:t>What looks good ins not always actually good (environmentally), and conversely, what looks bad may actually be good (environmentally)</a:t>
            </a:r>
          </a:p>
          <a:p>
            <a:pPr lvl="1"/>
            <a:r>
              <a:rPr lang="en-US" dirty="0"/>
              <a:t>For example, lawn care and maintenance</a:t>
            </a:r>
          </a:p>
          <a:p>
            <a:r>
              <a:rPr lang="en-US" dirty="0"/>
              <a:t>The look of a landscape reflects on those who are responsible for it </a:t>
            </a:r>
          </a:p>
          <a:p>
            <a:r>
              <a:rPr lang="en-US" i="1" dirty="0"/>
              <a:t>HALO EFFECT </a:t>
            </a:r>
            <a:r>
              <a:rPr lang="en-US" dirty="0"/>
              <a:t>– affects assumptions about </a:t>
            </a:r>
            <a:r>
              <a:rPr lang="en-US" i="1" dirty="0"/>
              <a:t>places</a:t>
            </a:r>
            <a:r>
              <a:rPr lang="en-US" dirty="0"/>
              <a:t> and the </a:t>
            </a:r>
            <a:r>
              <a:rPr lang="en-US" i="1" dirty="0"/>
              <a:t>people</a:t>
            </a:r>
            <a:r>
              <a:rPr lang="en-US" dirty="0"/>
              <a:t> who care for them in a positive light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30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1301</TotalTime>
  <Words>1261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Urban Agriculture and  Community Gardens</vt:lpstr>
      <vt:lpstr>Biophilic Cities and Urban Resilience Beatley (2016) Handbook of Biophilic City Planning and Design</vt:lpstr>
      <vt:lpstr>Biophilic and Resilience Goals</vt:lpstr>
      <vt:lpstr>Nature and Resilience Causal Path Model </vt:lpstr>
      <vt:lpstr>Care and Stewardship: From Home to Planet </vt:lpstr>
      <vt:lpstr>CARE</vt:lpstr>
      <vt:lpstr>STEWARDSHIP</vt:lpstr>
      <vt:lpstr>Stewardship and Care</vt:lpstr>
      <vt:lpstr>Visual Evidence of Stewardship and Care</vt:lpstr>
      <vt:lpstr>CUES TO CARE</vt:lpstr>
      <vt:lpstr>The Potential for Urban Agriculture in New York City  Growing Capacity, Food Security &amp; Green Infrastructure</vt:lpstr>
      <vt:lpstr>Study Goals</vt:lpstr>
      <vt:lpstr>Some Key Findings</vt:lpstr>
      <vt:lpstr>Urban Agriculture </vt:lpstr>
      <vt:lpstr>Rooftop Farms</vt:lpstr>
      <vt:lpstr>Characterization of Urban Agricultural Practices and Gardeners’ Perceptions in Bronx Community Gardens, New York City</vt:lpstr>
      <vt:lpstr>Bronx Snapshot/History</vt:lpstr>
      <vt:lpstr>Bronx Demographics using GIS </vt:lpstr>
      <vt:lpstr>Community Gardening Movement</vt:lpstr>
      <vt:lpstr>Sample and Methods</vt:lpstr>
      <vt:lpstr> Benefits and Challenges </vt:lpstr>
      <vt:lpstr> Garden Characteristics and Uses </vt:lpstr>
      <vt:lpstr>Sustaining a City Bountiful,  by Laura Lawson</vt:lpstr>
      <vt:lpstr>Sustaining a City Bountiful</vt:lpstr>
      <vt:lpstr>Key Strategies for Sustaining Urban Gardens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Rae</dc:creator>
  <cp:lastModifiedBy>Ruth Rae</cp:lastModifiedBy>
  <cp:revision>57</cp:revision>
  <cp:lastPrinted>2017-11-01T18:35:41Z</cp:lastPrinted>
  <dcterms:created xsi:type="dcterms:W3CDTF">2014-10-20T20:55:49Z</dcterms:created>
  <dcterms:modified xsi:type="dcterms:W3CDTF">2018-11-14T22:38:02Z</dcterms:modified>
</cp:coreProperties>
</file>