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1"/>
  </p:notesMasterIdLst>
  <p:sldIdLst>
    <p:sldId id="256" r:id="rId2"/>
    <p:sldId id="30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257" r:id="rId17"/>
    <p:sldId id="261" r:id="rId18"/>
    <p:sldId id="322" r:id="rId19"/>
    <p:sldId id="258" r:id="rId20"/>
    <p:sldId id="259" r:id="rId21"/>
    <p:sldId id="260" r:id="rId22"/>
    <p:sldId id="262" r:id="rId23"/>
    <p:sldId id="263" r:id="rId24"/>
    <p:sldId id="323" r:id="rId25"/>
    <p:sldId id="324" r:id="rId26"/>
    <p:sldId id="264" r:id="rId27"/>
    <p:sldId id="265" r:id="rId28"/>
    <p:sldId id="266" r:id="rId29"/>
    <p:sldId id="267" r:id="rId30"/>
    <p:sldId id="268" r:id="rId31"/>
    <p:sldId id="269" r:id="rId32"/>
    <p:sldId id="270" r:id="rId33"/>
    <p:sldId id="271"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273" r:id="rId55"/>
    <p:sldId id="272" r:id="rId56"/>
    <p:sldId id="274" r:id="rId57"/>
    <p:sldId id="275" r:id="rId58"/>
    <p:sldId id="276" r:id="rId59"/>
    <p:sldId id="277" r:id="rId60"/>
    <p:sldId id="278" r:id="rId61"/>
    <p:sldId id="279" r:id="rId62"/>
    <p:sldId id="280" r:id="rId63"/>
    <p:sldId id="281" r:id="rId64"/>
    <p:sldId id="282" r:id="rId65"/>
    <p:sldId id="283" r:id="rId66"/>
    <p:sldId id="284" r:id="rId67"/>
    <p:sldId id="285" r:id="rId68"/>
    <p:sldId id="286" r:id="rId69"/>
    <p:sldId id="287" r:id="rId70"/>
    <p:sldId id="288" r:id="rId71"/>
    <p:sldId id="289" r:id="rId72"/>
    <p:sldId id="290" r:id="rId73"/>
    <p:sldId id="291" r:id="rId74"/>
    <p:sldId id="292" r:id="rId75"/>
    <p:sldId id="293" r:id="rId76"/>
    <p:sldId id="294" r:id="rId77"/>
    <p:sldId id="295" r:id="rId78"/>
    <p:sldId id="296" r:id="rId79"/>
    <p:sldId id="297" r:id="rId80"/>
    <p:sldId id="298" r:id="rId81"/>
    <p:sldId id="299" r:id="rId82"/>
    <p:sldId id="300" r:id="rId83"/>
    <p:sldId id="301" r:id="rId84"/>
    <p:sldId id="302" r:id="rId85"/>
    <p:sldId id="303" r:id="rId86"/>
    <p:sldId id="305" r:id="rId87"/>
    <p:sldId id="304" r:id="rId88"/>
    <p:sldId id="306" r:id="rId89"/>
    <p:sldId id="307" r:id="rId9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70" autoAdjust="0"/>
    <p:restoredTop sz="94660"/>
  </p:normalViewPr>
  <p:slideViewPr>
    <p:cSldViewPr>
      <p:cViewPr varScale="1">
        <p:scale>
          <a:sx n="82" d="100"/>
          <a:sy n="82" d="100"/>
        </p:scale>
        <p:origin x="1205"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55110-257B-49E6-BFC8-85D8C05F8290}" type="datetimeFigureOut">
              <a:rPr lang="en-US" smtClean="0"/>
              <a:t>5/8/2018</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FE3BD-6370-48D9-AD89-9A2551892CF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18EEB22-DBC4-449C-940A-BCC2D68FC9CA}" type="datetime1">
              <a:rPr lang="en-US" smtClean="0"/>
              <a:t>5/8/2018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F43795-C9F2-4703-9352-7AF37A168FB5}" type="slidenum">
              <a:rPr lang="en-US" smtClean="0"/>
              <a:pPr/>
              <a:t>‹#›</a:t>
            </a:fld>
            <a:endParaRPr lang="en-US"/>
          </a:p>
        </p:txBody>
      </p:sp>
    </p:spTree>
    <p:extLst>
      <p:ext uri="{BB962C8B-B14F-4D97-AF65-F5344CB8AC3E}">
        <p14:creationId xmlns:p14="http://schemas.microsoft.com/office/powerpoint/2010/main" val="398918754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18EEB22-DBC4-449C-940A-BCC2D68FC9CA}" type="datetime1">
              <a:rPr lang="en-US" smtClean="0"/>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43795-C9F2-4703-9352-7AF37A168FB5}" type="slidenum">
              <a:rPr lang="en-US" smtClean="0"/>
              <a:pPr/>
              <a:t>‹#›</a:t>
            </a:fld>
            <a:endParaRPr lang="en-US"/>
          </a:p>
        </p:txBody>
      </p:sp>
    </p:spTree>
    <p:extLst>
      <p:ext uri="{BB962C8B-B14F-4D97-AF65-F5344CB8AC3E}">
        <p14:creationId xmlns:p14="http://schemas.microsoft.com/office/powerpoint/2010/main" val="7547171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18EEB22-DBC4-449C-940A-BCC2D68FC9CA}" type="datetime1">
              <a:rPr lang="en-US" smtClean="0"/>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43795-C9F2-4703-9352-7AF37A168FB5}" type="slidenum">
              <a:rPr lang="en-US" smtClean="0"/>
              <a:pPr/>
              <a:t>‹#›</a:t>
            </a:fld>
            <a:endParaRPr lang="en-US"/>
          </a:p>
        </p:txBody>
      </p:sp>
    </p:spTree>
    <p:extLst>
      <p:ext uri="{BB962C8B-B14F-4D97-AF65-F5344CB8AC3E}">
        <p14:creationId xmlns:p14="http://schemas.microsoft.com/office/powerpoint/2010/main" val="337690067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18EEB22-DBC4-449C-940A-BCC2D68FC9CA}" type="datetime1">
              <a:rPr lang="en-US" smtClean="0"/>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43795-C9F2-4703-9352-7AF37A168FB5}" type="slidenum">
              <a:rPr lang="en-US" smtClean="0"/>
              <a:pPr/>
              <a:t>‹#›</a:t>
            </a:fld>
            <a:endParaRPr lang="en-US"/>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1045626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18EEB22-DBC4-449C-940A-BCC2D68FC9CA}" type="datetime1">
              <a:rPr lang="en-US" smtClean="0"/>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43795-C9F2-4703-9352-7AF37A168FB5}" type="slidenum">
              <a:rPr lang="en-US" smtClean="0"/>
              <a:pPr/>
              <a:t>‹#›</a:t>
            </a:fld>
            <a:endParaRPr lang="en-US"/>
          </a:p>
        </p:txBody>
      </p:sp>
    </p:spTree>
    <p:extLst>
      <p:ext uri="{BB962C8B-B14F-4D97-AF65-F5344CB8AC3E}">
        <p14:creationId xmlns:p14="http://schemas.microsoft.com/office/powerpoint/2010/main" val="23479629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3" name="Date Placeholder 2"/>
          <p:cNvSpPr>
            <a:spLocks noGrp="1"/>
          </p:cNvSpPr>
          <p:nvPr>
            <p:ph type="dt" sz="half" idx="10"/>
          </p:nvPr>
        </p:nvSpPr>
        <p:spPr/>
        <p:txBody>
          <a:bodyPr/>
          <a:lstStyle/>
          <a:p>
            <a:fld id="{318EEB22-DBC4-449C-940A-BCC2D68FC9CA}" type="datetime1">
              <a:rPr lang="en-US" smtClean="0"/>
              <a:t>5/8/2018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F43795-C9F2-4703-9352-7AF37A168FB5}" type="slidenum">
              <a:rPr lang="en-US" smtClean="0"/>
              <a:pPr/>
              <a:t>‹#›</a:t>
            </a:fld>
            <a:endParaRPr lang="en-US"/>
          </a:p>
        </p:txBody>
      </p:sp>
    </p:spTree>
    <p:extLst>
      <p:ext uri="{BB962C8B-B14F-4D97-AF65-F5344CB8AC3E}">
        <p14:creationId xmlns:p14="http://schemas.microsoft.com/office/powerpoint/2010/main" val="27885749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3" name="Date Placeholder 2"/>
          <p:cNvSpPr>
            <a:spLocks noGrp="1"/>
          </p:cNvSpPr>
          <p:nvPr>
            <p:ph type="dt" sz="half" idx="10"/>
          </p:nvPr>
        </p:nvSpPr>
        <p:spPr/>
        <p:txBody>
          <a:bodyPr/>
          <a:lstStyle/>
          <a:p>
            <a:fld id="{318EEB22-DBC4-449C-940A-BCC2D68FC9CA}" type="datetime1">
              <a:rPr lang="en-US" smtClean="0"/>
              <a:t>5/8/2018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F43795-C9F2-4703-9352-7AF37A168FB5}" type="slidenum">
              <a:rPr lang="en-US" smtClean="0"/>
              <a:pPr/>
              <a:t>‹#›</a:t>
            </a:fld>
            <a:endParaRPr lang="en-US"/>
          </a:p>
        </p:txBody>
      </p:sp>
    </p:spTree>
    <p:extLst>
      <p:ext uri="{BB962C8B-B14F-4D97-AF65-F5344CB8AC3E}">
        <p14:creationId xmlns:p14="http://schemas.microsoft.com/office/powerpoint/2010/main" val="208736779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8EEB22-DBC4-449C-940A-BCC2D68FC9CA}" type="datetime1">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43795-C9F2-4703-9352-7AF37A168FB5}" type="slidenum">
              <a:rPr lang="en-US" smtClean="0"/>
              <a:pPr/>
              <a:t>‹#›</a:t>
            </a:fld>
            <a:endParaRPr lang="en-US"/>
          </a:p>
        </p:txBody>
      </p:sp>
    </p:spTree>
    <p:extLst>
      <p:ext uri="{BB962C8B-B14F-4D97-AF65-F5344CB8AC3E}">
        <p14:creationId xmlns:p14="http://schemas.microsoft.com/office/powerpoint/2010/main" val="414718093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8EEB22-DBC4-449C-940A-BCC2D68FC9CA}" type="datetime1">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43795-C9F2-4703-9352-7AF37A168FB5}" type="slidenum">
              <a:rPr lang="en-US" smtClean="0"/>
              <a:pPr/>
              <a:t>‹#›</a:t>
            </a:fld>
            <a:endParaRPr lang="en-US"/>
          </a:p>
        </p:txBody>
      </p:sp>
    </p:spTree>
    <p:extLst>
      <p:ext uri="{BB962C8B-B14F-4D97-AF65-F5344CB8AC3E}">
        <p14:creationId xmlns:p14="http://schemas.microsoft.com/office/powerpoint/2010/main" val="58307587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8EEB22-DBC4-449C-940A-BCC2D68FC9CA}" type="datetime1">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43795-C9F2-4703-9352-7AF37A168FB5}" type="slidenum">
              <a:rPr lang="en-US" smtClean="0"/>
              <a:pPr/>
              <a:t>‹#›</a:t>
            </a:fld>
            <a:endParaRPr lang="en-US"/>
          </a:p>
        </p:txBody>
      </p:sp>
    </p:spTree>
    <p:extLst>
      <p:ext uri="{BB962C8B-B14F-4D97-AF65-F5344CB8AC3E}">
        <p14:creationId xmlns:p14="http://schemas.microsoft.com/office/powerpoint/2010/main" val="246193033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8EEB22-DBC4-449C-940A-BCC2D68FC9CA}" type="datetime1">
              <a:rPr lang="en-US" smtClean="0"/>
              <a:t>5/8/2018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43795-C9F2-4703-9352-7AF37A168FB5}" type="slidenum">
              <a:rPr lang="en-US" smtClean="0"/>
              <a:pPr/>
              <a:t>‹#›</a:t>
            </a:fld>
            <a:endParaRPr lang="en-US"/>
          </a:p>
        </p:txBody>
      </p:sp>
    </p:spTree>
    <p:extLst>
      <p:ext uri="{BB962C8B-B14F-4D97-AF65-F5344CB8AC3E}">
        <p14:creationId xmlns:p14="http://schemas.microsoft.com/office/powerpoint/2010/main" val="62638301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8EEB22-DBC4-449C-940A-BCC2D68FC9CA}" type="datetime1">
              <a:rPr lang="en-US" smtClean="0"/>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43795-C9F2-4703-9352-7AF37A168FB5}" type="slidenum">
              <a:rPr lang="en-US" smtClean="0"/>
              <a:pPr/>
              <a:t>‹#›</a:t>
            </a:fld>
            <a:endParaRPr lang="en-US"/>
          </a:p>
        </p:txBody>
      </p:sp>
    </p:spTree>
    <p:extLst>
      <p:ext uri="{BB962C8B-B14F-4D97-AF65-F5344CB8AC3E}">
        <p14:creationId xmlns:p14="http://schemas.microsoft.com/office/powerpoint/2010/main" val="204314733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8EEB22-DBC4-449C-940A-BCC2D68FC9CA}" type="datetime1">
              <a:rPr lang="en-US" smtClean="0"/>
              <a:t>5/8/2018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F43795-C9F2-4703-9352-7AF37A168FB5}" type="slidenum">
              <a:rPr lang="en-US" smtClean="0"/>
              <a:pPr/>
              <a:t>‹#›</a:t>
            </a:fld>
            <a:endParaRPr lang="en-US"/>
          </a:p>
        </p:txBody>
      </p:sp>
    </p:spTree>
    <p:extLst>
      <p:ext uri="{BB962C8B-B14F-4D97-AF65-F5344CB8AC3E}">
        <p14:creationId xmlns:p14="http://schemas.microsoft.com/office/powerpoint/2010/main" val="314778882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8EEB22-DBC4-449C-940A-BCC2D68FC9CA}" type="datetime1">
              <a:rPr lang="en-US" smtClean="0"/>
              <a:t>5/8/2018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F43795-C9F2-4703-9352-7AF37A168FB5}" type="slidenum">
              <a:rPr lang="en-US" smtClean="0"/>
              <a:pPr/>
              <a:t>‹#›</a:t>
            </a:fld>
            <a:endParaRPr lang="en-US"/>
          </a:p>
        </p:txBody>
      </p:sp>
    </p:spTree>
    <p:extLst>
      <p:ext uri="{BB962C8B-B14F-4D97-AF65-F5344CB8AC3E}">
        <p14:creationId xmlns:p14="http://schemas.microsoft.com/office/powerpoint/2010/main" val="280357491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EEB22-DBC4-449C-940A-BCC2D68FC9CA}" type="datetime1">
              <a:rPr lang="en-US" smtClean="0"/>
              <a:t>5/8/2018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F43795-C9F2-4703-9352-7AF37A168FB5}" type="slidenum">
              <a:rPr lang="en-US" smtClean="0"/>
              <a:pPr/>
              <a:t>‹#›</a:t>
            </a:fld>
            <a:endParaRPr lang="en-US"/>
          </a:p>
        </p:txBody>
      </p:sp>
    </p:spTree>
    <p:extLst>
      <p:ext uri="{BB962C8B-B14F-4D97-AF65-F5344CB8AC3E}">
        <p14:creationId xmlns:p14="http://schemas.microsoft.com/office/powerpoint/2010/main" val="70596341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18EEB22-DBC4-449C-940A-BCC2D68FC9CA}" type="datetime1">
              <a:rPr lang="en-US" smtClean="0"/>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43795-C9F2-4703-9352-7AF37A168FB5}" type="slidenum">
              <a:rPr lang="en-US" smtClean="0"/>
              <a:pPr/>
              <a:t>‹#›</a:t>
            </a:fld>
            <a:endParaRPr lang="en-US"/>
          </a:p>
        </p:txBody>
      </p:sp>
    </p:spTree>
    <p:extLst>
      <p:ext uri="{BB962C8B-B14F-4D97-AF65-F5344CB8AC3E}">
        <p14:creationId xmlns:p14="http://schemas.microsoft.com/office/powerpoint/2010/main" val="343491744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18EEB22-DBC4-449C-940A-BCC2D68FC9CA}" type="datetime1">
              <a:rPr lang="en-US" smtClean="0"/>
              <a:t>5/8/2018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43795-C9F2-4703-9352-7AF37A168FB5}" type="slidenum">
              <a:rPr lang="en-US" smtClean="0"/>
              <a:pPr/>
              <a:t>‹#›</a:t>
            </a:fld>
            <a:endParaRPr lang="en-US"/>
          </a:p>
        </p:txBody>
      </p:sp>
    </p:spTree>
    <p:extLst>
      <p:ext uri="{BB962C8B-B14F-4D97-AF65-F5344CB8AC3E}">
        <p14:creationId xmlns:p14="http://schemas.microsoft.com/office/powerpoint/2010/main" val="342639851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18EEB22-DBC4-449C-940A-BCC2D68FC9CA}" type="datetime1">
              <a:rPr lang="en-US" smtClean="0"/>
              <a:t>5/8/2018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0F43795-C9F2-4703-9352-7AF37A168FB5}" type="slidenum">
              <a:rPr lang="en-US" smtClean="0"/>
              <a:pPr/>
              <a:t>‹#›</a:t>
            </a:fld>
            <a:endParaRPr lang="en-US"/>
          </a:p>
        </p:txBody>
      </p:sp>
    </p:spTree>
    <p:extLst>
      <p:ext uri="{BB962C8B-B14F-4D97-AF65-F5344CB8AC3E}">
        <p14:creationId xmlns:p14="http://schemas.microsoft.com/office/powerpoint/2010/main" val="28998765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lang="es-ES" sz="5000" b="1" dirty="0"/>
              <a:t>CREACION DE INDICES y </a:t>
            </a:r>
            <a:r>
              <a:rPr lang="es-ES" sz="5000" b="1" dirty="0" smtClean="0"/>
              <a:t/>
            </a:r>
            <a:br>
              <a:rPr lang="es-ES" sz="5000" b="1" dirty="0" smtClean="0"/>
            </a:br>
            <a:r>
              <a:rPr lang="es-ES" sz="5000" b="1" dirty="0" smtClean="0"/>
              <a:t>ASIGNACION </a:t>
            </a:r>
            <a:r>
              <a:rPr lang="es-ES" sz="5000" b="1" dirty="0"/>
              <a:t>DE PERMISOS. </a:t>
            </a:r>
            <a:endParaRPr lang="en-US" sz="5000" dirty="0"/>
          </a:p>
        </p:txBody>
      </p:sp>
      <p:sp>
        <p:nvSpPr>
          <p:cNvPr id="3" name="2 Subtítulo"/>
          <p:cNvSpPr>
            <a:spLocks noGrp="1"/>
          </p:cNvSpPr>
          <p:nvPr>
            <p:ph type="subTitle" idx="1"/>
          </p:nvPr>
        </p:nvSpPr>
        <p:spPr/>
        <p:txBody>
          <a:bodyPr/>
          <a:lstStyle/>
          <a:p>
            <a:endParaRPr lang="en-US"/>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a:xfrm>
            <a:off x="457200" y="188640"/>
            <a:ext cx="8229600" cy="1143000"/>
          </a:xfrm>
        </p:spPr>
        <p:txBody>
          <a:bodyPr/>
          <a:lstStyle/>
          <a:p>
            <a:pPr eaLnBrk="1" hangingPunct="1"/>
            <a:r>
              <a:rPr lang="es-ES_tradnl" dirty="0" smtClean="0"/>
              <a:t>(HEAP)</a:t>
            </a:r>
            <a:endParaRPr lang="es-ES" dirty="0" smtClean="0"/>
          </a:p>
        </p:txBody>
      </p:sp>
      <p:sp>
        <p:nvSpPr>
          <p:cNvPr id="3" name="2 Marcador de contenido"/>
          <p:cNvSpPr>
            <a:spLocks noGrp="1"/>
          </p:cNvSpPr>
          <p:nvPr>
            <p:ph idx="1"/>
          </p:nvPr>
        </p:nvSpPr>
        <p:spPr>
          <a:xfrm>
            <a:off x="457200" y="1412776"/>
            <a:ext cx="8229600" cy="5184575"/>
          </a:xfrm>
        </p:spPr>
        <p:txBody>
          <a:bodyPr>
            <a:normAutofit/>
          </a:bodyPr>
          <a:lstStyle/>
          <a:p>
            <a:pPr marL="274320" indent="-274320" eaLnBrk="1" fontAlgn="auto" hangingPunct="1">
              <a:spcAft>
                <a:spcPts val="0"/>
              </a:spcAft>
              <a:buClr>
                <a:schemeClr val="accent3"/>
              </a:buClr>
              <a:buNone/>
              <a:defRPr/>
            </a:pPr>
            <a:r>
              <a:rPr lang="es-ES" sz="2300" dirty="0" smtClean="0"/>
              <a:t>	Los recorridos de tablas o las lecturas secuenciales de un montón se hacen recorriendo las páginas IAM, </a:t>
            </a:r>
            <a:r>
              <a:rPr lang="es-ES" sz="2300" dirty="0" err="1" smtClean="0"/>
              <a:t>Index</a:t>
            </a:r>
            <a:r>
              <a:rPr lang="es-ES" sz="2300" dirty="0" smtClean="0"/>
              <a:t> </a:t>
            </a:r>
            <a:r>
              <a:rPr lang="es-ES" sz="2300" dirty="0" err="1" smtClean="0"/>
              <a:t>Allocation</a:t>
            </a:r>
            <a:r>
              <a:rPr lang="es-ES" sz="2300" dirty="0" smtClean="0"/>
              <a:t> </a:t>
            </a:r>
            <a:r>
              <a:rPr lang="es-ES" sz="2300" dirty="0" err="1" smtClean="0"/>
              <a:t>Map</a:t>
            </a:r>
            <a:r>
              <a:rPr lang="es-ES" sz="2300" dirty="0" smtClean="0"/>
              <a:t>, o mapa de Colocación de Índices, para buscar las extensiones que almacenan las páginas de dicho montón.</a:t>
            </a:r>
          </a:p>
          <a:p>
            <a:pPr marL="274320" indent="-274320" eaLnBrk="1" fontAlgn="auto" hangingPunct="1">
              <a:spcAft>
                <a:spcPts val="0"/>
              </a:spcAft>
              <a:buClr>
                <a:schemeClr val="accent3"/>
              </a:buClr>
              <a:buNone/>
              <a:defRPr/>
            </a:pPr>
            <a:r>
              <a:rPr lang="es-ES" sz="2300" dirty="0" smtClean="0"/>
              <a:t>	Como la IAM representa las extensiones en el mismo orden en el que se encuentran en los archivos de datos, ello significa que los recorridos secuenciales de un montón recorren secuencialmente cada archivo. Utilizar las páginas IAM para establecer la secuencia de recorrido también significa que las filas del montón no se devuelven normalmente en el orden en que se introdujeron.</a:t>
            </a:r>
          </a:p>
          <a:p>
            <a:pPr marL="274320" indent="-274320" eaLnBrk="1" fontAlgn="auto" hangingPunct="1">
              <a:spcAft>
                <a:spcPts val="0"/>
              </a:spcAft>
              <a:buClr>
                <a:schemeClr val="accent3"/>
              </a:buClr>
              <a:buNone/>
              <a:defRPr/>
            </a:pPr>
            <a:endParaRPr lang="es-ES" sz="2300" dirty="0" smtClean="0"/>
          </a:p>
          <a:p>
            <a:pPr marL="274320" indent="-274320" eaLnBrk="1" fontAlgn="auto" hangingPunct="1">
              <a:spcAft>
                <a:spcPts val="0"/>
              </a:spcAft>
              <a:buClr>
                <a:schemeClr val="accent3"/>
              </a:buClr>
              <a:buNone/>
              <a:defRPr/>
            </a:pPr>
            <a:r>
              <a:rPr lang="es-ES" sz="2100" i="1" dirty="0" smtClean="0"/>
              <a:t>	Las IAM son paginas que contienen la información relativa a la utilización de paginas por las tablas y los índices.</a:t>
            </a:r>
            <a:endParaRPr lang="es-ES" sz="2100" i="1" dirty="0"/>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10</a:t>
            </a:fld>
            <a:endParaRPr lang="es-ES"/>
          </a:p>
        </p:txBody>
      </p:sp>
    </p:spTree>
    <p:extLst>
      <p:ext uri="{BB962C8B-B14F-4D97-AF65-F5344CB8AC3E}">
        <p14:creationId xmlns:p14="http://schemas.microsoft.com/office/powerpoint/2010/main" val="2340164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p:txBody>
          <a:bodyPr/>
          <a:lstStyle/>
          <a:p>
            <a:pPr eaLnBrk="1" hangingPunct="1"/>
            <a:r>
              <a:rPr lang="es-ES" smtClean="0"/>
              <a:t>¿Que es un Índice?</a:t>
            </a:r>
          </a:p>
        </p:txBody>
      </p:sp>
      <p:sp>
        <p:nvSpPr>
          <p:cNvPr id="6" name="5 Marcador de número de diapositiva"/>
          <p:cNvSpPr>
            <a:spLocks noGrp="1"/>
          </p:cNvSpPr>
          <p:nvPr>
            <p:ph type="sldNum" sz="quarter" idx="12"/>
          </p:nvPr>
        </p:nvSpPr>
        <p:spPr/>
        <p:txBody>
          <a:bodyPr/>
          <a:lstStyle/>
          <a:p>
            <a:pPr>
              <a:defRPr/>
            </a:pPr>
            <a:fld id="{878E45CA-6628-492A-94C1-6BFD7DF887E9}" type="slidenum">
              <a:rPr lang="es-ES" smtClean="0"/>
              <a:pPr>
                <a:defRPr/>
              </a:pPr>
              <a:t>11</a:t>
            </a:fld>
            <a:endParaRPr lang="es-ES"/>
          </a:p>
        </p:txBody>
      </p:sp>
      <p:pic>
        <p:nvPicPr>
          <p:cNvPr id="14339" name="Picture 3"/>
          <p:cNvPicPr>
            <a:picLocks noChangeAspect="1" noChangeArrowheads="1"/>
          </p:cNvPicPr>
          <p:nvPr/>
        </p:nvPicPr>
        <p:blipFill>
          <a:blip r:embed="rId2" cstate="print"/>
          <a:srcRect/>
          <a:stretch>
            <a:fillRect/>
          </a:stretch>
        </p:blipFill>
        <p:spPr bwMode="auto">
          <a:xfrm>
            <a:off x="500063" y="2000250"/>
            <a:ext cx="5905500" cy="2343150"/>
          </a:xfrm>
          <a:prstGeom prst="rect">
            <a:avLst/>
          </a:prstGeom>
          <a:noFill/>
          <a:ln w="9525">
            <a:noFill/>
            <a:miter lim="800000"/>
            <a:headEnd/>
            <a:tailEnd/>
          </a:ln>
        </p:spPr>
      </p:pic>
      <p:pic>
        <p:nvPicPr>
          <p:cNvPr id="14340" name="Picture 4"/>
          <p:cNvPicPr>
            <a:picLocks noChangeAspect="1" noChangeArrowheads="1"/>
          </p:cNvPicPr>
          <p:nvPr/>
        </p:nvPicPr>
        <p:blipFill>
          <a:blip r:embed="rId3" cstate="print"/>
          <a:srcRect/>
          <a:stretch>
            <a:fillRect/>
          </a:stretch>
        </p:blipFill>
        <p:spPr bwMode="auto">
          <a:xfrm>
            <a:off x="4429125" y="3786188"/>
            <a:ext cx="3952875" cy="2847975"/>
          </a:xfrm>
          <a:prstGeom prst="rect">
            <a:avLst/>
          </a:prstGeom>
          <a:noFill/>
          <a:ln w="9525">
            <a:noFill/>
            <a:miter lim="800000"/>
            <a:headEnd/>
            <a:tailEnd/>
          </a:ln>
        </p:spPr>
      </p:pic>
      <p:sp>
        <p:nvSpPr>
          <p:cNvPr id="7" name="6 Flecha derecha"/>
          <p:cNvSpPr/>
          <p:nvPr/>
        </p:nvSpPr>
        <p:spPr>
          <a:xfrm rot="2018925">
            <a:off x="4464050" y="3697288"/>
            <a:ext cx="714375" cy="857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Tree>
    <p:extLst>
      <p:ext uri="{BB962C8B-B14F-4D97-AF65-F5344CB8AC3E}">
        <p14:creationId xmlns:p14="http://schemas.microsoft.com/office/powerpoint/2010/main" val="1270939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p:txBody>
          <a:bodyPr/>
          <a:lstStyle/>
          <a:p>
            <a:pPr eaLnBrk="1" hangingPunct="1"/>
            <a:r>
              <a:rPr lang="es-ES" smtClean="0"/>
              <a:t>¿Que es un Índice?</a:t>
            </a:r>
          </a:p>
        </p:txBody>
      </p:sp>
      <p:sp>
        <p:nvSpPr>
          <p:cNvPr id="3" name="2 Marcador de contenido"/>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s-ES" dirty="0" smtClean="0"/>
              <a:t>Los índices se actualizan automáticamente cuando realizamos operaciones de escritura en la base de datos. </a:t>
            </a:r>
          </a:p>
          <a:p>
            <a:pPr marL="274320" indent="-274320" eaLnBrk="1" fontAlgn="auto" hangingPunct="1">
              <a:spcAft>
                <a:spcPts val="0"/>
              </a:spcAft>
              <a:buClr>
                <a:schemeClr val="accent3"/>
              </a:buClr>
              <a:buFont typeface="Wingdings 2"/>
              <a:buChar char=""/>
              <a:defRPr/>
            </a:pPr>
            <a:endParaRPr lang="es-ES" dirty="0"/>
          </a:p>
          <a:p>
            <a:pPr marL="274320" indent="-274320" eaLnBrk="1" fontAlgn="auto" hangingPunct="1">
              <a:spcAft>
                <a:spcPts val="0"/>
              </a:spcAft>
              <a:buClr>
                <a:schemeClr val="accent3"/>
              </a:buClr>
              <a:buFont typeface="Wingdings 2"/>
              <a:buChar char=""/>
              <a:defRPr/>
            </a:pPr>
            <a:r>
              <a:rPr lang="es-ES" dirty="0" smtClean="0"/>
              <a:t>Este es un aspecto muy importante de cara al rendimiento de las operaciones de escritura, ya que además de escribir los datos en la tabla se escribirán también en el índice. </a:t>
            </a:r>
          </a:p>
          <a:p>
            <a:pPr marL="274320" indent="-274320" eaLnBrk="1" fontAlgn="auto" hangingPunct="1">
              <a:spcAft>
                <a:spcPts val="0"/>
              </a:spcAft>
              <a:buClr>
                <a:schemeClr val="accent3"/>
              </a:buClr>
              <a:buFont typeface="Wingdings 2"/>
              <a:buChar char=""/>
              <a:defRPr/>
            </a:pPr>
            <a:endParaRPr lang="es-ES" b="1" dirty="0" smtClean="0"/>
          </a:p>
          <a:p>
            <a:pPr marL="274320" indent="-274320" eaLnBrk="1" fontAlgn="auto" hangingPunct="1">
              <a:spcAft>
                <a:spcPts val="0"/>
              </a:spcAft>
              <a:buClr>
                <a:schemeClr val="accent3"/>
              </a:buClr>
              <a:buFont typeface="Wingdings 2"/>
              <a:buChar char=""/>
              <a:defRPr/>
            </a:pPr>
            <a:r>
              <a:rPr lang="es-ES" b="1" dirty="0" smtClean="0"/>
              <a:t>Las claves primarias son índices.</a:t>
            </a:r>
            <a:endParaRPr lang="es-ES" dirty="0" smtClean="0"/>
          </a:p>
          <a:p>
            <a:pPr marL="274320" indent="-274320" eaLnBrk="1" fontAlgn="auto" hangingPunct="1">
              <a:spcAft>
                <a:spcPts val="0"/>
              </a:spcAft>
              <a:buClr>
                <a:schemeClr val="accent3"/>
              </a:buClr>
              <a:buFont typeface="Wingdings 2"/>
              <a:buChar char=""/>
              <a:defRPr/>
            </a:pPr>
            <a:endParaRPr lang="es-ES" dirty="0" smtClean="0"/>
          </a:p>
          <a:p>
            <a:pPr marL="274320" indent="-274320" eaLnBrk="1" fontAlgn="auto" hangingPunct="1">
              <a:spcAft>
                <a:spcPts val="0"/>
              </a:spcAft>
              <a:buClr>
                <a:schemeClr val="accent3"/>
              </a:buClr>
              <a:buFont typeface="Wingdings 2"/>
              <a:buChar char=""/>
              <a:defRPr/>
            </a:pPr>
            <a:r>
              <a:rPr lang="es-ES" dirty="0" smtClean="0"/>
              <a:t>Los nombres de los índices deben ser únicos.</a:t>
            </a:r>
          </a:p>
          <a:p>
            <a:pPr marL="274320" indent="-274320" eaLnBrk="1" fontAlgn="auto" hangingPunct="1">
              <a:spcAft>
                <a:spcPts val="0"/>
              </a:spcAft>
              <a:buClr>
                <a:schemeClr val="accent3"/>
              </a:buClr>
              <a:buFont typeface="Wingdings 2"/>
              <a:buChar char=""/>
              <a:defRPr/>
            </a:pPr>
            <a:endParaRPr lang="es-ES" dirty="0"/>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12</a:t>
            </a:fld>
            <a:endParaRPr lang="es-ES"/>
          </a:p>
        </p:txBody>
      </p:sp>
    </p:spTree>
    <p:extLst>
      <p:ext uri="{BB962C8B-B14F-4D97-AF65-F5344CB8AC3E}">
        <p14:creationId xmlns:p14="http://schemas.microsoft.com/office/powerpoint/2010/main" val="3923277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p:txBody>
          <a:bodyPr/>
          <a:lstStyle/>
          <a:p>
            <a:pPr eaLnBrk="1" hangingPunct="1"/>
            <a:r>
              <a:rPr lang="es-ES" smtClean="0"/>
              <a:t>¿Que es un Índice?</a:t>
            </a:r>
          </a:p>
        </p:txBody>
      </p:sp>
      <p:sp>
        <p:nvSpPr>
          <p:cNvPr id="16387" name="2 Marcador de contenido"/>
          <p:cNvSpPr>
            <a:spLocks noGrp="1"/>
          </p:cNvSpPr>
          <p:nvPr>
            <p:ph idx="1"/>
          </p:nvPr>
        </p:nvSpPr>
        <p:spPr/>
        <p:txBody>
          <a:bodyPr/>
          <a:lstStyle/>
          <a:p>
            <a:pPr eaLnBrk="1" hangingPunct="1"/>
            <a:r>
              <a:rPr lang="es-ES" dirty="0" smtClean="0"/>
              <a:t>Un número elevado de índices hará más lentas estas operaciones. Sin embargo, salvo casos excepcionales, el beneficio que aportan los índices compensa </a:t>
            </a:r>
            <a:r>
              <a:rPr lang="es-ES" smtClean="0"/>
              <a:t>por mucho esta penalización.</a:t>
            </a:r>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13</a:t>
            </a:fld>
            <a:endParaRPr lang="es-ES"/>
          </a:p>
        </p:txBody>
      </p:sp>
    </p:spTree>
    <p:extLst>
      <p:ext uri="{BB962C8B-B14F-4D97-AF65-F5344CB8AC3E}">
        <p14:creationId xmlns:p14="http://schemas.microsoft.com/office/powerpoint/2010/main" val="376772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p:txBody>
          <a:bodyPr/>
          <a:lstStyle/>
          <a:p>
            <a:pPr eaLnBrk="1" hangingPunct="1"/>
            <a:r>
              <a:rPr lang="es-ES" smtClean="0"/>
              <a:t>¿Que es un Índice?</a:t>
            </a:r>
          </a:p>
        </p:txBody>
      </p:sp>
      <p:sp>
        <p:nvSpPr>
          <p:cNvPr id="17411" name="2 Marcador de contenido"/>
          <p:cNvSpPr>
            <a:spLocks noGrp="1"/>
          </p:cNvSpPr>
          <p:nvPr>
            <p:ph idx="1"/>
          </p:nvPr>
        </p:nvSpPr>
        <p:spPr/>
        <p:txBody>
          <a:bodyPr/>
          <a:lstStyle/>
          <a:p>
            <a:pPr eaLnBrk="1" hangingPunct="1"/>
            <a:r>
              <a:rPr lang="es-ES" smtClean="0"/>
              <a:t>Las sentencias de SQL para manipular índices son:</a:t>
            </a:r>
          </a:p>
          <a:p>
            <a:pPr eaLnBrk="1" hangingPunct="1"/>
            <a:endParaRPr lang="es-ES" smtClean="0"/>
          </a:p>
          <a:p>
            <a:pPr lvl="1" eaLnBrk="1" hangingPunct="1"/>
            <a:r>
              <a:rPr lang="es-ES" b="1" smtClean="0"/>
              <a:t>CREATE INDEX</a:t>
            </a:r>
            <a:r>
              <a:rPr lang="es-ES" smtClean="0"/>
              <a:t>;</a:t>
            </a:r>
            <a:br>
              <a:rPr lang="es-ES" smtClean="0"/>
            </a:br>
            <a:endParaRPr lang="es-ES" smtClean="0"/>
          </a:p>
          <a:p>
            <a:pPr lvl="1" eaLnBrk="1" hangingPunct="1"/>
            <a:r>
              <a:rPr lang="es-ES" b="1" smtClean="0"/>
              <a:t>DROP INDEX</a:t>
            </a:r>
            <a:r>
              <a:rPr lang="es-ES" smtClean="0"/>
              <a:t>;</a:t>
            </a:r>
          </a:p>
          <a:p>
            <a:pPr eaLnBrk="1" hangingPunct="1"/>
            <a:endParaRPr lang="es-ES" smtClean="0"/>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14</a:t>
            </a:fld>
            <a:endParaRPr lang="es-ES"/>
          </a:p>
        </p:txBody>
      </p:sp>
    </p:spTree>
    <p:extLst>
      <p:ext uri="{BB962C8B-B14F-4D97-AF65-F5344CB8AC3E}">
        <p14:creationId xmlns:p14="http://schemas.microsoft.com/office/powerpoint/2010/main" val="3856647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p:txBody>
          <a:bodyPr/>
          <a:lstStyle/>
          <a:p>
            <a:pPr eaLnBrk="1" hangingPunct="1"/>
            <a:r>
              <a:rPr lang="es-ES" smtClean="0"/>
              <a:t>¿Que es un Índice?</a:t>
            </a:r>
          </a:p>
        </p:txBody>
      </p:sp>
      <p:sp>
        <p:nvSpPr>
          <p:cNvPr id="3" name="2 Marcador de contenido"/>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s-ES" dirty="0" smtClean="0"/>
              <a:t>La sintaxis para la creación de índices es la siguiente:</a:t>
            </a:r>
          </a:p>
          <a:p>
            <a:pPr marL="274320" indent="-274320" eaLnBrk="1" fontAlgn="auto" hangingPunct="1">
              <a:spcAft>
                <a:spcPts val="0"/>
              </a:spcAft>
              <a:buClr>
                <a:schemeClr val="accent3"/>
              </a:buClr>
              <a:buFont typeface="Wingdings 2"/>
              <a:buChar char=""/>
              <a:defRPr/>
            </a:pPr>
            <a:endParaRPr lang="es-ES" b="1" dirty="0" smtClean="0"/>
          </a:p>
          <a:p>
            <a:pPr marL="521208" lvl="1" indent="-246888" eaLnBrk="1" fontAlgn="auto" hangingPunct="1">
              <a:spcBef>
                <a:spcPts val="324"/>
              </a:spcBef>
              <a:spcAft>
                <a:spcPts val="0"/>
              </a:spcAft>
              <a:buClr>
                <a:schemeClr val="accent4"/>
              </a:buClr>
              <a:buFont typeface="Wingdings 2"/>
              <a:buNone/>
              <a:defRPr/>
            </a:pPr>
            <a:r>
              <a:rPr lang="es-ES" b="1" dirty="0" smtClean="0">
                <a:solidFill>
                  <a:schemeClr val="tx1">
                    <a:tint val="85000"/>
                  </a:schemeClr>
                </a:solidFill>
              </a:rPr>
              <a:t>CREATE</a:t>
            </a:r>
            <a:r>
              <a:rPr lang="es-ES" dirty="0" smtClean="0">
                <a:solidFill>
                  <a:schemeClr val="tx1">
                    <a:tint val="85000"/>
                  </a:schemeClr>
                </a:solidFill>
              </a:rPr>
              <a:t> [</a:t>
            </a:r>
            <a:r>
              <a:rPr lang="es-ES" b="1" dirty="0" smtClean="0">
                <a:solidFill>
                  <a:schemeClr val="tx1">
                    <a:tint val="85000"/>
                  </a:schemeClr>
                </a:solidFill>
              </a:rPr>
              <a:t>UNIQUE</a:t>
            </a:r>
            <a:r>
              <a:rPr lang="es-ES" dirty="0" smtClean="0">
                <a:solidFill>
                  <a:schemeClr val="tx1">
                    <a:tint val="85000"/>
                  </a:schemeClr>
                </a:solidFill>
              </a:rPr>
              <a:t>] </a:t>
            </a:r>
            <a:r>
              <a:rPr lang="es-ES" b="1" dirty="0" smtClean="0">
                <a:solidFill>
                  <a:schemeClr val="tx1">
                    <a:tint val="85000"/>
                  </a:schemeClr>
                </a:solidFill>
              </a:rPr>
              <a:t>INDEX</a:t>
            </a:r>
            <a:r>
              <a:rPr lang="es-ES" dirty="0" smtClean="0">
                <a:solidFill>
                  <a:schemeClr val="tx1">
                    <a:tint val="85000"/>
                  </a:schemeClr>
                </a:solidFill>
              </a:rPr>
              <a:t> &lt;</a:t>
            </a:r>
            <a:r>
              <a:rPr lang="es-ES" dirty="0" err="1" smtClean="0">
                <a:solidFill>
                  <a:schemeClr val="tx1">
                    <a:tint val="85000"/>
                  </a:schemeClr>
                </a:solidFill>
              </a:rPr>
              <a:t>nombre_indice</a:t>
            </a:r>
            <a:r>
              <a:rPr lang="es-ES" dirty="0" smtClean="0">
                <a:solidFill>
                  <a:schemeClr val="tx1">
                    <a:tint val="85000"/>
                  </a:schemeClr>
                </a:solidFill>
              </a:rPr>
              <a:t>&gt;</a:t>
            </a:r>
            <a:br>
              <a:rPr lang="es-ES" dirty="0" smtClean="0">
                <a:solidFill>
                  <a:schemeClr val="tx1">
                    <a:tint val="85000"/>
                  </a:schemeClr>
                </a:solidFill>
              </a:rPr>
            </a:br>
            <a:r>
              <a:rPr lang="es-ES" b="1" dirty="0" smtClean="0">
                <a:solidFill>
                  <a:schemeClr val="tx1">
                    <a:tint val="85000"/>
                  </a:schemeClr>
                </a:solidFill>
              </a:rPr>
              <a:t>ON</a:t>
            </a:r>
            <a:r>
              <a:rPr lang="es-ES" dirty="0" smtClean="0">
                <a:solidFill>
                  <a:schemeClr val="tx1">
                    <a:tint val="85000"/>
                  </a:schemeClr>
                </a:solidFill>
              </a:rPr>
              <a:t> &lt;</a:t>
            </a:r>
            <a:r>
              <a:rPr lang="es-ES" dirty="0" err="1" smtClean="0">
                <a:solidFill>
                  <a:schemeClr val="tx1">
                    <a:tint val="85000"/>
                  </a:schemeClr>
                </a:solidFill>
              </a:rPr>
              <a:t>nombre_tabla</a:t>
            </a:r>
            <a:r>
              <a:rPr lang="es-ES" dirty="0" smtClean="0">
                <a:solidFill>
                  <a:schemeClr val="tx1">
                    <a:tint val="85000"/>
                  </a:schemeClr>
                </a:solidFill>
              </a:rPr>
              <a:t>&gt;(</a:t>
            </a:r>
            <a:br>
              <a:rPr lang="es-ES" dirty="0" smtClean="0">
                <a:solidFill>
                  <a:schemeClr val="tx1">
                    <a:tint val="85000"/>
                  </a:schemeClr>
                </a:solidFill>
              </a:rPr>
            </a:br>
            <a:r>
              <a:rPr lang="es-ES" dirty="0" smtClean="0">
                <a:solidFill>
                  <a:schemeClr val="tx1">
                    <a:tint val="85000"/>
                  </a:schemeClr>
                </a:solidFill>
              </a:rPr>
              <a:t>&lt;</a:t>
            </a:r>
            <a:r>
              <a:rPr lang="es-ES" dirty="0" err="1" smtClean="0">
                <a:solidFill>
                  <a:schemeClr val="tx1">
                    <a:tint val="85000"/>
                  </a:schemeClr>
                </a:solidFill>
              </a:rPr>
              <a:t>nombre_campo</a:t>
            </a:r>
            <a:r>
              <a:rPr lang="es-ES" dirty="0" smtClean="0">
                <a:solidFill>
                  <a:schemeClr val="tx1">
                    <a:tint val="85000"/>
                  </a:schemeClr>
                </a:solidFill>
              </a:rPr>
              <a:t>&gt; [</a:t>
            </a:r>
            <a:r>
              <a:rPr lang="es-ES" b="1" dirty="0" smtClean="0">
                <a:solidFill>
                  <a:schemeClr val="tx1">
                    <a:tint val="85000"/>
                  </a:schemeClr>
                </a:solidFill>
              </a:rPr>
              <a:t>ASC</a:t>
            </a:r>
            <a:r>
              <a:rPr lang="es-ES" dirty="0" smtClean="0">
                <a:solidFill>
                  <a:schemeClr val="tx1">
                    <a:tint val="85000"/>
                  </a:schemeClr>
                </a:solidFill>
              </a:rPr>
              <a:t> | </a:t>
            </a:r>
            <a:r>
              <a:rPr lang="es-ES" b="1" dirty="0" smtClean="0">
                <a:solidFill>
                  <a:schemeClr val="tx1">
                    <a:tint val="85000"/>
                  </a:schemeClr>
                </a:solidFill>
              </a:rPr>
              <a:t>DESC</a:t>
            </a:r>
            <a:r>
              <a:rPr lang="es-ES" dirty="0" smtClean="0">
                <a:solidFill>
                  <a:schemeClr val="tx1">
                    <a:tint val="85000"/>
                  </a:schemeClr>
                </a:solidFill>
              </a:rPr>
              <a:t>]</a:t>
            </a:r>
            <a:br>
              <a:rPr lang="es-ES" dirty="0" smtClean="0">
                <a:solidFill>
                  <a:schemeClr val="tx1">
                    <a:tint val="85000"/>
                  </a:schemeClr>
                </a:solidFill>
              </a:rPr>
            </a:br>
            <a:r>
              <a:rPr lang="es-ES" dirty="0" smtClean="0">
                <a:solidFill>
                  <a:schemeClr val="tx1">
                    <a:tint val="85000"/>
                  </a:schemeClr>
                </a:solidFill>
              </a:rPr>
              <a:t>                  {,&lt;</a:t>
            </a:r>
            <a:r>
              <a:rPr lang="es-ES" dirty="0" err="1" smtClean="0">
                <a:solidFill>
                  <a:schemeClr val="tx1">
                    <a:tint val="85000"/>
                  </a:schemeClr>
                </a:solidFill>
              </a:rPr>
              <a:t>nombre_campo</a:t>
            </a:r>
            <a:r>
              <a:rPr lang="es-ES" dirty="0" smtClean="0">
                <a:solidFill>
                  <a:schemeClr val="tx1">
                    <a:tint val="85000"/>
                  </a:schemeClr>
                </a:solidFill>
              </a:rPr>
              <a:t>&gt; [</a:t>
            </a:r>
            <a:r>
              <a:rPr lang="es-ES" b="1" dirty="0" smtClean="0">
                <a:solidFill>
                  <a:schemeClr val="tx1">
                    <a:tint val="85000"/>
                  </a:schemeClr>
                </a:solidFill>
              </a:rPr>
              <a:t>ASC</a:t>
            </a:r>
            <a:r>
              <a:rPr lang="es-ES" dirty="0" smtClean="0">
                <a:solidFill>
                  <a:schemeClr val="tx1">
                    <a:tint val="85000"/>
                  </a:schemeClr>
                </a:solidFill>
              </a:rPr>
              <a:t> | </a:t>
            </a:r>
            <a:r>
              <a:rPr lang="es-ES" b="1" dirty="0" smtClean="0">
                <a:solidFill>
                  <a:schemeClr val="tx1">
                    <a:tint val="85000"/>
                  </a:schemeClr>
                </a:solidFill>
              </a:rPr>
              <a:t>DESC</a:t>
            </a:r>
            <a:r>
              <a:rPr lang="es-ES" dirty="0" smtClean="0">
                <a:solidFill>
                  <a:schemeClr val="tx1">
                    <a:tint val="85000"/>
                  </a:schemeClr>
                </a:solidFill>
              </a:rPr>
              <a:t>]})</a:t>
            </a:r>
            <a:br>
              <a:rPr lang="es-ES" dirty="0" smtClean="0">
                <a:solidFill>
                  <a:schemeClr val="tx1">
                    <a:tint val="85000"/>
                  </a:schemeClr>
                </a:solidFill>
              </a:rPr>
            </a:br>
            <a:r>
              <a:rPr lang="es-ES" dirty="0" smtClean="0">
                <a:solidFill>
                  <a:schemeClr val="tx1">
                    <a:tint val="85000"/>
                  </a:schemeClr>
                </a:solidFill>
              </a:rPr>
              <a:t>                  );</a:t>
            </a:r>
          </a:p>
          <a:p>
            <a:pPr marL="521208" lvl="1" indent="-246888" eaLnBrk="1" fontAlgn="auto" hangingPunct="1">
              <a:spcBef>
                <a:spcPts val="324"/>
              </a:spcBef>
              <a:spcAft>
                <a:spcPts val="0"/>
              </a:spcAft>
              <a:buClr>
                <a:schemeClr val="accent4"/>
              </a:buClr>
              <a:buFont typeface="Wingdings 2"/>
              <a:buNone/>
              <a:defRPr/>
            </a:pPr>
            <a:endParaRPr lang="es-ES" dirty="0" smtClean="0">
              <a:solidFill>
                <a:schemeClr val="tx1">
                  <a:tint val="85000"/>
                </a:schemeClr>
              </a:solidFill>
            </a:endParaRPr>
          </a:p>
          <a:p>
            <a:pPr marL="274320" indent="-274320" eaLnBrk="1" fontAlgn="auto" hangingPunct="1">
              <a:spcAft>
                <a:spcPts val="0"/>
              </a:spcAft>
              <a:buClr>
                <a:schemeClr val="accent3"/>
              </a:buClr>
              <a:buFont typeface="Wingdings 2"/>
              <a:buChar char=""/>
              <a:defRPr/>
            </a:pPr>
            <a:r>
              <a:rPr lang="es-ES" dirty="0" smtClean="0"/>
              <a:t>La </a:t>
            </a:r>
            <a:r>
              <a:rPr lang="es-ES" dirty="0" err="1" smtClean="0"/>
              <a:t>pálabra</a:t>
            </a:r>
            <a:r>
              <a:rPr lang="es-ES" dirty="0" smtClean="0"/>
              <a:t> clave </a:t>
            </a:r>
            <a:r>
              <a:rPr lang="es-ES" b="1" dirty="0" smtClean="0"/>
              <a:t>UNIQUE </a:t>
            </a:r>
            <a:r>
              <a:rPr lang="es-ES" dirty="0" smtClean="0"/>
              <a:t>especifica que no pueden existir claves duplicadas en el índice.</a:t>
            </a:r>
            <a:br>
              <a:rPr lang="es-ES" dirty="0" smtClean="0"/>
            </a:br>
            <a:r>
              <a:rPr lang="es-ES" b="1" dirty="0" smtClean="0"/>
              <a:t>ASC</a:t>
            </a:r>
            <a:r>
              <a:rPr lang="es-ES" dirty="0" smtClean="0"/>
              <a:t> | </a:t>
            </a:r>
            <a:r>
              <a:rPr lang="es-ES" b="1" dirty="0" smtClean="0"/>
              <a:t>DESC </a:t>
            </a:r>
            <a:r>
              <a:rPr lang="es-ES" dirty="0" smtClean="0"/>
              <a:t>especifican el criterio de ordenación elegido, ascendente o descendente, por defecto es ascendente.</a:t>
            </a:r>
          </a:p>
          <a:p>
            <a:pPr marL="274320" indent="-274320" eaLnBrk="1" fontAlgn="auto" hangingPunct="1">
              <a:spcAft>
                <a:spcPts val="0"/>
              </a:spcAft>
              <a:buClr>
                <a:schemeClr val="accent3"/>
              </a:buClr>
              <a:buFont typeface="Wingdings 2"/>
              <a:buChar char=""/>
              <a:defRPr/>
            </a:pPr>
            <a:endParaRPr lang="es-ES" dirty="0"/>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15</a:t>
            </a:fld>
            <a:endParaRPr lang="es-ES"/>
          </a:p>
        </p:txBody>
      </p:sp>
    </p:spTree>
    <p:extLst>
      <p:ext uri="{BB962C8B-B14F-4D97-AF65-F5344CB8AC3E}">
        <p14:creationId xmlns:p14="http://schemas.microsoft.com/office/powerpoint/2010/main" val="3769001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1143000"/>
          </a:xfrm>
        </p:spPr>
        <p:txBody>
          <a:bodyPr/>
          <a:lstStyle/>
          <a:p>
            <a:r>
              <a:rPr lang="en-US" sz="4200" b="1" dirty="0" smtClean="0"/>
              <a:t>INDICES</a:t>
            </a:r>
            <a:r>
              <a:rPr lang="en-US" b="1" dirty="0" smtClean="0"/>
              <a:t> </a:t>
            </a:r>
            <a:endParaRPr lang="en-US" dirty="0"/>
          </a:p>
        </p:txBody>
      </p:sp>
      <p:sp>
        <p:nvSpPr>
          <p:cNvPr id="3" name="2 Marcador de contenido"/>
          <p:cNvSpPr>
            <a:spLocks noGrp="1"/>
          </p:cNvSpPr>
          <p:nvPr>
            <p:ph idx="1"/>
          </p:nvPr>
        </p:nvSpPr>
        <p:spPr>
          <a:xfrm>
            <a:off x="457200" y="1295400"/>
            <a:ext cx="8229600" cy="5029200"/>
          </a:xfrm>
        </p:spPr>
        <p:txBody>
          <a:bodyPr>
            <a:normAutofit/>
          </a:bodyPr>
          <a:lstStyle/>
          <a:p>
            <a:pPr>
              <a:buNone/>
            </a:pPr>
            <a:r>
              <a:rPr lang="en-US" sz="2300" dirty="0" smtClean="0"/>
              <a:t>	</a:t>
            </a:r>
            <a:r>
              <a:rPr lang="es-ES" sz="2300" dirty="0" smtClean="0"/>
              <a:t>La instrucción CREATE INDEX se utiliza para crear índices sobre una o más columnas de una tabla. </a:t>
            </a:r>
            <a:endParaRPr lang="en-US" sz="2300" dirty="0"/>
          </a:p>
        </p:txBody>
      </p:sp>
      <p:sp>
        <p:nvSpPr>
          <p:cNvPr id="5" name="4 Marcador de número de diapositiva"/>
          <p:cNvSpPr>
            <a:spLocks noGrp="1"/>
          </p:cNvSpPr>
          <p:nvPr>
            <p:ph type="sldNum" sz="quarter" idx="12"/>
          </p:nvPr>
        </p:nvSpPr>
        <p:spPr/>
        <p:txBody>
          <a:bodyPr/>
          <a:lstStyle/>
          <a:p>
            <a:fld id="{90F43795-C9F2-4703-9352-7AF37A168FB5}" type="slidenum">
              <a:rPr lang="en-US" smtClean="0"/>
              <a:pPr/>
              <a:t>16</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838200" y="2133600"/>
            <a:ext cx="7468336"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04800"/>
            <a:ext cx="8229600" cy="1143000"/>
          </a:xfrm>
        </p:spPr>
        <p:txBody>
          <a:bodyPr/>
          <a:lstStyle/>
          <a:p>
            <a:r>
              <a:rPr lang="en-US" dirty="0" err="1" smtClean="0"/>
              <a:t>Endetalle</a:t>
            </a:r>
            <a:r>
              <a:rPr lang="en-US" dirty="0" smtClean="0"/>
              <a:t>:</a:t>
            </a:r>
            <a:endParaRPr lang="en-US" dirty="0"/>
          </a:p>
        </p:txBody>
      </p:sp>
      <p:sp>
        <p:nvSpPr>
          <p:cNvPr id="3" name="2 Marcador de contenido"/>
          <p:cNvSpPr>
            <a:spLocks noGrp="1"/>
          </p:cNvSpPr>
          <p:nvPr>
            <p:ph idx="1"/>
          </p:nvPr>
        </p:nvSpPr>
        <p:spPr>
          <a:xfrm>
            <a:off x="457200" y="1447800"/>
            <a:ext cx="8229600" cy="4876800"/>
          </a:xfrm>
        </p:spPr>
        <p:txBody>
          <a:bodyPr/>
          <a:lstStyle/>
          <a:p>
            <a:r>
              <a:rPr lang="es-ES" sz="2300" dirty="0" smtClean="0"/>
              <a:t>Si no se especifica UNIQUE en la instrucción CREATE INDEX, el índice admitirá duplicados. </a:t>
            </a:r>
          </a:p>
          <a:p>
            <a:r>
              <a:rPr lang="es-ES" sz="2300" dirty="0" smtClean="0"/>
              <a:t>Si no se especifica CLUSTERED en la instrucción CREATE INDEX, se creará un índice no agrupado. </a:t>
            </a:r>
            <a:endParaRPr lang="en-US" sz="2300" dirty="0" smtClean="0"/>
          </a:p>
          <a:p>
            <a:pPr>
              <a:buNone/>
            </a:pPr>
            <a:endParaRPr lang="en-US"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pPr eaLnBrk="1" hangingPunct="1"/>
            <a:r>
              <a:rPr lang="es-ES" smtClean="0"/>
              <a:t>Ejemplo</a:t>
            </a:r>
          </a:p>
        </p:txBody>
      </p:sp>
      <p:sp>
        <p:nvSpPr>
          <p:cNvPr id="20483" name="2 Marcador de contenido"/>
          <p:cNvSpPr>
            <a:spLocks noGrp="1"/>
          </p:cNvSpPr>
          <p:nvPr>
            <p:ph idx="1"/>
          </p:nvPr>
        </p:nvSpPr>
        <p:spPr/>
        <p:txBody>
          <a:bodyPr/>
          <a:lstStyle/>
          <a:p>
            <a:pPr eaLnBrk="1" hangingPunct="1"/>
            <a:r>
              <a:rPr lang="es-ES" smtClean="0"/>
              <a:t>Para eliminar un índice debemos emplear la sentencia</a:t>
            </a:r>
            <a:r>
              <a:rPr lang="es-ES" b="1" smtClean="0"/>
              <a:t> DROP INDEX.</a:t>
            </a:r>
            <a:endParaRPr lang="es-ES" smtClean="0"/>
          </a:p>
          <a:p>
            <a:pPr eaLnBrk="1" hangingPunct="1"/>
            <a:endParaRPr lang="es-ES" b="1" smtClean="0"/>
          </a:p>
          <a:p>
            <a:pPr eaLnBrk="1" hangingPunct="1"/>
            <a:r>
              <a:rPr lang="es-ES" b="1" smtClean="0"/>
              <a:t>DROP INDEX </a:t>
            </a:r>
            <a:r>
              <a:rPr lang="es-ES" smtClean="0"/>
              <a:t>&lt;nombre_tabla&gt;.&lt;nombre_indice&gt;;</a:t>
            </a:r>
          </a:p>
          <a:p>
            <a:pPr eaLnBrk="1" hangingPunct="1"/>
            <a:endParaRPr lang="es-ES" smtClean="0"/>
          </a:p>
          <a:p>
            <a:pPr eaLnBrk="1" hangingPunct="1"/>
            <a:r>
              <a:rPr lang="es-ES" smtClean="0"/>
              <a:t>Ejemplo: Para eliminar el índice creado anteriormente.</a:t>
            </a:r>
          </a:p>
          <a:p>
            <a:pPr eaLnBrk="1" hangingPunct="1"/>
            <a:endParaRPr lang="es-ES" b="1" smtClean="0"/>
          </a:p>
          <a:p>
            <a:pPr eaLnBrk="1" hangingPunct="1"/>
            <a:r>
              <a:rPr lang="es-ES" b="1" smtClean="0"/>
              <a:t>DROP INDEX</a:t>
            </a:r>
            <a:r>
              <a:rPr lang="es-ES" smtClean="0"/>
              <a:t> CEMENTERIO.UIX_CEMENTERIO_ IDCementerio;</a:t>
            </a:r>
          </a:p>
          <a:p>
            <a:pPr eaLnBrk="1" hangingPunct="1"/>
            <a:endParaRPr lang="es-ES" smtClean="0"/>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18</a:t>
            </a:fld>
            <a:endParaRPr lang="es-ES"/>
          </a:p>
        </p:txBody>
      </p:sp>
    </p:spTree>
    <p:extLst>
      <p:ext uri="{BB962C8B-B14F-4D97-AF65-F5344CB8AC3E}">
        <p14:creationId xmlns:p14="http://schemas.microsoft.com/office/powerpoint/2010/main" val="3068102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1143000"/>
          </a:xfrm>
        </p:spPr>
        <p:txBody>
          <a:bodyPr/>
          <a:lstStyle/>
          <a:p>
            <a:r>
              <a:rPr lang="en-US" dirty="0" err="1" smtClean="0"/>
              <a:t>Ejemplo</a:t>
            </a:r>
            <a:r>
              <a:rPr lang="en-US" dirty="0" smtClean="0"/>
              <a:t>:</a:t>
            </a:r>
            <a:endParaRPr lang="en-US" dirty="0"/>
          </a:p>
        </p:txBody>
      </p:sp>
      <p:sp>
        <p:nvSpPr>
          <p:cNvPr id="3" name="2 Marcador de contenido"/>
          <p:cNvSpPr>
            <a:spLocks noGrp="1"/>
          </p:cNvSpPr>
          <p:nvPr>
            <p:ph idx="1"/>
          </p:nvPr>
        </p:nvSpPr>
        <p:spPr>
          <a:xfrm>
            <a:off x="228600" y="1371600"/>
            <a:ext cx="8534400" cy="4953000"/>
          </a:xfrm>
        </p:spPr>
        <p:txBody>
          <a:bodyPr/>
          <a:lstStyle/>
          <a:p>
            <a:pPr>
              <a:buNone/>
            </a:pPr>
            <a:r>
              <a:rPr lang="en-US" dirty="0" smtClean="0"/>
              <a:t>	</a:t>
            </a:r>
            <a:r>
              <a:rPr lang="es-ES" sz="2300" dirty="0" smtClean="0"/>
              <a:t>CREATE CLUSTERED INDEX </a:t>
            </a:r>
            <a:r>
              <a:rPr lang="es-ES" sz="2000" dirty="0" err="1" smtClean="0"/>
              <a:t>Ind_apellido</a:t>
            </a:r>
            <a:r>
              <a:rPr lang="es-ES" sz="2300" dirty="0" smtClean="0"/>
              <a:t> ON </a:t>
            </a:r>
            <a:r>
              <a:rPr lang="es-ES" sz="2000" dirty="0" smtClean="0"/>
              <a:t>miembro (apellido) </a:t>
            </a:r>
          </a:p>
          <a:p>
            <a:pPr>
              <a:buNone/>
            </a:pPr>
            <a:endParaRPr lang="es-ES" sz="2000" dirty="0" smtClean="0"/>
          </a:p>
          <a:p>
            <a:pPr>
              <a:buNone/>
            </a:pPr>
            <a:r>
              <a:rPr lang="es-ES" sz="2000" dirty="0" smtClean="0"/>
              <a:t>	</a:t>
            </a:r>
            <a:r>
              <a:rPr lang="es-ES" sz="2300" dirty="0" smtClean="0"/>
              <a:t>En este ejemplo se crea un índice agrupado sobre la columna apellidos de la tabla miembro. Un índice único asegura que ninguno de los datos de una columna indizada contendrá valores duplicados. Si la tabla tiene una restricción PRIMARY KEY o UNIQUE. </a:t>
            </a:r>
          </a:p>
          <a:p>
            <a:pPr>
              <a:buNone/>
            </a:pPr>
            <a:r>
              <a:rPr lang="es-ES" sz="2300" dirty="0" smtClean="0"/>
              <a:t>	</a:t>
            </a:r>
            <a:r>
              <a:rPr lang="es-ES" sz="2400" dirty="0" smtClean="0"/>
              <a:t>La opción UNIQUE crea un índice único (es decir, que no permite que dos filas tengan el mismo valor de índice) en una tabla o vista.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Objetivos</a:t>
            </a:r>
            <a:endParaRPr lang="en-US" dirty="0"/>
          </a:p>
        </p:txBody>
      </p:sp>
      <p:sp>
        <p:nvSpPr>
          <p:cNvPr id="3" name="Content Placeholder 2"/>
          <p:cNvSpPr>
            <a:spLocks noGrp="1"/>
          </p:cNvSpPr>
          <p:nvPr>
            <p:ph idx="1"/>
          </p:nvPr>
        </p:nvSpPr>
        <p:spPr/>
        <p:txBody>
          <a:bodyPr>
            <a:normAutofit/>
          </a:bodyPr>
          <a:lstStyle/>
          <a:p>
            <a:r>
              <a:rPr lang="en-US" dirty="0" smtClean="0"/>
              <a:t>Al </a:t>
            </a:r>
            <a:r>
              <a:rPr lang="en-US" dirty="0" err="1" smtClean="0"/>
              <a:t>finalizar</a:t>
            </a:r>
            <a:r>
              <a:rPr lang="en-US" dirty="0" smtClean="0"/>
              <a:t> el </a:t>
            </a:r>
            <a:r>
              <a:rPr lang="en-US" dirty="0" err="1" smtClean="0"/>
              <a:t>tema</a:t>
            </a:r>
            <a:r>
              <a:rPr lang="en-US" dirty="0" smtClean="0"/>
              <a:t>, </a:t>
            </a:r>
            <a:r>
              <a:rPr lang="en-US" dirty="0" err="1" smtClean="0"/>
              <a:t>los</a:t>
            </a:r>
            <a:r>
              <a:rPr lang="en-US" dirty="0" smtClean="0"/>
              <a:t> </a:t>
            </a:r>
            <a:r>
              <a:rPr lang="en-US" dirty="0" err="1" smtClean="0"/>
              <a:t>estudiantes</a:t>
            </a:r>
            <a:r>
              <a:rPr lang="en-US" dirty="0" smtClean="0"/>
              <a:t> </a:t>
            </a:r>
            <a:r>
              <a:rPr lang="en-US" dirty="0" err="1" smtClean="0"/>
              <a:t>manejaran</a:t>
            </a:r>
            <a:r>
              <a:rPr lang="en-US" dirty="0" smtClean="0"/>
              <a:t> </a:t>
            </a:r>
            <a:r>
              <a:rPr lang="en-US" dirty="0" err="1" smtClean="0"/>
              <a:t>los</a:t>
            </a:r>
            <a:r>
              <a:rPr lang="en-US" dirty="0" smtClean="0"/>
              <a:t> </a:t>
            </a:r>
            <a:r>
              <a:rPr lang="en-US" dirty="0" err="1" smtClean="0"/>
              <a:t>siguientes</a:t>
            </a:r>
            <a:r>
              <a:rPr lang="en-US" dirty="0" smtClean="0"/>
              <a:t> </a:t>
            </a:r>
            <a:r>
              <a:rPr lang="en-US" dirty="0" err="1" smtClean="0"/>
              <a:t>conceptos</a:t>
            </a:r>
            <a:r>
              <a:rPr lang="en-US" dirty="0" smtClean="0"/>
              <a:t>:</a:t>
            </a:r>
          </a:p>
          <a:p>
            <a:pPr lvl="1"/>
            <a:r>
              <a:rPr lang="en-US" dirty="0" smtClean="0"/>
              <a:t>Indices</a:t>
            </a:r>
          </a:p>
          <a:p>
            <a:pPr lvl="1"/>
            <a:r>
              <a:rPr lang="en-US" dirty="0" err="1" smtClean="0"/>
              <a:t>Tipos</a:t>
            </a:r>
            <a:r>
              <a:rPr lang="en-US" dirty="0" smtClean="0"/>
              <a:t> de indices</a:t>
            </a:r>
          </a:p>
          <a:p>
            <a:pPr lvl="1"/>
            <a:r>
              <a:rPr lang="en-US" dirty="0" smtClean="0"/>
              <a:t>Que </a:t>
            </a:r>
            <a:r>
              <a:rPr lang="en-US" dirty="0" err="1" smtClean="0"/>
              <a:t>es</a:t>
            </a:r>
            <a:r>
              <a:rPr lang="en-US" dirty="0" smtClean="0"/>
              <a:t> el fill factor y </a:t>
            </a:r>
            <a:r>
              <a:rPr lang="en-US" dirty="0" err="1" smtClean="0"/>
              <a:t>sus</a:t>
            </a:r>
            <a:r>
              <a:rPr lang="en-US" dirty="0" smtClean="0"/>
              <a:t> </a:t>
            </a:r>
            <a:r>
              <a:rPr lang="en-US" dirty="0" err="1" smtClean="0"/>
              <a:t>efectos</a:t>
            </a:r>
            <a:endParaRPr lang="en-US" dirty="0" smtClean="0"/>
          </a:p>
          <a:p>
            <a:pPr lvl="1"/>
            <a:r>
              <a:rPr lang="en-US" dirty="0" smtClean="0"/>
              <a:t>Indices </a:t>
            </a:r>
            <a:r>
              <a:rPr lang="en-US" dirty="0" err="1" smtClean="0"/>
              <a:t>compuestos</a:t>
            </a:r>
            <a:r>
              <a:rPr lang="en-US" dirty="0" smtClean="0"/>
              <a:t> y simples</a:t>
            </a:r>
          </a:p>
          <a:p>
            <a:pPr lvl="1"/>
            <a:r>
              <a:rPr lang="en-US" dirty="0" err="1" smtClean="0"/>
              <a:t>Borrar</a:t>
            </a:r>
            <a:r>
              <a:rPr lang="en-US" dirty="0" smtClean="0"/>
              <a:t> indices</a:t>
            </a:r>
          </a:p>
          <a:p>
            <a:pPr lvl="1"/>
            <a:r>
              <a:rPr lang="en-US" dirty="0" err="1" smtClean="0"/>
              <a:t>Asingacion</a:t>
            </a:r>
            <a:r>
              <a:rPr lang="en-US" dirty="0" smtClean="0"/>
              <a:t> de </a:t>
            </a:r>
            <a:r>
              <a:rPr lang="en-US" dirty="0" err="1" smtClean="0"/>
              <a:t>permisos</a:t>
            </a:r>
            <a:endParaRPr lang="en-US" dirty="0" smtClean="0"/>
          </a:p>
          <a:p>
            <a:pPr lvl="1"/>
            <a:r>
              <a:rPr lang="en-US" dirty="0" err="1" smtClean="0"/>
              <a:t>Instruccion</a:t>
            </a:r>
            <a:r>
              <a:rPr lang="en-US" dirty="0" smtClean="0"/>
              <a:t> Grant</a:t>
            </a:r>
          </a:p>
          <a:p>
            <a:pPr lvl="1"/>
            <a:r>
              <a:rPr lang="en-US" dirty="0" err="1" smtClean="0"/>
              <a:t>Instruccion</a:t>
            </a:r>
            <a:r>
              <a:rPr lang="en-US" dirty="0" smtClean="0"/>
              <a:t> Revoke</a:t>
            </a:r>
          </a:p>
          <a:p>
            <a:pPr lvl="1"/>
            <a:r>
              <a:rPr lang="en-US" dirty="0" err="1" smtClean="0"/>
              <a:t>Instruccion</a:t>
            </a:r>
            <a:r>
              <a:rPr lang="en-US" dirty="0" smtClean="0"/>
              <a:t> Deny</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90F43795-C9F2-4703-9352-7AF37A168FB5}" type="slidenum">
              <a:rPr lang="en-US" smtClean="0"/>
              <a:pPr/>
              <a:t>2</a:t>
            </a:fld>
            <a:endParaRPr lang="en-US"/>
          </a:p>
        </p:txBody>
      </p:sp>
    </p:spTree>
    <p:extLst>
      <p:ext uri="{BB962C8B-B14F-4D97-AF65-F5344CB8AC3E}">
        <p14:creationId xmlns:p14="http://schemas.microsoft.com/office/powerpoint/2010/main" val="2930000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1143000"/>
          </a:xfrm>
        </p:spPr>
        <p:txBody>
          <a:bodyPr/>
          <a:lstStyle/>
          <a:p>
            <a:r>
              <a:rPr lang="en-US" dirty="0" err="1" smtClean="0"/>
              <a:t>Notas</a:t>
            </a:r>
            <a:r>
              <a:rPr lang="en-US" dirty="0" smtClean="0"/>
              <a:t>:</a:t>
            </a:r>
            <a:endParaRPr lang="en-US" dirty="0"/>
          </a:p>
        </p:txBody>
      </p:sp>
      <p:sp>
        <p:nvSpPr>
          <p:cNvPr id="3" name="2 Marcador de contenido"/>
          <p:cNvSpPr>
            <a:spLocks noGrp="1"/>
          </p:cNvSpPr>
          <p:nvPr>
            <p:ph idx="1"/>
          </p:nvPr>
        </p:nvSpPr>
        <p:spPr>
          <a:xfrm>
            <a:off x="457200" y="1600200"/>
            <a:ext cx="8382000" cy="4724400"/>
          </a:xfrm>
        </p:spPr>
        <p:txBody>
          <a:bodyPr>
            <a:normAutofit/>
          </a:bodyPr>
          <a:lstStyle/>
          <a:p>
            <a:r>
              <a:rPr lang="es-ES" sz="2300" dirty="0" smtClean="0"/>
              <a:t>SQL Server comprueba si hay valores duplicados cuando se crea el índice (si ya existen datos) y realiza la comprobación cada vez que se agregan datos con una instrucción INSERT o UPDATE. </a:t>
            </a:r>
          </a:p>
          <a:p>
            <a:r>
              <a:rPr lang="es-ES" sz="2300" dirty="0" smtClean="0"/>
              <a:t>Si existen valores de clave duplicados, se cancela la instrucción CREATE INDEX y se devuelve un mensaje de error con el primer duplicado. Varios valores NULL se consideran como duplicados al crear un índice UNIQUE.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1143000"/>
          </a:xfrm>
        </p:spPr>
        <p:txBody>
          <a:bodyPr>
            <a:normAutofit/>
          </a:bodyPr>
          <a:lstStyle/>
          <a:p>
            <a:r>
              <a:rPr lang="en-US" sz="4200" dirty="0" smtClean="0"/>
              <a:t>El FILLFACTOR</a:t>
            </a:r>
            <a:endParaRPr lang="en-US" sz="4200" dirty="0"/>
          </a:p>
        </p:txBody>
      </p:sp>
      <p:sp>
        <p:nvSpPr>
          <p:cNvPr id="3" name="2 Marcador de contenido"/>
          <p:cNvSpPr>
            <a:spLocks noGrp="1"/>
          </p:cNvSpPr>
          <p:nvPr>
            <p:ph idx="1"/>
          </p:nvPr>
        </p:nvSpPr>
        <p:spPr>
          <a:xfrm>
            <a:off x="457200" y="1371600"/>
            <a:ext cx="8229600" cy="4953000"/>
          </a:xfrm>
        </p:spPr>
        <p:txBody>
          <a:bodyPr>
            <a:normAutofit/>
          </a:bodyPr>
          <a:lstStyle/>
          <a:p>
            <a:pPr>
              <a:buNone/>
            </a:pPr>
            <a:r>
              <a:rPr lang="en-US" dirty="0" smtClean="0"/>
              <a:t>	</a:t>
            </a:r>
            <a:r>
              <a:rPr lang="es-ES" dirty="0" smtClean="0"/>
              <a:t>La opción FILLFACTOR permite optimizar el rendimiento de las instrucciones INSERT y UPDATE en las tablas que contienen índices agrupados o no agrupados. </a:t>
            </a:r>
          </a:p>
          <a:p>
            <a:pPr>
              <a:buNone/>
            </a:pPr>
            <a:r>
              <a:rPr lang="es-ES" dirty="0" smtClean="0"/>
              <a:t>	Cuando se llena una página de índice, el servidor de base de datos necesita un tiempo para dividirla y hacer sitio para las nuevas filas. La opción FILLFACTOR especifica, en forma de porcentaje, cuánto se llenarán las páginas del nivel de hojas. </a:t>
            </a:r>
            <a:endParaRPr lang="en-US"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5400" dirty="0"/>
              <a:t>El FILLFACTOR</a:t>
            </a:r>
            <a:endParaRPr lang="en-US" dirty="0"/>
          </a:p>
        </p:txBody>
      </p:sp>
      <p:sp>
        <p:nvSpPr>
          <p:cNvPr id="3" name="2 Marcador de contenido"/>
          <p:cNvSpPr>
            <a:spLocks noGrp="1"/>
          </p:cNvSpPr>
          <p:nvPr>
            <p:ph idx="1"/>
          </p:nvPr>
        </p:nvSpPr>
        <p:spPr>
          <a:xfrm>
            <a:off x="304800" y="1935480"/>
            <a:ext cx="8534400" cy="4389120"/>
          </a:xfrm>
        </p:spPr>
        <p:txBody>
          <a:bodyPr/>
          <a:lstStyle/>
          <a:p>
            <a:pPr>
              <a:buNone/>
            </a:pPr>
            <a:r>
              <a:rPr lang="es-ES" dirty="0" smtClean="0"/>
              <a:t>	</a:t>
            </a:r>
            <a:r>
              <a:rPr lang="es-ES" sz="2300" dirty="0" smtClean="0"/>
              <a:t>Al dejar espacio libre disminuye la división de páginas ya que las páginas no están llenas al principio, pero aumenta el tamaño del índice. </a:t>
            </a:r>
          </a:p>
          <a:p>
            <a:pPr>
              <a:buNone/>
            </a:pPr>
            <a:r>
              <a:rPr lang="es-ES" sz="2300" dirty="0" smtClean="0"/>
              <a:t>	Las páginas del nivel de hojas son las páginas de datos de un índice agrupado. Para los índices agrupados, el FILLFACTOR afecta al nivel en el que se llenan las páginas de datos. A su vez, el nivel afecta al número de filas que se almacenan en una página, lo que determina el tamaño de la tabla.</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1143000"/>
          </a:xfrm>
        </p:spPr>
        <p:txBody>
          <a:bodyPr>
            <a:normAutofit/>
          </a:bodyPr>
          <a:lstStyle/>
          <a:p>
            <a:r>
              <a:rPr lang="en-US" sz="4300" dirty="0" err="1" smtClean="0"/>
              <a:t>Efectos</a:t>
            </a:r>
            <a:r>
              <a:rPr lang="en-US" sz="4300" dirty="0" smtClean="0"/>
              <a:t> del FILLFACTOR</a:t>
            </a:r>
            <a:endParaRPr lang="en-US" sz="4300" dirty="0"/>
          </a:p>
        </p:txBody>
      </p:sp>
      <p:sp>
        <p:nvSpPr>
          <p:cNvPr id="3" name="2 Marcador de contenido"/>
          <p:cNvSpPr>
            <a:spLocks noGrp="1"/>
          </p:cNvSpPr>
          <p:nvPr>
            <p:ph idx="1"/>
          </p:nvPr>
        </p:nvSpPr>
        <p:spPr>
          <a:xfrm>
            <a:off x="304800" y="1935480"/>
            <a:ext cx="8534400" cy="4693920"/>
          </a:xfrm>
        </p:spPr>
        <p:txBody>
          <a:bodyPr>
            <a:normAutofit/>
          </a:bodyPr>
          <a:lstStyle/>
          <a:p>
            <a:pPr>
              <a:buNone/>
            </a:pPr>
            <a:r>
              <a:rPr lang="en-US" sz="2300" dirty="0" smtClean="0"/>
              <a:t>	</a:t>
            </a:r>
            <a:r>
              <a:rPr lang="es-ES" sz="2300" dirty="0" smtClean="0"/>
              <a:t>El valor especificado para el FILLFACTOR tiene los efectos siguientes: </a:t>
            </a:r>
          </a:p>
          <a:p>
            <a:r>
              <a:rPr lang="es-ES" sz="2300" dirty="0" smtClean="0"/>
              <a:t>Un FILLFACTOR bajo aumenta el rendimiento de UPDATE e INSERT debido a la menor división de páginas. Un FILLFACTOR bajo es adecuado para los entornos de proceso de transacciones en línea (OLTP, Online </a:t>
            </a:r>
            <a:r>
              <a:rPr lang="es-ES" sz="2300" dirty="0" err="1" smtClean="0"/>
              <a:t>Transaction</a:t>
            </a:r>
            <a:r>
              <a:rPr lang="es-ES" sz="2300" dirty="0" smtClean="0"/>
              <a:t> </a:t>
            </a:r>
            <a:r>
              <a:rPr lang="es-ES" sz="2300" dirty="0" err="1" smtClean="0"/>
              <a:t>Processing</a:t>
            </a:r>
            <a:r>
              <a:rPr lang="es-ES" sz="2300" dirty="0" smtClean="0"/>
              <a:t>). </a:t>
            </a:r>
          </a:p>
          <a:p>
            <a:r>
              <a:rPr lang="es-ES" sz="2300" dirty="0" smtClean="0"/>
              <a:t>Un FILLFACTOR alto aumenta el rendimiento de las consultas o las lecturas porque se leen filas de menos páginas. Un FILLFACTOR alto es adecuado para entornos de servicios de apoyo a la toma de decisiones (DSS, </a:t>
            </a:r>
            <a:r>
              <a:rPr lang="es-ES" sz="2300" dirty="0" err="1" smtClean="0"/>
              <a:t>Decision</a:t>
            </a:r>
            <a:r>
              <a:rPr lang="es-ES" sz="2300" dirty="0" smtClean="0"/>
              <a:t> </a:t>
            </a:r>
            <a:r>
              <a:rPr lang="es-ES" sz="2300" dirty="0" err="1" smtClean="0"/>
              <a:t>Support</a:t>
            </a:r>
            <a:r>
              <a:rPr lang="es-ES" sz="2300" dirty="0" smtClean="0"/>
              <a:t> </a:t>
            </a:r>
            <a:r>
              <a:rPr lang="es-ES" sz="2300" dirty="0" err="1" smtClean="0"/>
              <a:t>Services</a:t>
            </a:r>
            <a:r>
              <a:rPr lang="es-ES" sz="2300" dirty="0" smtClean="0"/>
              <a:t>).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pPr eaLnBrk="1" hangingPunct="1"/>
            <a:r>
              <a:rPr lang="es-ES" smtClean="0"/>
              <a:t>Índices</a:t>
            </a:r>
          </a:p>
        </p:txBody>
      </p:sp>
      <p:sp>
        <p:nvSpPr>
          <p:cNvPr id="25603" name="2 Marcador de contenido"/>
          <p:cNvSpPr>
            <a:spLocks noGrp="1"/>
          </p:cNvSpPr>
          <p:nvPr>
            <p:ph idx="1"/>
          </p:nvPr>
        </p:nvSpPr>
        <p:spPr/>
        <p:txBody>
          <a:bodyPr/>
          <a:lstStyle/>
          <a:p>
            <a:pPr eaLnBrk="1" hangingPunct="1"/>
            <a:r>
              <a:rPr lang="es-ES" smtClean="0"/>
              <a:t>Para mejorar el desempeño de las consultas se utilizan índices, los más utilizados son los </a:t>
            </a:r>
            <a:r>
              <a:rPr lang="es-ES" b="1" smtClean="0"/>
              <a:t>Clustered</a:t>
            </a:r>
            <a:r>
              <a:rPr lang="es-ES" smtClean="0"/>
              <a:t> y </a:t>
            </a:r>
            <a:r>
              <a:rPr lang="es-ES" b="1" smtClean="0"/>
              <a:t>Non-Clustered</a:t>
            </a:r>
            <a:r>
              <a:rPr lang="es-ES" smtClean="0"/>
              <a:t>. </a:t>
            </a:r>
          </a:p>
          <a:p>
            <a:pPr eaLnBrk="1" hangingPunct="1"/>
            <a:endParaRPr lang="es-ES" smtClean="0"/>
          </a:p>
          <a:p>
            <a:pPr eaLnBrk="1" hangingPunct="1"/>
            <a:r>
              <a:rPr lang="es-ES" smtClean="0"/>
              <a:t>Existen otros 3 tipos de índices que se utilizan para mejorar los tiempos de acceso a datos XML, a búsquedas de texto y de datos espaciales. </a:t>
            </a:r>
          </a:p>
          <a:p>
            <a:pPr eaLnBrk="1" hangingPunct="1"/>
            <a:endParaRPr lang="es-ES" smtClean="0"/>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24</a:t>
            </a:fld>
            <a:endParaRPr lang="es-ES"/>
          </a:p>
        </p:txBody>
      </p:sp>
    </p:spTree>
    <p:extLst>
      <p:ext uri="{BB962C8B-B14F-4D97-AF65-F5344CB8AC3E}">
        <p14:creationId xmlns:p14="http://schemas.microsoft.com/office/powerpoint/2010/main" val="2219193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a:bodyPr>
          <a:lstStyle/>
          <a:p>
            <a:r>
              <a:rPr lang="es-ES" dirty="0" smtClean="0"/>
              <a:t>La </a:t>
            </a:r>
            <a:r>
              <a:rPr lang="es-ES" dirty="0"/>
              <a:t>diferencia básica entre índices agrupados y no agrupados es que los registros de un índice agrupado están ordenados y almacenados de forma secuencial en función de su clave.</a:t>
            </a:r>
            <a:endParaRPr lang="en-US" dirty="0"/>
          </a:p>
          <a:p>
            <a:r>
              <a:rPr lang="es-ES" dirty="0"/>
              <a:t>SQL Server crea </a:t>
            </a:r>
            <a:r>
              <a:rPr lang="es-ES" dirty="0" err="1"/>
              <a:t>automaticamente</a:t>
            </a:r>
            <a:r>
              <a:rPr lang="es-ES" dirty="0"/>
              <a:t> índices cuando se crea una restricción "</a:t>
            </a:r>
            <a:r>
              <a:rPr lang="es-ES" dirty="0" err="1"/>
              <a:t>primary</a:t>
            </a:r>
            <a:r>
              <a:rPr lang="es-ES" dirty="0"/>
              <a:t> </a:t>
            </a:r>
            <a:r>
              <a:rPr lang="es-ES" dirty="0" err="1"/>
              <a:t>key</a:t>
            </a:r>
            <a:r>
              <a:rPr lang="es-ES" dirty="0"/>
              <a:t>" o "</a:t>
            </a:r>
            <a:r>
              <a:rPr lang="es-ES" dirty="0" err="1"/>
              <a:t>unique</a:t>
            </a:r>
            <a:r>
              <a:rPr lang="es-ES" dirty="0"/>
              <a:t>" en una </a:t>
            </a:r>
            <a:r>
              <a:rPr lang="es-ES" dirty="0" smtClean="0"/>
              <a:t>tabla.</a:t>
            </a:r>
          </a:p>
          <a:p>
            <a:r>
              <a:rPr lang="en-US" dirty="0" smtClean="0"/>
              <a:t>Es </a:t>
            </a:r>
            <a:r>
              <a:rPr lang="en-US" dirty="0" err="1"/>
              <a:t>posible</a:t>
            </a:r>
            <a:r>
              <a:rPr lang="en-US" dirty="0"/>
              <a:t> </a:t>
            </a:r>
            <a:r>
              <a:rPr lang="en-US" dirty="0" err="1"/>
              <a:t>crear</a:t>
            </a:r>
            <a:r>
              <a:rPr lang="en-US" dirty="0"/>
              <a:t> </a:t>
            </a:r>
            <a:r>
              <a:rPr lang="en-US" dirty="0" smtClean="0"/>
              <a:t>indices </a:t>
            </a:r>
            <a:r>
              <a:rPr lang="en-US" dirty="0"/>
              <a:t>en </a:t>
            </a:r>
            <a:r>
              <a:rPr lang="en-US" dirty="0" err="1"/>
              <a:t>las</a:t>
            </a:r>
            <a:r>
              <a:rPr lang="en-US" dirty="0"/>
              <a:t> vistas.</a:t>
            </a:r>
          </a:p>
          <a:p>
            <a:pPr>
              <a:buNone/>
            </a:pPr>
            <a:endParaRPr lang="en-US" dirty="0"/>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25</a:t>
            </a:fld>
            <a:endParaRPr lang="es-ES"/>
          </a:p>
        </p:txBody>
      </p:sp>
    </p:spTree>
    <p:extLst>
      <p:ext uri="{BB962C8B-B14F-4D97-AF65-F5344CB8AC3E}">
        <p14:creationId xmlns:p14="http://schemas.microsoft.com/office/powerpoint/2010/main" val="33874604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609600"/>
            <a:ext cx="8610600" cy="1143000"/>
          </a:xfrm>
        </p:spPr>
        <p:txBody>
          <a:bodyPr>
            <a:noAutofit/>
          </a:bodyPr>
          <a:lstStyle/>
          <a:p>
            <a:r>
              <a:rPr lang="en-US" sz="3800" dirty="0" smtClean="0"/>
              <a:t>La </a:t>
            </a:r>
            <a:r>
              <a:rPr lang="en-US" sz="3800" dirty="0" err="1" smtClean="0"/>
              <a:t>opcion</a:t>
            </a:r>
            <a:r>
              <a:rPr lang="en-US" sz="3800" dirty="0" smtClean="0"/>
              <a:t> CLUSTERED o NONCLUSTERED</a:t>
            </a:r>
            <a:endParaRPr lang="en-US" sz="3800" dirty="0"/>
          </a:p>
        </p:txBody>
      </p:sp>
      <p:sp>
        <p:nvSpPr>
          <p:cNvPr id="3" name="2 Marcador de contenido"/>
          <p:cNvSpPr>
            <a:spLocks noGrp="1"/>
          </p:cNvSpPr>
          <p:nvPr>
            <p:ph idx="1"/>
          </p:nvPr>
        </p:nvSpPr>
        <p:spPr>
          <a:xfrm>
            <a:off x="457200" y="2209800"/>
            <a:ext cx="8229600" cy="4114800"/>
          </a:xfrm>
        </p:spPr>
        <p:txBody>
          <a:bodyPr/>
          <a:lstStyle/>
          <a:p>
            <a:pPr>
              <a:buNone/>
            </a:pPr>
            <a:r>
              <a:rPr lang="en-US" dirty="0" smtClean="0"/>
              <a:t>	</a:t>
            </a:r>
            <a:r>
              <a:rPr lang="es-ES" dirty="0" smtClean="0"/>
              <a:t>La opción CLUSTERED crea un objeto en el que el orden físico de las filas es el mismo que el orden indizado de las filas y el nivel inferior (hojas) del índice agrupado contiene las filas de datos reales. Una tabla o vista permite un índice agrupado al mismo tiempo. Una vista con un índice agrupado se denomina vista indizada. Es necesario crear un índice agrupado único en una vista antes de poder definir otros índices en la misma vista. </a:t>
            </a:r>
            <a:endParaRPr lang="en-US"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38200"/>
            <a:ext cx="8229600" cy="667512"/>
          </a:xfrm>
        </p:spPr>
        <p:txBody>
          <a:bodyPr>
            <a:noAutofit/>
          </a:bodyPr>
          <a:lstStyle/>
          <a:p>
            <a:r>
              <a:rPr lang="en-US" sz="3600" dirty="0"/>
              <a:t>La </a:t>
            </a:r>
            <a:r>
              <a:rPr lang="en-US" sz="3600" dirty="0" err="1"/>
              <a:t>opcion</a:t>
            </a:r>
            <a:r>
              <a:rPr lang="en-US" sz="3600" dirty="0"/>
              <a:t> CLUSTERED o NONCLUSTERED</a:t>
            </a:r>
            <a:endParaRPr lang="en-US" sz="3200" dirty="0"/>
          </a:p>
        </p:txBody>
      </p:sp>
      <p:sp>
        <p:nvSpPr>
          <p:cNvPr id="3" name="2 Marcador de contenido"/>
          <p:cNvSpPr>
            <a:spLocks noGrp="1"/>
          </p:cNvSpPr>
          <p:nvPr>
            <p:ph idx="1"/>
          </p:nvPr>
        </p:nvSpPr>
        <p:spPr/>
        <p:txBody>
          <a:bodyPr>
            <a:normAutofit/>
          </a:bodyPr>
          <a:lstStyle/>
          <a:p>
            <a:pPr>
              <a:buNone/>
            </a:pPr>
            <a:r>
              <a:rPr lang="en-US" sz="2300" dirty="0" smtClean="0"/>
              <a:t>	</a:t>
            </a:r>
            <a:r>
              <a:rPr lang="es-ES" sz="2300" dirty="0" smtClean="0"/>
              <a:t>La opción NONCLUSTERED crea un objeto que especifica la ordenación lógica de una tabla. Con un índice no agrupado, el orden físico de las filas es independiente del orden indizado. El nivel hoja de un índice no agrupado contiene las filas del índice. Cada fila del índice contiene el valor de clave no agrupada, y uno o varios localizadores de fila que apuntan a la fila que contiene dicho valor.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sz="5400" dirty="0"/>
              <a:t>La </a:t>
            </a:r>
            <a:r>
              <a:rPr lang="en-US" sz="5400" dirty="0" err="1"/>
              <a:t>opcion</a:t>
            </a:r>
            <a:r>
              <a:rPr lang="en-US" sz="5400" dirty="0"/>
              <a:t> CLUSTERED o NONCLUSTERED</a:t>
            </a:r>
            <a:endParaRPr lang="en-US" dirty="0"/>
          </a:p>
        </p:txBody>
      </p:sp>
      <p:sp>
        <p:nvSpPr>
          <p:cNvPr id="3" name="2 Marcador de contenido"/>
          <p:cNvSpPr>
            <a:spLocks noGrp="1"/>
          </p:cNvSpPr>
          <p:nvPr>
            <p:ph idx="1"/>
          </p:nvPr>
        </p:nvSpPr>
        <p:spPr/>
        <p:txBody>
          <a:bodyPr>
            <a:normAutofit/>
          </a:bodyPr>
          <a:lstStyle/>
          <a:p>
            <a:pPr>
              <a:buNone/>
            </a:pPr>
            <a:r>
              <a:rPr lang="en-US" sz="2300" dirty="0" smtClean="0"/>
              <a:t>	</a:t>
            </a:r>
            <a:r>
              <a:rPr lang="es-ES" sz="2300" dirty="0" smtClean="0"/>
              <a:t>Si la tabla no tiene un índice agrupado, el localizador de fila es la dirección de disco de la fila. Si la tabla tiene un índice agrupado, el localizador de fila es la clave del índice agrupado de la fila. </a:t>
            </a:r>
          </a:p>
          <a:p>
            <a:pPr>
              <a:buNone/>
            </a:pPr>
            <a:r>
              <a:rPr lang="es-ES" sz="2300" dirty="0" smtClean="0"/>
              <a:t>	Cada tabla puede tener hasta 249 índices no agrupados (sin importar cómo se hayan creado: implícitamente con las restricciones PRIMARY KEY y UNIQUE, o explícitamente con CREATE INDEX). Cada índice puede proporcionar acceso a los datos en un orden distinto.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Para </a:t>
            </a:r>
            <a:r>
              <a:rPr lang="en-US" dirty="0" err="1" smtClean="0"/>
              <a:t>las</a:t>
            </a:r>
            <a:r>
              <a:rPr lang="en-US" dirty="0" smtClean="0"/>
              <a:t> vistas </a:t>
            </a:r>
            <a:r>
              <a:rPr lang="en-US" dirty="0" err="1" smtClean="0"/>
              <a:t>indizadas</a:t>
            </a:r>
            <a:r>
              <a:rPr lang="en-US" dirty="0" smtClean="0"/>
              <a:t>?</a:t>
            </a:r>
            <a:endParaRPr lang="en-US" dirty="0"/>
          </a:p>
        </p:txBody>
      </p:sp>
      <p:sp>
        <p:nvSpPr>
          <p:cNvPr id="3" name="2 Marcador de contenido"/>
          <p:cNvSpPr>
            <a:spLocks noGrp="1"/>
          </p:cNvSpPr>
          <p:nvPr>
            <p:ph idx="1"/>
          </p:nvPr>
        </p:nvSpPr>
        <p:spPr/>
        <p:txBody>
          <a:bodyPr>
            <a:normAutofit/>
          </a:bodyPr>
          <a:lstStyle/>
          <a:p>
            <a:pPr>
              <a:buNone/>
            </a:pPr>
            <a:r>
              <a:rPr lang="en-US" sz="2300" dirty="0" smtClean="0"/>
              <a:t>	</a:t>
            </a:r>
            <a:r>
              <a:rPr lang="es-ES" sz="2300" dirty="0" smtClean="0"/>
              <a:t>Sólo se pueden crear índices no agrupados en una vista que ya tenga definido un índice agrupado. Por lo tanto, el localizador de fila de un índice no agrupado de una vista indizada siempre es la clave agrupada de la fila.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title"/>
          </p:nvPr>
        </p:nvSpPr>
        <p:spPr/>
        <p:txBody>
          <a:bodyPr/>
          <a:lstStyle/>
          <a:p>
            <a:pPr eaLnBrk="1" hangingPunct="1"/>
            <a:r>
              <a:rPr lang="es-ES" smtClean="0"/>
              <a:t>¿Que es un Índice?</a:t>
            </a:r>
          </a:p>
        </p:txBody>
      </p:sp>
      <p:sp>
        <p:nvSpPr>
          <p:cNvPr id="6147" name="2 Marcador de contenido"/>
          <p:cNvSpPr>
            <a:spLocks noGrp="1"/>
          </p:cNvSpPr>
          <p:nvPr>
            <p:ph idx="1"/>
          </p:nvPr>
        </p:nvSpPr>
        <p:spPr/>
        <p:txBody>
          <a:bodyPr/>
          <a:lstStyle/>
          <a:p>
            <a:pPr eaLnBrk="1" hangingPunct="1"/>
            <a:r>
              <a:rPr lang="es-ES" smtClean="0"/>
              <a:t>Un índice es una estructura de datos que permite acceder a diferentes filas de una misma tabla a través de un campo (o campos clave).</a:t>
            </a:r>
          </a:p>
          <a:p>
            <a:pPr eaLnBrk="1" hangingPunct="1"/>
            <a:endParaRPr lang="es-ES" smtClean="0"/>
          </a:p>
          <a:p>
            <a:pPr eaLnBrk="1" hangingPunct="1"/>
            <a:r>
              <a:rPr lang="es-ES" smtClean="0"/>
              <a:t>Un índice permite un acceso mucho más rápido a los datos.</a:t>
            </a:r>
          </a:p>
          <a:p>
            <a:pPr eaLnBrk="1" hangingPunct="1"/>
            <a:endParaRPr lang="es-ES" smtClean="0"/>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3</a:t>
            </a:fld>
            <a:endParaRPr lang="es-ES"/>
          </a:p>
        </p:txBody>
      </p:sp>
    </p:spTree>
    <p:extLst>
      <p:ext uri="{BB962C8B-B14F-4D97-AF65-F5344CB8AC3E}">
        <p14:creationId xmlns:p14="http://schemas.microsoft.com/office/powerpoint/2010/main" val="3046775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1143000"/>
          </a:xfrm>
        </p:spPr>
        <p:txBody>
          <a:bodyPr>
            <a:normAutofit/>
          </a:bodyPr>
          <a:lstStyle/>
          <a:p>
            <a:r>
              <a:rPr lang="en-US" sz="4200" dirty="0" err="1" smtClean="0"/>
              <a:t>Crear</a:t>
            </a:r>
            <a:r>
              <a:rPr lang="en-US" sz="4200" dirty="0" smtClean="0"/>
              <a:t> </a:t>
            </a:r>
            <a:r>
              <a:rPr lang="en-US" sz="4200" dirty="0" err="1" smtClean="0"/>
              <a:t>índices</a:t>
            </a:r>
            <a:r>
              <a:rPr lang="en-US" sz="4200" dirty="0" smtClean="0"/>
              <a:t> </a:t>
            </a:r>
            <a:r>
              <a:rPr lang="en-US" sz="4200" dirty="0" err="1" smtClean="0"/>
              <a:t>compuestos</a:t>
            </a:r>
            <a:endParaRPr lang="en-US" sz="4200" dirty="0"/>
          </a:p>
        </p:txBody>
      </p:sp>
      <p:sp>
        <p:nvSpPr>
          <p:cNvPr id="3" name="2 Marcador de contenido"/>
          <p:cNvSpPr>
            <a:spLocks noGrp="1"/>
          </p:cNvSpPr>
          <p:nvPr>
            <p:ph idx="1"/>
          </p:nvPr>
        </p:nvSpPr>
        <p:spPr>
          <a:xfrm>
            <a:off x="457200" y="1447800"/>
            <a:ext cx="8229600" cy="5105400"/>
          </a:xfrm>
        </p:spPr>
        <p:txBody>
          <a:bodyPr>
            <a:normAutofit/>
          </a:bodyPr>
          <a:lstStyle/>
          <a:p>
            <a:pPr>
              <a:buNone/>
            </a:pPr>
            <a:r>
              <a:rPr lang="en-US" sz="2300" dirty="0" smtClean="0"/>
              <a:t>	</a:t>
            </a:r>
            <a:r>
              <a:rPr lang="es-ES" sz="2300" dirty="0" smtClean="0"/>
              <a:t>Un índice creado sobre más de una columna de una tabla se denomina índice compuesto. </a:t>
            </a:r>
            <a:endParaRPr lang="en-US" sz="2300" dirty="0" smtClean="0"/>
          </a:p>
          <a:p>
            <a:pPr>
              <a:buNone/>
            </a:pPr>
            <a:r>
              <a:rPr lang="en-US" sz="2300" dirty="0" smtClean="0"/>
              <a:t>	</a:t>
            </a:r>
            <a:r>
              <a:rPr lang="en-US" sz="2400" dirty="0" smtClean="0"/>
              <a:t> </a:t>
            </a:r>
            <a:r>
              <a:rPr lang="en-US" sz="2400" dirty="0" err="1" smtClean="0"/>
              <a:t>Puede</a:t>
            </a:r>
            <a:r>
              <a:rPr lang="en-US" sz="2400" dirty="0" smtClean="0"/>
              <a:t> </a:t>
            </a:r>
            <a:r>
              <a:rPr lang="en-US" sz="2400" dirty="0" err="1" smtClean="0"/>
              <a:t>crear</a:t>
            </a:r>
            <a:r>
              <a:rPr lang="en-US" sz="2400" dirty="0" smtClean="0"/>
              <a:t> </a:t>
            </a:r>
            <a:r>
              <a:rPr lang="en-US" sz="2400" dirty="0" err="1" smtClean="0"/>
              <a:t>índices</a:t>
            </a:r>
            <a:r>
              <a:rPr lang="en-US" sz="2400" dirty="0" smtClean="0"/>
              <a:t> </a:t>
            </a:r>
            <a:r>
              <a:rPr lang="en-US" sz="2400" dirty="0" err="1" smtClean="0"/>
              <a:t>compuestos</a:t>
            </a:r>
            <a:r>
              <a:rPr lang="en-US" sz="2400" dirty="0" smtClean="0"/>
              <a:t>: </a:t>
            </a:r>
          </a:p>
          <a:p>
            <a:pPr>
              <a:buNone/>
            </a:pPr>
            <a:r>
              <a:rPr lang="en-US" sz="2400" dirty="0" smtClean="0"/>
              <a:t>	</a:t>
            </a:r>
            <a:r>
              <a:rPr lang="es-ES" sz="2400" dirty="0" smtClean="0"/>
              <a:t>Cuando la búsqueda en dos o más columnas es más fácil como una clave. Si las consultas sólo hacen referencia a las columnas del índice. Esto se denomina consulta cubierta. Cuando una consulta está cubierta, no es necesario recuperar las filas de datos, ya que los valores de columna se leen directamente de las claves del índice.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Ejemplo</a:t>
            </a:r>
            <a:endParaRPr lang="en-US" dirty="0"/>
          </a:p>
        </p:txBody>
      </p:sp>
      <p:sp>
        <p:nvSpPr>
          <p:cNvPr id="3" name="2 Marcador de contenido"/>
          <p:cNvSpPr>
            <a:spLocks noGrp="1"/>
          </p:cNvSpPr>
          <p:nvPr>
            <p:ph idx="1"/>
          </p:nvPr>
        </p:nvSpPr>
        <p:spPr>
          <a:xfrm>
            <a:off x="457200" y="1935480"/>
            <a:ext cx="8382000" cy="4389120"/>
          </a:xfrm>
        </p:spPr>
        <p:txBody>
          <a:bodyPr/>
          <a:lstStyle/>
          <a:p>
            <a:pPr>
              <a:buNone/>
            </a:pPr>
            <a:r>
              <a:rPr lang="es-ES" dirty="0" smtClean="0"/>
              <a:t>	</a:t>
            </a:r>
            <a:r>
              <a:rPr lang="es-ES" sz="2300" dirty="0" smtClean="0"/>
              <a:t>CREATE INDEX </a:t>
            </a:r>
            <a:r>
              <a:rPr lang="es-ES" sz="2100" dirty="0" err="1" smtClean="0"/>
              <a:t>ind_Ape_Nom</a:t>
            </a:r>
            <a:r>
              <a:rPr lang="es-ES" sz="2100" dirty="0" smtClean="0"/>
              <a:t> </a:t>
            </a:r>
            <a:r>
              <a:rPr lang="es-ES" sz="2300" dirty="0" smtClean="0"/>
              <a:t>ON miembro (</a:t>
            </a:r>
            <a:r>
              <a:rPr lang="es-ES" sz="2100" dirty="0" smtClean="0"/>
              <a:t>apellido, nombre</a:t>
            </a:r>
            <a:r>
              <a:rPr lang="es-ES" sz="2300" dirty="0" smtClean="0"/>
              <a:t>) </a:t>
            </a:r>
          </a:p>
          <a:p>
            <a:pPr>
              <a:buNone/>
            </a:pPr>
            <a:r>
              <a:rPr lang="es-ES" sz="2300" dirty="0" smtClean="0"/>
              <a:t>	Las columnas apellido y nombre son los valores de clave compuestos. Observe que la columna apellido aparece en primer lugar porque es más selectiva que nombre.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8610600" cy="1143000"/>
          </a:xfrm>
        </p:spPr>
        <p:txBody>
          <a:bodyPr>
            <a:noAutofit/>
          </a:bodyPr>
          <a:lstStyle/>
          <a:p>
            <a:r>
              <a:rPr lang="es-ES" sz="4200" dirty="0" smtClean="0"/>
              <a:t>DROP INDEX (Eliminación de un índice)</a:t>
            </a:r>
            <a:endParaRPr lang="en-US" sz="4200" dirty="0"/>
          </a:p>
        </p:txBody>
      </p:sp>
      <p:sp>
        <p:nvSpPr>
          <p:cNvPr id="3" name="2 Marcador de contenido"/>
          <p:cNvSpPr>
            <a:spLocks noGrp="1"/>
          </p:cNvSpPr>
          <p:nvPr>
            <p:ph idx="1"/>
          </p:nvPr>
        </p:nvSpPr>
        <p:spPr>
          <a:xfrm>
            <a:off x="457200" y="1447800"/>
            <a:ext cx="8229600" cy="4876800"/>
          </a:xfrm>
        </p:spPr>
        <p:txBody>
          <a:bodyPr/>
          <a:lstStyle/>
          <a:p>
            <a:pPr>
              <a:buNone/>
            </a:pPr>
            <a:r>
              <a:rPr lang="es-ES" dirty="0" smtClean="0"/>
              <a:t> 	La instrucción DROP INDEX se utiliza para eliminar un índice de una tabla. </a:t>
            </a:r>
          </a:p>
        </p:txBody>
      </p:sp>
      <p:sp>
        <p:nvSpPr>
          <p:cNvPr id="5" name="4 Marcador de número de diapositiva"/>
          <p:cNvSpPr>
            <a:spLocks noGrp="1"/>
          </p:cNvSpPr>
          <p:nvPr>
            <p:ph type="sldNum" sz="quarter" idx="12"/>
          </p:nvPr>
        </p:nvSpPr>
        <p:spPr/>
        <p:txBody>
          <a:bodyPr/>
          <a:lstStyle/>
          <a:p>
            <a:fld id="{90F43795-C9F2-4703-9352-7AF37A168FB5}" type="slidenum">
              <a:rPr lang="en-US" smtClean="0"/>
              <a:pPr/>
              <a:t>32</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838200" y="2438400"/>
            <a:ext cx="7155269"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	</a:t>
            </a:r>
            <a:r>
              <a:rPr lang="es-ES" dirty="0" smtClean="0"/>
              <a:t>Ejemplo </a:t>
            </a:r>
            <a:endParaRPr lang="en-US" dirty="0"/>
          </a:p>
        </p:txBody>
      </p:sp>
      <p:sp>
        <p:nvSpPr>
          <p:cNvPr id="3" name="2 Marcador de contenido"/>
          <p:cNvSpPr>
            <a:spLocks noGrp="1"/>
          </p:cNvSpPr>
          <p:nvPr>
            <p:ph idx="1"/>
          </p:nvPr>
        </p:nvSpPr>
        <p:spPr/>
        <p:txBody>
          <a:bodyPr/>
          <a:lstStyle/>
          <a:p>
            <a:pPr>
              <a:buNone/>
            </a:pPr>
            <a:r>
              <a:rPr lang="es-ES" dirty="0" smtClean="0"/>
              <a:t>	DROP INDEX </a:t>
            </a:r>
            <a:r>
              <a:rPr lang="es-ES" dirty="0" err="1" smtClean="0"/>
              <a:t>miembro.cl_apellido</a:t>
            </a:r>
            <a:r>
              <a:rPr lang="es-ES" dirty="0" smtClean="0"/>
              <a:t> </a:t>
            </a:r>
          </a:p>
          <a:p>
            <a:pPr>
              <a:buNone/>
            </a:pPr>
            <a:r>
              <a:rPr lang="es-ES" dirty="0" smtClean="0"/>
              <a:t>	En este ejemplo se elimina el índice </a:t>
            </a:r>
            <a:r>
              <a:rPr lang="es-ES" dirty="0" err="1" smtClean="0"/>
              <a:t>cl_apellido</a:t>
            </a:r>
            <a:r>
              <a:rPr lang="es-ES" dirty="0" smtClean="0"/>
              <a:t> de la tabla de miembro. </a:t>
            </a:r>
          </a:p>
          <a:p>
            <a:pPr>
              <a:buNone/>
            </a:pPr>
            <a:endParaRPr lang="en-US"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a:spLocks noGrp="1"/>
          </p:cNvSpPr>
          <p:nvPr>
            <p:ph type="title"/>
          </p:nvPr>
        </p:nvSpPr>
        <p:spPr/>
        <p:txBody>
          <a:bodyPr/>
          <a:lstStyle/>
          <a:p>
            <a:pPr eaLnBrk="1" hangingPunct="1"/>
            <a:r>
              <a:rPr lang="es-ES" smtClean="0"/>
              <a:t>Índices</a:t>
            </a:r>
          </a:p>
        </p:txBody>
      </p:sp>
      <p:pic>
        <p:nvPicPr>
          <p:cNvPr id="26627" name="Picture 2"/>
          <p:cNvPicPr>
            <a:picLocks noGrp="1" noChangeAspect="1" noChangeArrowheads="1"/>
          </p:cNvPicPr>
          <p:nvPr>
            <p:ph idx="1"/>
          </p:nvPr>
        </p:nvPicPr>
        <p:blipFill>
          <a:blip r:embed="rId2" cstate="print"/>
          <a:srcRect/>
          <a:stretch>
            <a:fillRect/>
          </a:stretch>
        </p:blipFill>
        <p:spPr>
          <a:xfrm>
            <a:off x="500063" y="2286000"/>
            <a:ext cx="7443787" cy="1927225"/>
          </a:xfrm>
          <a:noFill/>
        </p:spPr>
      </p:pic>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34</a:t>
            </a:fld>
            <a:endParaRPr lang="es-ES"/>
          </a:p>
        </p:txBody>
      </p:sp>
    </p:spTree>
    <p:extLst>
      <p:ext uri="{BB962C8B-B14F-4D97-AF65-F5344CB8AC3E}">
        <p14:creationId xmlns:p14="http://schemas.microsoft.com/office/powerpoint/2010/main" val="12395018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p:txBody>
          <a:bodyPr/>
          <a:lstStyle/>
          <a:p>
            <a:pPr eaLnBrk="1" hangingPunct="1"/>
            <a:r>
              <a:rPr lang="es-ES" smtClean="0"/>
              <a:t>Índices</a:t>
            </a:r>
          </a:p>
        </p:txBody>
      </p:sp>
      <p:sp>
        <p:nvSpPr>
          <p:cNvPr id="27651" name="2 Marcador de contenido"/>
          <p:cNvSpPr>
            <a:spLocks noGrp="1"/>
          </p:cNvSpPr>
          <p:nvPr>
            <p:ph idx="1"/>
          </p:nvPr>
        </p:nvSpPr>
        <p:spPr/>
        <p:txBody>
          <a:bodyPr/>
          <a:lstStyle/>
          <a:p>
            <a:pPr marL="365125" indent="-255588" eaLnBrk="1" hangingPunct="1">
              <a:buFont typeface="Wingdings 3" pitchFamily="18" charset="2"/>
              <a:buChar char=""/>
            </a:pPr>
            <a:r>
              <a:rPr lang="es-ES" smtClean="0"/>
              <a:t>Los Clustered Indexes son índices que controlan el orden físico de las filas en la tabla, por lo cual solo puede existir uno para cada tabla. </a:t>
            </a:r>
          </a:p>
          <a:p>
            <a:pPr marL="365125" indent="-255588" eaLnBrk="1" hangingPunct="1">
              <a:buFont typeface="Wingdings 3" pitchFamily="18" charset="2"/>
              <a:buChar char=""/>
            </a:pPr>
            <a:endParaRPr lang="es-ES" smtClean="0"/>
          </a:p>
          <a:p>
            <a:pPr marL="365125" indent="-255588" eaLnBrk="1" hangingPunct="1">
              <a:buFont typeface="Wingdings 3" pitchFamily="18" charset="2"/>
              <a:buChar char=""/>
            </a:pPr>
            <a:r>
              <a:rPr lang="es-ES" smtClean="0"/>
              <a:t>Los Non-Clustered indexes son índices que mantienen un sub conjunto de las columnas de la tabla en orden.  Estos índices no modifican el orden de las filas de la tabla, en lugar de esto mantienen una lista ordenada de referencias a filas de la tabla original. </a:t>
            </a:r>
          </a:p>
          <a:p>
            <a:pPr marL="365125" indent="-255588" eaLnBrk="1" hangingPunct="1">
              <a:buFont typeface="Wingdings 3" pitchFamily="18" charset="2"/>
              <a:buChar char=""/>
            </a:pPr>
            <a:endParaRPr lang="es-ES" smtClean="0"/>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35</a:t>
            </a:fld>
            <a:endParaRPr lang="es-ES"/>
          </a:p>
        </p:txBody>
      </p:sp>
    </p:spTree>
    <p:extLst>
      <p:ext uri="{BB962C8B-B14F-4D97-AF65-F5344CB8AC3E}">
        <p14:creationId xmlns:p14="http://schemas.microsoft.com/office/powerpoint/2010/main" val="21816130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p:txBody>
          <a:bodyPr/>
          <a:lstStyle/>
          <a:p>
            <a:pPr eaLnBrk="1" hangingPunct="1"/>
            <a:r>
              <a:rPr lang="es-ES" smtClean="0"/>
              <a:t>Índices</a:t>
            </a:r>
          </a:p>
        </p:txBody>
      </p:sp>
      <p:sp>
        <p:nvSpPr>
          <p:cNvPr id="28675" name="2 Marcador de contenido"/>
          <p:cNvSpPr>
            <a:spLocks noGrp="1"/>
          </p:cNvSpPr>
          <p:nvPr>
            <p:ph idx="1"/>
          </p:nvPr>
        </p:nvSpPr>
        <p:spPr/>
        <p:txBody>
          <a:bodyPr/>
          <a:lstStyle/>
          <a:p>
            <a:pPr eaLnBrk="1" hangingPunct="1"/>
            <a:r>
              <a:rPr lang="es-ES" smtClean="0"/>
              <a:t>Para ilustrar la diferencia entre estos 2 tipos de índices podemos decir que las páginas blancas de la guía telefónica tienen un clustered index por Apellido(s) y Nombres, con lo cual puedo buscar de forma muy eficiente el número de teléfono de una persona si conozco sus apellidos y su nombre, una vez que lo encuentro obtendré su número de teléfono en forma inmediata pues el numero está al lado del nombre. </a:t>
            </a:r>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36</a:t>
            </a:fld>
            <a:endParaRPr lang="es-ES"/>
          </a:p>
        </p:txBody>
      </p:sp>
    </p:spTree>
    <p:extLst>
      <p:ext uri="{BB962C8B-B14F-4D97-AF65-F5344CB8AC3E}">
        <p14:creationId xmlns:p14="http://schemas.microsoft.com/office/powerpoint/2010/main" val="394406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Título"/>
          <p:cNvSpPr>
            <a:spLocks noGrp="1"/>
          </p:cNvSpPr>
          <p:nvPr>
            <p:ph type="title"/>
          </p:nvPr>
        </p:nvSpPr>
        <p:spPr/>
        <p:txBody>
          <a:bodyPr/>
          <a:lstStyle/>
          <a:p>
            <a:pPr eaLnBrk="1" hangingPunct="1"/>
            <a:r>
              <a:rPr lang="es-ES" smtClean="0"/>
              <a:t>Índices</a:t>
            </a:r>
          </a:p>
        </p:txBody>
      </p:sp>
      <p:sp>
        <p:nvSpPr>
          <p:cNvPr id="29699" name="2 Marcador de contenido"/>
          <p:cNvSpPr>
            <a:spLocks noGrp="1"/>
          </p:cNvSpPr>
          <p:nvPr>
            <p:ph idx="1"/>
          </p:nvPr>
        </p:nvSpPr>
        <p:spPr/>
        <p:txBody>
          <a:bodyPr/>
          <a:lstStyle/>
          <a:p>
            <a:pPr eaLnBrk="1" hangingPunct="1">
              <a:buFont typeface="Wingdings 2" pitchFamily="18" charset="2"/>
              <a:buChar char=""/>
            </a:pPr>
            <a:r>
              <a:rPr lang="es-ES" smtClean="0"/>
              <a:t>En el caso de las páginas amarillas de la guía telefónica la forma de buscar es un poco distinta, en este caso busco por rubro. Primero busco en un índice, el cual me indica en qué página se encuentra la lista de empresas que satisfacen la condición que busco.</a:t>
            </a:r>
          </a:p>
          <a:p>
            <a:pPr eaLnBrk="1" hangingPunct="1">
              <a:buFont typeface="Wingdings 2" pitchFamily="18" charset="2"/>
              <a:buChar char=""/>
            </a:pPr>
            <a:endParaRPr lang="es-ES" smtClean="0"/>
          </a:p>
          <a:p>
            <a:pPr eaLnBrk="1" hangingPunct="1">
              <a:buFont typeface="Wingdings 2" pitchFamily="18" charset="2"/>
              <a:buChar char=""/>
            </a:pPr>
            <a:r>
              <a:rPr lang="es-ES" smtClean="0"/>
              <a:t>Esto mismo es lo que pasa cuando utilizo un índice Non-Clustered index una vez que encuentro lo que quiero en el índice debo ir a leer la fila específica para obtener el resto de los datos. </a:t>
            </a:r>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37</a:t>
            </a:fld>
            <a:endParaRPr lang="es-ES"/>
          </a:p>
        </p:txBody>
      </p:sp>
    </p:spTree>
    <p:extLst>
      <p:ext uri="{BB962C8B-B14F-4D97-AF65-F5344CB8AC3E}">
        <p14:creationId xmlns:p14="http://schemas.microsoft.com/office/powerpoint/2010/main" val="9837875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p:cNvSpPr>
            <a:spLocks noGrp="1"/>
          </p:cNvSpPr>
          <p:nvPr>
            <p:ph type="title"/>
          </p:nvPr>
        </p:nvSpPr>
        <p:spPr/>
        <p:txBody>
          <a:bodyPr/>
          <a:lstStyle/>
          <a:p>
            <a:pPr eaLnBrk="1" hangingPunct="1"/>
            <a:r>
              <a:rPr lang="es-ES" smtClean="0"/>
              <a:t>Índices</a:t>
            </a:r>
          </a:p>
        </p:txBody>
      </p:sp>
      <p:sp>
        <p:nvSpPr>
          <p:cNvPr id="33795" name="5 Marcador de contenido"/>
          <p:cNvSpPr>
            <a:spLocks noGrp="1"/>
          </p:cNvSpPr>
          <p:nvPr>
            <p:ph idx="1"/>
          </p:nvPr>
        </p:nvSpPr>
        <p:spPr>
          <a:xfrm>
            <a:off x="457200" y="1609725"/>
            <a:ext cx="7239000" cy="1747838"/>
          </a:xfrm>
        </p:spPr>
        <p:txBody>
          <a:bodyPr>
            <a:normAutofit lnSpcReduction="10000"/>
          </a:bodyPr>
          <a:lstStyle/>
          <a:p>
            <a:pPr marL="365760" indent="-256032" eaLnBrk="1" fontAlgn="auto" hangingPunct="1">
              <a:spcAft>
                <a:spcPts val="0"/>
              </a:spcAft>
              <a:buClr>
                <a:schemeClr val="accent3"/>
              </a:buClr>
              <a:buFont typeface="Wingdings 3"/>
              <a:buChar char=""/>
              <a:defRPr/>
            </a:pPr>
            <a:endParaRPr lang="es-ES" dirty="0" smtClean="0"/>
          </a:p>
          <a:p>
            <a:pPr marL="365760" indent="-256032" eaLnBrk="1" fontAlgn="auto" hangingPunct="1">
              <a:spcAft>
                <a:spcPts val="0"/>
              </a:spcAft>
              <a:buClr>
                <a:schemeClr val="accent3"/>
              </a:buClr>
              <a:buFont typeface="Wingdings 3"/>
              <a:buChar char=""/>
              <a:defRPr/>
            </a:pPr>
            <a:r>
              <a:rPr lang="es-ES" dirty="0" smtClean="0"/>
              <a:t>El </a:t>
            </a:r>
            <a:r>
              <a:rPr lang="es-ES" dirty="0" err="1" smtClean="0"/>
              <a:t>clustered</a:t>
            </a:r>
            <a:r>
              <a:rPr lang="es-ES" dirty="0" smtClean="0"/>
              <a:t> </a:t>
            </a:r>
            <a:r>
              <a:rPr lang="es-ES" dirty="0" err="1" smtClean="0"/>
              <a:t>index</a:t>
            </a:r>
            <a:r>
              <a:rPr lang="es-ES" dirty="0" smtClean="0"/>
              <a:t> controla el orden físico de las filas en la tabla, a diferencia de los índices Non-</a:t>
            </a:r>
            <a:r>
              <a:rPr lang="es-ES" dirty="0" err="1" smtClean="0"/>
              <a:t>Clustered</a:t>
            </a:r>
            <a:r>
              <a:rPr lang="es-ES" dirty="0" smtClean="0"/>
              <a:t> que funcionan como una lista ordenada de identificadores de fila.</a:t>
            </a:r>
          </a:p>
        </p:txBody>
      </p:sp>
      <p:sp>
        <p:nvSpPr>
          <p:cNvPr id="5" name="4 Marcador de número de diapositiva"/>
          <p:cNvSpPr>
            <a:spLocks noGrp="1"/>
          </p:cNvSpPr>
          <p:nvPr>
            <p:ph type="sldNum" sz="quarter" idx="12"/>
          </p:nvPr>
        </p:nvSpPr>
        <p:spPr/>
        <p:txBody>
          <a:bodyPr/>
          <a:lstStyle/>
          <a:p>
            <a:pPr>
              <a:defRPr/>
            </a:pPr>
            <a:fld id="{878E45CA-6628-492A-94C1-6BFD7DF887E9}" type="slidenum">
              <a:rPr lang="es-ES" smtClean="0"/>
              <a:pPr>
                <a:defRPr/>
              </a:pPr>
              <a:t>38</a:t>
            </a:fld>
            <a:endParaRPr lang="es-ES"/>
          </a:p>
        </p:txBody>
      </p:sp>
      <p:pic>
        <p:nvPicPr>
          <p:cNvPr id="30724" name="Picture 2"/>
          <p:cNvPicPr>
            <a:picLocks noChangeAspect="1" noChangeArrowheads="1"/>
          </p:cNvPicPr>
          <p:nvPr/>
        </p:nvPicPr>
        <p:blipFill>
          <a:blip r:embed="rId2" cstate="print"/>
          <a:srcRect/>
          <a:stretch>
            <a:fillRect/>
          </a:stretch>
        </p:blipFill>
        <p:spPr bwMode="auto">
          <a:xfrm>
            <a:off x="4643438" y="3071813"/>
            <a:ext cx="3357562" cy="3597275"/>
          </a:xfrm>
          <a:prstGeom prst="rect">
            <a:avLst/>
          </a:prstGeom>
          <a:noFill/>
          <a:ln w="9525">
            <a:noFill/>
            <a:miter lim="800000"/>
            <a:headEnd/>
            <a:tailEnd/>
          </a:ln>
        </p:spPr>
      </p:pic>
    </p:spTree>
    <p:extLst>
      <p:ext uri="{BB962C8B-B14F-4D97-AF65-F5344CB8AC3E}">
        <p14:creationId xmlns:p14="http://schemas.microsoft.com/office/powerpoint/2010/main" val="227431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p:cNvSpPr>
            <a:spLocks noGrp="1"/>
          </p:cNvSpPr>
          <p:nvPr>
            <p:ph type="title"/>
          </p:nvPr>
        </p:nvSpPr>
        <p:spPr/>
        <p:txBody>
          <a:bodyPr/>
          <a:lstStyle/>
          <a:p>
            <a:pPr eaLnBrk="1" hangingPunct="1"/>
            <a:r>
              <a:rPr lang="es-ES" smtClean="0"/>
              <a:t>Índices</a:t>
            </a:r>
          </a:p>
        </p:txBody>
      </p:sp>
      <p:sp>
        <p:nvSpPr>
          <p:cNvPr id="31747" name="2 Marcador de contenido"/>
          <p:cNvSpPr>
            <a:spLocks noGrp="1"/>
          </p:cNvSpPr>
          <p:nvPr>
            <p:ph idx="1"/>
          </p:nvPr>
        </p:nvSpPr>
        <p:spPr/>
        <p:txBody>
          <a:bodyPr/>
          <a:lstStyle/>
          <a:p>
            <a:pPr eaLnBrk="1" hangingPunct="1"/>
            <a:r>
              <a:rPr lang="es-ES" smtClean="0"/>
              <a:t>Todas las tablas que tienen un clustered index tienen un nodo raíz y muchos nodos en los niveles intermedios, estos a su vez pueden apuntar a nodos hojas o a otros nodos intermedios.  </a:t>
            </a:r>
          </a:p>
          <a:p>
            <a:pPr eaLnBrk="1" hangingPunct="1"/>
            <a:endParaRPr lang="es-ES" smtClean="0"/>
          </a:p>
          <a:p>
            <a:pPr eaLnBrk="1" hangingPunct="1"/>
            <a:r>
              <a:rPr lang="es-ES" smtClean="0"/>
              <a:t>Esta estructura forma un árbol (B-Tree) que permite encontrar cualquier fila en forma eficiente.</a:t>
            </a:r>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39</a:t>
            </a:fld>
            <a:endParaRPr lang="es-ES"/>
          </a:p>
        </p:txBody>
      </p:sp>
    </p:spTree>
    <p:extLst>
      <p:ext uri="{BB962C8B-B14F-4D97-AF65-F5344CB8AC3E}">
        <p14:creationId xmlns:p14="http://schemas.microsoft.com/office/powerpoint/2010/main" val="3227878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p:txBody>
          <a:bodyPr/>
          <a:lstStyle/>
          <a:p>
            <a:pPr eaLnBrk="1" hangingPunct="1"/>
            <a:r>
              <a:rPr lang="es-ES" smtClean="0"/>
              <a:t>¿Que es un Índice?</a:t>
            </a:r>
          </a:p>
        </p:txBody>
      </p:sp>
      <p:sp>
        <p:nvSpPr>
          <p:cNvPr id="7171" name="2 Marcador de contenido"/>
          <p:cNvSpPr>
            <a:spLocks noGrp="1"/>
          </p:cNvSpPr>
          <p:nvPr>
            <p:ph idx="1"/>
          </p:nvPr>
        </p:nvSpPr>
        <p:spPr/>
        <p:txBody>
          <a:bodyPr/>
          <a:lstStyle/>
          <a:p>
            <a:pPr eaLnBrk="1" hangingPunct="1"/>
            <a:r>
              <a:rPr lang="es-ES" dirty="0" smtClean="0"/>
              <a:t>Para entender lo que es un índice debemos saber primero como se almacena la información internamente en las tablas de una base de datos. </a:t>
            </a:r>
          </a:p>
          <a:p>
            <a:pPr eaLnBrk="1" hangingPunct="1"/>
            <a:endParaRPr lang="es-ES" dirty="0" smtClean="0"/>
          </a:p>
          <a:p>
            <a:pPr eaLnBrk="1" hangingPunct="1"/>
            <a:r>
              <a:rPr lang="es-ES" dirty="0" smtClean="0"/>
              <a:t>Cada tabla se divide en páginas de datos, imaginemos un libro, podríamos escribirlo en "una sola hoja enorme" al estilo pergamino egipcio, o bien en páginas a las que podemos acceder rápidamente a través de un índice.</a:t>
            </a:r>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4</a:t>
            </a:fld>
            <a:endParaRPr lang="es-ES"/>
          </a:p>
        </p:txBody>
      </p:sp>
    </p:spTree>
    <p:extLst>
      <p:ext uri="{BB962C8B-B14F-4D97-AF65-F5344CB8AC3E}">
        <p14:creationId xmlns:p14="http://schemas.microsoft.com/office/powerpoint/2010/main" val="21742633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Título"/>
          <p:cNvSpPr>
            <a:spLocks noGrp="1"/>
          </p:cNvSpPr>
          <p:nvPr>
            <p:ph type="title"/>
          </p:nvPr>
        </p:nvSpPr>
        <p:spPr/>
        <p:txBody>
          <a:bodyPr/>
          <a:lstStyle/>
          <a:p>
            <a:pPr eaLnBrk="1" hangingPunct="1"/>
            <a:r>
              <a:rPr lang="es-ES" smtClean="0"/>
              <a:t>Índices</a:t>
            </a:r>
          </a:p>
        </p:txBody>
      </p:sp>
      <p:sp>
        <p:nvSpPr>
          <p:cNvPr id="32771" name="2 Marcador de contenido"/>
          <p:cNvSpPr>
            <a:spLocks noGrp="1"/>
          </p:cNvSpPr>
          <p:nvPr>
            <p:ph idx="1"/>
          </p:nvPr>
        </p:nvSpPr>
        <p:spPr/>
        <p:txBody>
          <a:bodyPr/>
          <a:lstStyle/>
          <a:p>
            <a:pPr eaLnBrk="1" hangingPunct="1"/>
            <a:r>
              <a:rPr lang="es-ES" smtClean="0"/>
              <a:t>La búsqueda parte desde el nodo raíz, este nodo tiene una lista de llaves, se comparan estas llaves para encontrar el nodo de nivel intermedio que contenga un rango de llaves que cubra la llave que se está buscando.  </a:t>
            </a:r>
          </a:p>
          <a:p>
            <a:pPr eaLnBrk="1" hangingPunct="1"/>
            <a:endParaRPr lang="es-ES" smtClean="0"/>
          </a:p>
          <a:p>
            <a:pPr eaLnBrk="1" hangingPunct="1"/>
            <a:r>
              <a:rPr lang="es-ES" smtClean="0"/>
              <a:t>Luego se repite el proceso en los nodos intermedios hasta que se encuentre la página de datos que contenga el la fila específica.</a:t>
            </a:r>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40</a:t>
            </a:fld>
            <a:endParaRPr lang="es-ES"/>
          </a:p>
        </p:txBody>
      </p:sp>
    </p:spTree>
    <p:extLst>
      <p:ext uri="{BB962C8B-B14F-4D97-AF65-F5344CB8AC3E}">
        <p14:creationId xmlns:p14="http://schemas.microsoft.com/office/powerpoint/2010/main" val="671666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p:txBody>
          <a:bodyPr/>
          <a:lstStyle/>
          <a:p>
            <a:pPr eaLnBrk="1" hangingPunct="1"/>
            <a:r>
              <a:rPr lang="es-ES" smtClean="0"/>
              <a:t>Índices</a:t>
            </a:r>
          </a:p>
        </p:txBody>
      </p:sp>
      <p:sp>
        <p:nvSpPr>
          <p:cNvPr id="33795" name="2 Marcador de contenido"/>
          <p:cNvSpPr>
            <a:spLocks noGrp="1"/>
          </p:cNvSpPr>
          <p:nvPr>
            <p:ph idx="1"/>
          </p:nvPr>
        </p:nvSpPr>
        <p:spPr/>
        <p:txBody>
          <a:bodyPr/>
          <a:lstStyle/>
          <a:p>
            <a:pPr eaLnBrk="1" hangingPunct="1">
              <a:buFont typeface="Wingdings 2" pitchFamily="18" charset="2"/>
              <a:buChar char=""/>
            </a:pPr>
            <a:r>
              <a:rPr lang="es-ES" smtClean="0"/>
              <a:t>Al igual que en el caso de los clustered index, los non-clustered index tienen un nodo raíz y muchos nodos en los niveles intermedios, estos a su vez pueden apuntar a nodos hojas o a otros nodos intermedios.  </a:t>
            </a:r>
          </a:p>
          <a:p>
            <a:pPr eaLnBrk="1" hangingPunct="1">
              <a:buFont typeface="Wingdings 2" pitchFamily="18" charset="2"/>
              <a:buChar char=""/>
            </a:pPr>
            <a:endParaRPr lang="es-ES" smtClean="0"/>
          </a:p>
          <a:p>
            <a:pPr eaLnBrk="1" hangingPunct="1">
              <a:buFont typeface="Wingdings 2" pitchFamily="18" charset="2"/>
              <a:buChar char=""/>
            </a:pPr>
            <a:r>
              <a:rPr lang="es-ES" smtClean="0"/>
              <a:t>La diferencia se presenta en los nodos hoja, estos tienen almacenados solo el Id del registro y no todo el registro, por lo que se hacer necesario hacer una búsqueda sobre el índice cluster o sobre el heap para obtener el resto de las columnas de la fila.</a:t>
            </a:r>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41</a:t>
            </a:fld>
            <a:endParaRPr lang="es-ES"/>
          </a:p>
        </p:txBody>
      </p:sp>
    </p:spTree>
    <p:extLst>
      <p:ext uri="{BB962C8B-B14F-4D97-AF65-F5344CB8AC3E}">
        <p14:creationId xmlns:p14="http://schemas.microsoft.com/office/powerpoint/2010/main" val="41374048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p:cNvSpPr>
            <a:spLocks noGrp="1"/>
          </p:cNvSpPr>
          <p:nvPr>
            <p:ph type="title"/>
          </p:nvPr>
        </p:nvSpPr>
        <p:spPr/>
        <p:txBody>
          <a:bodyPr/>
          <a:lstStyle/>
          <a:p>
            <a:pPr eaLnBrk="1" hangingPunct="1"/>
            <a:r>
              <a:rPr lang="es-ES" smtClean="0"/>
              <a:t>Índices</a:t>
            </a:r>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42</a:t>
            </a:fld>
            <a:endParaRPr lang="es-ES"/>
          </a:p>
        </p:txBody>
      </p:sp>
      <p:pic>
        <p:nvPicPr>
          <p:cNvPr id="34819" name="Picture 2"/>
          <p:cNvPicPr>
            <a:picLocks noChangeAspect="1" noChangeArrowheads="1"/>
          </p:cNvPicPr>
          <p:nvPr/>
        </p:nvPicPr>
        <p:blipFill>
          <a:blip r:embed="rId2" cstate="print"/>
          <a:srcRect/>
          <a:stretch>
            <a:fillRect/>
          </a:stretch>
        </p:blipFill>
        <p:spPr bwMode="auto">
          <a:xfrm>
            <a:off x="1857375" y="1857375"/>
            <a:ext cx="4933950" cy="4514850"/>
          </a:xfrm>
          <a:prstGeom prst="rect">
            <a:avLst/>
          </a:prstGeom>
          <a:noFill/>
          <a:ln w="9525">
            <a:noFill/>
            <a:miter lim="800000"/>
            <a:headEnd/>
            <a:tailEnd/>
          </a:ln>
        </p:spPr>
      </p:pic>
    </p:spTree>
    <p:extLst>
      <p:ext uri="{BB962C8B-B14F-4D97-AF65-F5344CB8AC3E}">
        <p14:creationId xmlns:p14="http://schemas.microsoft.com/office/powerpoint/2010/main" val="16779329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eaLnBrk="1" fontAlgn="auto" hangingPunct="1">
              <a:spcAft>
                <a:spcPts val="0"/>
              </a:spcAft>
              <a:defRPr/>
            </a:pPr>
            <a:r>
              <a:rPr lang="es-ES" dirty="0" smtClean="0"/>
              <a:t>Como descubrir Índices faltantes</a:t>
            </a:r>
            <a:endParaRPr lang="es-ES" dirty="0"/>
          </a:p>
        </p:txBody>
      </p:sp>
      <p:sp>
        <p:nvSpPr>
          <p:cNvPr id="35843" name="2 Marcador de contenido"/>
          <p:cNvSpPr>
            <a:spLocks noGrp="1"/>
          </p:cNvSpPr>
          <p:nvPr>
            <p:ph idx="1"/>
          </p:nvPr>
        </p:nvSpPr>
        <p:spPr/>
        <p:txBody>
          <a:bodyPr/>
          <a:lstStyle/>
          <a:p>
            <a:pPr eaLnBrk="1" hangingPunct="1"/>
            <a:r>
              <a:rPr lang="es-ES" smtClean="0"/>
              <a:t>Cada vez que SQL ejecuta una consulta, internamente determina si esa consulta podía haber sido optimizada con el uso de algún índice inexistente al momento del query (por eso es missing index) y cuando ejecutemos algunas de estas vistas dinámicas nos dará dicha información.</a:t>
            </a:r>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43</a:t>
            </a:fld>
            <a:endParaRPr lang="es-ES"/>
          </a:p>
        </p:txBody>
      </p:sp>
    </p:spTree>
    <p:extLst>
      <p:ext uri="{BB962C8B-B14F-4D97-AF65-F5344CB8AC3E}">
        <p14:creationId xmlns:p14="http://schemas.microsoft.com/office/powerpoint/2010/main" val="41929349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eaLnBrk="1" fontAlgn="auto" hangingPunct="1">
              <a:spcAft>
                <a:spcPts val="0"/>
              </a:spcAft>
              <a:defRPr/>
            </a:pPr>
            <a:r>
              <a:rPr lang="es-ES" dirty="0" smtClean="0"/>
              <a:t>Como descubrir Índices faltantes</a:t>
            </a:r>
            <a:endParaRPr lang="es-ES" dirty="0"/>
          </a:p>
        </p:txBody>
      </p:sp>
      <p:sp>
        <p:nvSpPr>
          <p:cNvPr id="5" name="4 Marcador de contenido"/>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s-ES" dirty="0" err="1" smtClean="0"/>
              <a:t>sys.dm_db_missing_index_group_stats</a:t>
            </a:r>
            <a:r>
              <a:rPr lang="es-ES" dirty="0" smtClean="0"/>
              <a:t/>
            </a:r>
            <a:br>
              <a:rPr lang="es-ES" dirty="0" smtClean="0"/>
            </a:br>
            <a:r>
              <a:rPr lang="es-ES" dirty="0" smtClean="0"/>
              <a:t>Regresa información acerca de grupos de índices no existentes, por ejemplo, la performance que se podría obtener implementando un grupo específico de índices.</a:t>
            </a:r>
          </a:p>
          <a:p>
            <a:pPr marL="274320" indent="-274320" eaLnBrk="1" fontAlgn="auto" hangingPunct="1">
              <a:spcAft>
                <a:spcPts val="0"/>
              </a:spcAft>
              <a:buClr>
                <a:schemeClr val="accent3"/>
              </a:buClr>
              <a:buFont typeface="Wingdings 2"/>
              <a:buChar char=""/>
              <a:defRPr/>
            </a:pPr>
            <a:endParaRPr lang="es-ES" dirty="0" smtClean="0"/>
          </a:p>
          <a:p>
            <a:pPr marL="274320" indent="-274320" eaLnBrk="1" fontAlgn="auto" hangingPunct="1">
              <a:spcAft>
                <a:spcPts val="0"/>
              </a:spcAft>
              <a:buClr>
                <a:schemeClr val="accent3"/>
              </a:buClr>
              <a:buFont typeface="Wingdings 2"/>
              <a:buChar char=""/>
              <a:defRPr/>
            </a:pPr>
            <a:r>
              <a:rPr lang="es-ES" dirty="0" err="1" smtClean="0"/>
              <a:t>ys.dm_db_missing_index_groups</a:t>
            </a:r>
            <a:r>
              <a:rPr lang="es-ES" dirty="0" smtClean="0"/>
              <a:t> Regresar información acerca de un grupo específico de </a:t>
            </a:r>
            <a:r>
              <a:rPr lang="es-ES" dirty="0" err="1" smtClean="0"/>
              <a:t>indices</a:t>
            </a:r>
            <a:r>
              <a:rPr lang="es-ES" dirty="0" smtClean="0"/>
              <a:t> no declarados, como el identificador de grupo y el identificador de todos los índices que están contenidos en dicho grupo.</a:t>
            </a:r>
            <a:endParaRPr lang="es-ES" dirty="0"/>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44</a:t>
            </a:fld>
            <a:endParaRPr lang="es-ES"/>
          </a:p>
        </p:txBody>
      </p:sp>
    </p:spTree>
    <p:extLst>
      <p:ext uri="{BB962C8B-B14F-4D97-AF65-F5344CB8AC3E}">
        <p14:creationId xmlns:p14="http://schemas.microsoft.com/office/powerpoint/2010/main" val="597255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eaLnBrk="1" fontAlgn="auto" hangingPunct="1">
              <a:spcAft>
                <a:spcPts val="0"/>
              </a:spcAft>
              <a:defRPr/>
            </a:pPr>
            <a:r>
              <a:rPr lang="es-ES" dirty="0" smtClean="0"/>
              <a:t>Como descubrir Índices faltantes</a:t>
            </a:r>
            <a:endParaRPr lang="es-ES" dirty="0"/>
          </a:p>
        </p:txBody>
      </p:sp>
      <p:sp>
        <p:nvSpPr>
          <p:cNvPr id="37891" name="2 Marcador de contenido"/>
          <p:cNvSpPr>
            <a:spLocks noGrp="1"/>
          </p:cNvSpPr>
          <p:nvPr>
            <p:ph idx="1"/>
          </p:nvPr>
        </p:nvSpPr>
        <p:spPr/>
        <p:txBody>
          <a:bodyPr/>
          <a:lstStyle/>
          <a:p>
            <a:pPr eaLnBrk="1" hangingPunct="1"/>
            <a:r>
              <a:rPr lang="es-ES" smtClean="0"/>
              <a:t>sys.dm_db_missing_index_details </a:t>
            </a:r>
          </a:p>
          <a:p>
            <a:pPr eaLnBrk="1" hangingPunct="1">
              <a:buFont typeface="Wingdings 2" pitchFamily="18" charset="2"/>
              <a:buNone/>
            </a:pPr>
            <a:r>
              <a:rPr lang="es-ES" smtClean="0"/>
              <a:t>  devuelve información detallada acerca de un posible índice a ser creado, por ejemplo nombre e identificador de la tabla donde el índice podría ser creado y las columnas y tipos que conformarían dicho índice.</a:t>
            </a:r>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45</a:t>
            </a:fld>
            <a:endParaRPr lang="es-ES"/>
          </a:p>
        </p:txBody>
      </p:sp>
    </p:spTree>
    <p:extLst>
      <p:ext uri="{BB962C8B-B14F-4D97-AF65-F5344CB8AC3E}">
        <p14:creationId xmlns:p14="http://schemas.microsoft.com/office/powerpoint/2010/main" val="25982516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eaLnBrk="1" fontAlgn="auto" hangingPunct="1">
              <a:spcAft>
                <a:spcPts val="0"/>
              </a:spcAft>
              <a:defRPr/>
            </a:pPr>
            <a:r>
              <a:rPr lang="es-ES" dirty="0" smtClean="0"/>
              <a:t>Como descubrir Índices faltantes</a:t>
            </a:r>
            <a:endParaRPr lang="es-ES" dirty="0"/>
          </a:p>
        </p:txBody>
      </p:sp>
      <p:sp>
        <p:nvSpPr>
          <p:cNvPr id="38915" name="2 Marcador de contenido"/>
          <p:cNvSpPr>
            <a:spLocks noGrp="1"/>
          </p:cNvSpPr>
          <p:nvPr>
            <p:ph idx="1"/>
          </p:nvPr>
        </p:nvSpPr>
        <p:spPr/>
        <p:txBody>
          <a:bodyPr/>
          <a:lstStyle/>
          <a:p>
            <a:pPr eaLnBrk="1" hangingPunct="1"/>
            <a:r>
              <a:rPr lang="es-ES" smtClean="0"/>
              <a:t>sys.dm_db_missing_index_columns </a:t>
            </a:r>
            <a:br>
              <a:rPr lang="es-ES" smtClean="0"/>
            </a:br>
            <a:r>
              <a:rPr lang="es-ES" smtClean="0"/>
              <a:t>Devuelve info acerca de los campos que podrían conformar un índice.that are missing an index.</a:t>
            </a:r>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46</a:t>
            </a:fld>
            <a:endParaRPr lang="es-ES"/>
          </a:p>
        </p:txBody>
      </p:sp>
    </p:spTree>
    <p:extLst>
      <p:ext uri="{BB962C8B-B14F-4D97-AF65-F5344CB8AC3E}">
        <p14:creationId xmlns:p14="http://schemas.microsoft.com/office/powerpoint/2010/main" val="10971119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n-US" sz="5400" dirty="0" smtClean="0"/>
              <a:t>Indices </a:t>
            </a:r>
            <a:r>
              <a:rPr lang="en-US" sz="5400" dirty="0" err="1" smtClean="0"/>
              <a:t>en</a:t>
            </a:r>
            <a:r>
              <a:rPr lang="en-US" sz="5400" dirty="0" smtClean="0"/>
              <a:t> </a:t>
            </a:r>
            <a:r>
              <a:rPr lang="en-US" sz="5400" dirty="0" smtClean="0"/>
              <a:t>SQL </a:t>
            </a:r>
            <a:r>
              <a:rPr lang="en-US" sz="5400" dirty="0" smtClean="0"/>
              <a:t>Server</a:t>
            </a:r>
            <a:endParaRPr lang="en-US" sz="5400" dirty="0"/>
          </a:p>
        </p:txBody>
      </p:sp>
      <p:sp>
        <p:nvSpPr>
          <p:cNvPr id="3" name="2 Subtítulo"/>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8998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pPr>
              <a:buNone/>
            </a:pPr>
            <a:r>
              <a:rPr lang="en-US" dirty="0" smtClean="0"/>
              <a:t>	</a:t>
            </a:r>
            <a:r>
              <a:rPr lang="es-ES" dirty="0"/>
              <a:t>SQL Server permite crear dos tipos de índices: </a:t>
            </a:r>
            <a:endParaRPr lang="es-ES" dirty="0" smtClean="0"/>
          </a:p>
          <a:p>
            <a:pPr>
              <a:buNone/>
            </a:pPr>
            <a:r>
              <a:rPr lang="es-ES" dirty="0" smtClean="0"/>
              <a:t>	1</a:t>
            </a:r>
            <a:r>
              <a:rPr lang="es-ES" dirty="0"/>
              <a:t>) agrupados (</a:t>
            </a:r>
            <a:r>
              <a:rPr lang="es-ES" dirty="0" err="1"/>
              <a:t>clustered</a:t>
            </a:r>
            <a:r>
              <a:rPr lang="es-ES" dirty="0"/>
              <a:t>) y </a:t>
            </a:r>
            <a:endParaRPr lang="es-ES" dirty="0" smtClean="0"/>
          </a:p>
          <a:p>
            <a:pPr>
              <a:buNone/>
            </a:pPr>
            <a:r>
              <a:rPr lang="es-ES" dirty="0"/>
              <a:t>	</a:t>
            </a:r>
            <a:r>
              <a:rPr lang="es-ES" dirty="0" smtClean="0"/>
              <a:t>2</a:t>
            </a:r>
            <a:r>
              <a:rPr lang="es-ES" dirty="0"/>
              <a:t>) no agrupados (</a:t>
            </a:r>
            <a:r>
              <a:rPr lang="es-ES" dirty="0" err="1"/>
              <a:t>nonclustered</a:t>
            </a:r>
            <a:r>
              <a:rPr lang="es-ES" dirty="0"/>
              <a:t>).</a:t>
            </a:r>
            <a:endParaRPr lang="en-US" dirty="0"/>
          </a:p>
        </p:txBody>
      </p:sp>
    </p:spTree>
    <p:extLst>
      <p:ext uri="{BB962C8B-B14F-4D97-AF65-F5344CB8AC3E}">
        <p14:creationId xmlns:p14="http://schemas.microsoft.com/office/powerpoint/2010/main" val="8370640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INDICE AGRUPADO </a:t>
            </a:r>
            <a:endParaRPr lang="en-US" dirty="0"/>
          </a:p>
        </p:txBody>
      </p:sp>
      <p:sp>
        <p:nvSpPr>
          <p:cNvPr id="3" name="2 Marcador de contenido"/>
          <p:cNvSpPr>
            <a:spLocks noGrp="1"/>
          </p:cNvSpPr>
          <p:nvPr>
            <p:ph idx="1"/>
          </p:nvPr>
        </p:nvSpPr>
        <p:spPr/>
        <p:txBody>
          <a:bodyPr>
            <a:normAutofit/>
          </a:bodyPr>
          <a:lstStyle/>
          <a:p>
            <a:pPr>
              <a:buNone/>
            </a:pPr>
            <a:r>
              <a:rPr lang="en-US" dirty="0" smtClean="0"/>
              <a:t>	</a:t>
            </a:r>
            <a:r>
              <a:rPr lang="es-ES" dirty="0" smtClean="0"/>
              <a:t>E</a:t>
            </a:r>
            <a:r>
              <a:rPr lang="es-ES" smtClean="0"/>
              <a:t>s </a:t>
            </a:r>
            <a:r>
              <a:rPr lang="es-ES" dirty="0"/>
              <a:t>similar a una guía telefónica, los registros con el mismo valor de campo se agrupan juntos. Un índice agrupado determina la secuencia de almacenamiento de los registros en una tabla.</a:t>
            </a:r>
            <a:br>
              <a:rPr lang="es-ES" dirty="0"/>
            </a:br>
            <a:r>
              <a:rPr lang="es-ES" dirty="0"/>
              <a:t>Se utilizan para campos por los que se realizan </a:t>
            </a:r>
            <a:r>
              <a:rPr lang="es-ES" dirty="0" err="1"/>
              <a:t>busquedas</a:t>
            </a:r>
            <a:r>
              <a:rPr lang="es-ES" dirty="0"/>
              <a:t> con frecuencia o se accede siguiendo un orden.</a:t>
            </a:r>
            <a:br>
              <a:rPr lang="es-ES" dirty="0"/>
            </a:br>
            <a:endParaRPr lang="en-US" dirty="0"/>
          </a:p>
          <a:p>
            <a:pPr>
              <a:buNone/>
            </a:pPr>
            <a:endParaRPr lang="en-US" dirty="0"/>
          </a:p>
        </p:txBody>
      </p:sp>
    </p:spTree>
    <p:extLst>
      <p:ext uri="{BB962C8B-B14F-4D97-AF65-F5344CB8AC3E}">
        <p14:creationId xmlns:p14="http://schemas.microsoft.com/office/powerpoint/2010/main" val="67435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p:txBody>
          <a:bodyPr/>
          <a:lstStyle/>
          <a:p>
            <a:pPr eaLnBrk="1" hangingPunct="1"/>
            <a:r>
              <a:rPr lang="es-ES" smtClean="0"/>
              <a:t>¿Que es un Índice?</a:t>
            </a:r>
          </a:p>
        </p:txBody>
      </p:sp>
      <p:sp>
        <p:nvSpPr>
          <p:cNvPr id="8195" name="2 Marcador de contenido"/>
          <p:cNvSpPr>
            <a:spLocks noGrp="1"/>
          </p:cNvSpPr>
          <p:nvPr>
            <p:ph idx="1"/>
          </p:nvPr>
        </p:nvSpPr>
        <p:spPr/>
        <p:txBody>
          <a:bodyPr/>
          <a:lstStyle/>
          <a:p>
            <a:pPr eaLnBrk="1" hangingPunct="1"/>
            <a:r>
              <a:rPr lang="es-ES" smtClean="0"/>
              <a:t>Está idea es la que se aplica en el mundo de las bases de datos, la información esta guardada en una tabla (el libro) que tiene muchas hojas de datos (las páginas del libro), con un índice en el que podemos buscar la información que nos interesa.</a:t>
            </a:r>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5</a:t>
            </a:fld>
            <a:endParaRPr lang="es-ES"/>
          </a:p>
        </p:txBody>
      </p:sp>
    </p:spTree>
    <p:extLst>
      <p:ext uri="{BB962C8B-B14F-4D97-AF65-F5344CB8AC3E}">
        <p14:creationId xmlns:p14="http://schemas.microsoft.com/office/powerpoint/2010/main" val="8689722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pPr>
              <a:buNone/>
            </a:pPr>
            <a:r>
              <a:rPr lang="en-US" dirty="0" smtClean="0"/>
              <a:t>	</a:t>
            </a:r>
            <a:r>
              <a:rPr lang="es-ES" dirty="0" smtClean="0"/>
              <a:t>Una tabla sólo puede tener UN índice agrupado.</a:t>
            </a:r>
            <a:br>
              <a:rPr lang="es-ES" dirty="0" smtClean="0"/>
            </a:br>
            <a:r>
              <a:rPr lang="es-ES" dirty="0" smtClean="0"/>
              <a:t>El tamaño medio de un índice agrupado es aproximadamente el 5% del tamaño de la tabla.</a:t>
            </a:r>
            <a:endParaRPr lang="en-US" dirty="0"/>
          </a:p>
        </p:txBody>
      </p:sp>
    </p:spTree>
    <p:extLst>
      <p:ext uri="{BB962C8B-B14F-4D97-AF65-F5344CB8AC3E}">
        <p14:creationId xmlns:p14="http://schemas.microsoft.com/office/powerpoint/2010/main" val="41061543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04800"/>
            <a:ext cx="8229600" cy="1143000"/>
          </a:xfrm>
        </p:spPr>
        <p:txBody>
          <a:bodyPr/>
          <a:lstStyle/>
          <a:p>
            <a:r>
              <a:rPr lang="es-ES" dirty="0"/>
              <a:t>INDICE NO AGRUPADO</a:t>
            </a:r>
            <a:endParaRPr lang="en-US" dirty="0"/>
          </a:p>
        </p:txBody>
      </p:sp>
      <p:sp>
        <p:nvSpPr>
          <p:cNvPr id="3" name="2 Marcador de contenido"/>
          <p:cNvSpPr>
            <a:spLocks noGrp="1"/>
          </p:cNvSpPr>
          <p:nvPr>
            <p:ph idx="1"/>
          </p:nvPr>
        </p:nvSpPr>
        <p:spPr>
          <a:xfrm>
            <a:off x="304800" y="1600200"/>
            <a:ext cx="8610600" cy="4525963"/>
          </a:xfrm>
        </p:spPr>
        <p:txBody>
          <a:bodyPr>
            <a:normAutofit/>
          </a:bodyPr>
          <a:lstStyle/>
          <a:p>
            <a:pPr>
              <a:buNone/>
            </a:pPr>
            <a:r>
              <a:rPr lang="en-US" dirty="0" smtClean="0"/>
              <a:t>	</a:t>
            </a:r>
            <a:r>
              <a:rPr lang="es-ES" dirty="0" smtClean="0"/>
              <a:t>Es </a:t>
            </a:r>
            <a:r>
              <a:rPr lang="es-ES" dirty="0"/>
              <a:t>como el índice de un libro, los datos se almacenan en un lugar diferente al del índice, los punteros indican el lugar de almacenamiento de los elementos indizados en la tabla.</a:t>
            </a:r>
            <a:br>
              <a:rPr lang="es-ES" dirty="0"/>
            </a:br>
            <a:r>
              <a:rPr lang="es-ES" dirty="0"/>
              <a:t>Un índice no agrupado se emplea cuando se realizan distintos tipos de </a:t>
            </a:r>
            <a:r>
              <a:rPr lang="es-ES" dirty="0" err="1"/>
              <a:t>busquedas</a:t>
            </a:r>
            <a:r>
              <a:rPr lang="es-ES" dirty="0"/>
              <a:t> frecuentemente, con campos en los que los datos son únicos.</a:t>
            </a:r>
            <a:br>
              <a:rPr lang="es-ES" dirty="0"/>
            </a:br>
            <a:r>
              <a:rPr lang="es-ES" dirty="0"/>
              <a:t>Una tabla puede tener hasta 249 índices no agrupados. </a:t>
            </a:r>
            <a:endParaRPr lang="en-US" dirty="0"/>
          </a:p>
          <a:p>
            <a:pPr>
              <a:buNone/>
            </a:pPr>
            <a:endParaRPr lang="en-US" dirty="0"/>
          </a:p>
        </p:txBody>
      </p:sp>
    </p:spTree>
    <p:extLst>
      <p:ext uri="{BB962C8B-B14F-4D97-AF65-F5344CB8AC3E}">
        <p14:creationId xmlns:p14="http://schemas.microsoft.com/office/powerpoint/2010/main" val="21581581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Notas</a:t>
            </a:r>
            <a:endParaRPr lang="en-US" dirty="0"/>
          </a:p>
        </p:txBody>
      </p:sp>
      <p:sp>
        <p:nvSpPr>
          <p:cNvPr id="3" name="2 Marcador de contenido"/>
          <p:cNvSpPr>
            <a:spLocks noGrp="1"/>
          </p:cNvSpPr>
          <p:nvPr>
            <p:ph idx="1"/>
          </p:nvPr>
        </p:nvSpPr>
        <p:spPr/>
        <p:txBody>
          <a:bodyPr/>
          <a:lstStyle/>
          <a:p>
            <a:r>
              <a:rPr lang="es-ES" dirty="0" smtClean="0"/>
              <a:t>Si </a:t>
            </a:r>
            <a:r>
              <a:rPr lang="es-ES" dirty="0"/>
              <a:t>no se especifica un tipo de índice, de modo predeterminado será no agrupado.</a:t>
            </a:r>
            <a:endParaRPr lang="en-US" dirty="0"/>
          </a:p>
          <a:p>
            <a:r>
              <a:rPr lang="es-ES" dirty="0"/>
              <a:t>Los campos de tipo </a:t>
            </a:r>
            <a:r>
              <a:rPr lang="es-ES" dirty="0" err="1"/>
              <a:t>text</a:t>
            </a:r>
            <a:r>
              <a:rPr lang="es-ES" dirty="0"/>
              <a:t>, </a:t>
            </a:r>
            <a:r>
              <a:rPr lang="es-ES" dirty="0" err="1"/>
              <a:t>ntext</a:t>
            </a:r>
            <a:r>
              <a:rPr lang="es-ES" dirty="0"/>
              <a:t> e </a:t>
            </a:r>
            <a:r>
              <a:rPr lang="es-ES" dirty="0" err="1"/>
              <a:t>image</a:t>
            </a:r>
            <a:r>
              <a:rPr lang="es-ES" dirty="0"/>
              <a:t> no se pueden indizar.</a:t>
            </a:r>
            <a:endParaRPr lang="en-US" dirty="0"/>
          </a:p>
          <a:p>
            <a:r>
              <a:rPr lang="es-ES" dirty="0"/>
              <a:t>Es recomendable crear los índices agrupados antes que los no agrupados, porque los primeros modifican el orden físico de los registros, ordenándolos secuencialmente.</a:t>
            </a:r>
            <a:endParaRPr lang="en-US" dirty="0"/>
          </a:p>
          <a:p>
            <a:pPr>
              <a:buNone/>
            </a:pPr>
            <a:endParaRPr lang="en-US" dirty="0"/>
          </a:p>
        </p:txBody>
      </p:sp>
    </p:spTree>
    <p:extLst>
      <p:ext uri="{BB962C8B-B14F-4D97-AF65-F5344CB8AC3E}">
        <p14:creationId xmlns:p14="http://schemas.microsoft.com/office/powerpoint/2010/main" val="41785776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a:bodyPr>
          <a:lstStyle/>
          <a:p>
            <a:r>
              <a:rPr lang="es-ES" dirty="0" smtClean="0"/>
              <a:t>La </a:t>
            </a:r>
            <a:r>
              <a:rPr lang="es-ES" dirty="0"/>
              <a:t>diferencia básica entre índices agrupados y no agrupados es que los registros de un índice agrupado están ordenados y almacenados de forma secuencial en función de su clave.</a:t>
            </a:r>
            <a:endParaRPr lang="en-US" dirty="0"/>
          </a:p>
          <a:p>
            <a:r>
              <a:rPr lang="es-ES" dirty="0"/>
              <a:t>SQL Server crea </a:t>
            </a:r>
            <a:r>
              <a:rPr lang="es-ES" dirty="0" err="1"/>
              <a:t>automaticamente</a:t>
            </a:r>
            <a:r>
              <a:rPr lang="es-ES" dirty="0"/>
              <a:t> índices cuando se crea una restricción "</a:t>
            </a:r>
            <a:r>
              <a:rPr lang="es-ES" dirty="0" err="1"/>
              <a:t>primary</a:t>
            </a:r>
            <a:r>
              <a:rPr lang="es-ES" dirty="0"/>
              <a:t> </a:t>
            </a:r>
            <a:r>
              <a:rPr lang="es-ES" dirty="0" err="1"/>
              <a:t>key</a:t>
            </a:r>
            <a:r>
              <a:rPr lang="es-ES" dirty="0"/>
              <a:t>" o "</a:t>
            </a:r>
            <a:r>
              <a:rPr lang="es-ES" dirty="0" err="1"/>
              <a:t>unique</a:t>
            </a:r>
            <a:r>
              <a:rPr lang="es-ES" dirty="0"/>
              <a:t>" en una </a:t>
            </a:r>
            <a:r>
              <a:rPr lang="es-ES" dirty="0" smtClean="0"/>
              <a:t>tabla.</a:t>
            </a:r>
          </a:p>
          <a:p>
            <a:r>
              <a:rPr lang="en-US" dirty="0" smtClean="0"/>
              <a:t>Es </a:t>
            </a:r>
            <a:r>
              <a:rPr lang="en-US" dirty="0" err="1"/>
              <a:t>posible</a:t>
            </a:r>
            <a:r>
              <a:rPr lang="en-US" dirty="0"/>
              <a:t> </a:t>
            </a:r>
            <a:r>
              <a:rPr lang="en-US" dirty="0" err="1"/>
              <a:t>crear</a:t>
            </a:r>
            <a:r>
              <a:rPr lang="en-US" dirty="0"/>
              <a:t> </a:t>
            </a:r>
            <a:r>
              <a:rPr lang="en-US" dirty="0" err="1"/>
              <a:t>índices</a:t>
            </a:r>
            <a:r>
              <a:rPr lang="en-US" dirty="0"/>
              <a:t> en </a:t>
            </a:r>
            <a:r>
              <a:rPr lang="en-US" dirty="0" err="1"/>
              <a:t>las</a:t>
            </a:r>
            <a:r>
              <a:rPr lang="en-US" dirty="0"/>
              <a:t> vistas.</a:t>
            </a:r>
          </a:p>
          <a:p>
            <a:pPr>
              <a:buNone/>
            </a:pPr>
            <a:endParaRPr lang="en-US" dirty="0"/>
          </a:p>
        </p:txBody>
      </p:sp>
    </p:spTree>
    <p:extLst>
      <p:ext uri="{BB962C8B-B14F-4D97-AF65-F5344CB8AC3E}">
        <p14:creationId xmlns:p14="http://schemas.microsoft.com/office/powerpoint/2010/main" val="23837060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640898" y="4464028"/>
            <a:ext cx="7817301" cy="1194650"/>
          </a:xfrm>
        </p:spPr>
        <p:txBody>
          <a:bodyPr/>
          <a:lstStyle/>
          <a:p>
            <a:pPr algn="r"/>
            <a:r>
              <a:rPr lang="en-US" sz="4500" dirty="0" smtClean="0"/>
              <a:t>ASINGACION DE PERMISOS </a:t>
            </a:r>
            <a:endParaRPr lang="en-US" sz="4500" dirty="0"/>
          </a:p>
        </p:txBody>
      </p:sp>
      <p:sp>
        <p:nvSpPr>
          <p:cNvPr id="5" name="4 Marcador de texto"/>
          <p:cNvSpPr>
            <a:spLocks noGrp="1"/>
          </p:cNvSpPr>
          <p:nvPr>
            <p:ph type="subTitle" idx="1"/>
          </p:nvPr>
        </p:nvSpPr>
        <p:spPr/>
        <p:txBody>
          <a:bodyPr/>
          <a:lstStyle/>
          <a:p>
            <a:endParaRPr lang="en-US"/>
          </a:p>
        </p:txBody>
      </p:sp>
      <p:sp>
        <p:nvSpPr>
          <p:cNvPr id="6" name="5 Marcador de número de diapositiva"/>
          <p:cNvSpPr>
            <a:spLocks noGrp="1"/>
          </p:cNvSpPr>
          <p:nvPr>
            <p:ph type="sldNum" sz="quarter" idx="12"/>
          </p:nvPr>
        </p:nvSpPr>
        <p:spPr/>
        <p:txBody>
          <a:bodyPr/>
          <a:lstStyle/>
          <a:p>
            <a:fld id="{90F43795-C9F2-4703-9352-7AF37A168FB5}"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04800"/>
            <a:ext cx="8229600" cy="1143000"/>
          </a:xfrm>
        </p:spPr>
        <p:txBody>
          <a:bodyPr>
            <a:normAutofit/>
          </a:bodyPr>
          <a:lstStyle/>
          <a:p>
            <a:r>
              <a:rPr lang="en-US" sz="4400" dirty="0" smtClean="0"/>
              <a:t>GRANT (</a:t>
            </a:r>
            <a:r>
              <a:rPr lang="en-US" sz="4400" dirty="0" err="1" smtClean="0"/>
              <a:t>Asignar</a:t>
            </a:r>
            <a:r>
              <a:rPr lang="en-US" sz="4400" dirty="0" smtClean="0"/>
              <a:t> </a:t>
            </a:r>
            <a:r>
              <a:rPr lang="en-US" sz="4400" dirty="0" err="1" smtClean="0"/>
              <a:t>permisos</a:t>
            </a:r>
            <a:r>
              <a:rPr lang="en-US" sz="4400" dirty="0" smtClean="0"/>
              <a:t>) </a:t>
            </a:r>
            <a:endParaRPr lang="en-US" sz="4200" dirty="0"/>
          </a:p>
        </p:txBody>
      </p:sp>
      <p:sp>
        <p:nvSpPr>
          <p:cNvPr id="3" name="2 Marcador de contenido"/>
          <p:cNvSpPr>
            <a:spLocks noGrp="1"/>
          </p:cNvSpPr>
          <p:nvPr>
            <p:ph idx="1"/>
          </p:nvPr>
        </p:nvSpPr>
        <p:spPr>
          <a:xfrm>
            <a:off x="457200" y="1524000"/>
            <a:ext cx="8229600" cy="4800600"/>
          </a:xfrm>
        </p:spPr>
        <p:txBody>
          <a:bodyPr>
            <a:normAutofit/>
          </a:bodyPr>
          <a:lstStyle/>
          <a:p>
            <a:pPr>
              <a:buNone/>
            </a:pPr>
            <a:r>
              <a:rPr lang="en-US" sz="2300" dirty="0" smtClean="0"/>
              <a:t>	</a:t>
            </a:r>
            <a:r>
              <a:rPr lang="es-ES" sz="2300" dirty="0" smtClean="0"/>
              <a:t>Crea una entrada en el sistema de seguridad que permite a un usuario de la base de datos actual trabajar con datos de la base de datos.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1143000"/>
          </a:xfrm>
        </p:spPr>
        <p:txBody>
          <a:bodyPr>
            <a:normAutofit/>
          </a:bodyPr>
          <a:lstStyle/>
          <a:p>
            <a:r>
              <a:rPr lang="en-US" sz="4200" dirty="0" err="1" smtClean="0"/>
              <a:t>Sintaxis</a:t>
            </a:r>
            <a:r>
              <a:rPr lang="en-US" sz="4200" dirty="0" smtClean="0"/>
              <a:t> </a:t>
            </a:r>
            <a:r>
              <a:rPr lang="en-US" sz="4200" dirty="0" err="1" smtClean="0"/>
              <a:t>nPermisos</a:t>
            </a:r>
            <a:r>
              <a:rPr lang="en-US" sz="4200" dirty="0" smtClean="0"/>
              <a:t> de la </a:t>
            </a:r>
            <a:r>
              <a:rPr lang="en-US" sz="4200" dirty="0" err="1" smtClean="0"/>
              <a:t>instrucción</a:t>
            </a:r>
            <a:r>
              <a:rPr lang="en-US" sz="4200" dirty="0" smtClean="0"/>
              <a:t>: </a:t>
            </a:r>
            <a:endParaRPr lang="en-US" sz="4200" dirty="0"/>
          </a:p>
        </p:txBody>
      </p:sp>
      <p:sp>
        <p:nvSpPr>
          <p:cNvPr id="3" name="2 Marcador de contenido"/>
          <p:cNvSpPr>
            <a:spLocks noGrp="1"/>
          </p:cNvSpPr>
          <p:nvPr>
            <p:ph idx="1"/>
          </p:nvPr>
        </p:nvSpPr>
        <p:spPr>
          <a:xfrm>
            <a:off x="457200" y="1524000"/>
            <a:ext cx="8229600" cy="4800600"/>
          </a:xfrm>
        </p:spPr>
        <p:txBody>
          <a:bodyPr/>
          <a:lstStyle/>
          <a:p>
            <a:pPr>
              <a:buNone/>
            </a:pPr>
            <a:r>
              <a:rPr lang="en-US" dirty="0" smtClean="0"/>
              <a:t>	</a:t>
            </a:r>
            <a:endParaRPr lang="en-US" dirty="0"/>
          </a:p>
        </p:txBody>
      </p:sp>
      <p:sp>
        <p:nvSpPr>
          <p:cNvPr id="5" name="4 Marcador de número de diapositiva"/>
          <p:cNvSpPr>
            <a:spLocks noGrp="1"/>
          </p:cNvSpPr>
          <p:nvPr>
            <p:ph type="sldNum" sz="quarter" idx="12"/>
          </p:nvPr>
        </p:nvSpPr>
        <p:spPr/>
        <p:txBody>
          <a:bodyPr/>
          <a:lstStyle/>
          <a:p>
            <a:fld id="{90F43795-C9F2-4703-9352-7AF37A168FB5}" type="slidenum">
              <a:rPr lang="en-US" smtClean="0"/>
              <a:pPr/>
              <a:t>56</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609600" y="1524000"/>
            <a:ext cx="79248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28600"/>
            <a:ext cx="8229600" cy="1143000"/>
          </a:xfrm>
        </p:spPr>
        <p:txBody>
          <a:bodyPr/>
          <a:lstStyle/>
          <a:p>
            <a:r>
              <a:rPr lang="en-US" dirty="0" err="1" smtClean="0"/>
              <a:t>Permisos</a:t>
            </a:r>
            <a:r>
              <a:rPr lang="en-US" dirty="0" smtClean="0"/>
              <a:t> del </a:t>
            </a:r>
            <a:r>
              <a:rPr lang="en-US" dirty="0" err="1" smtClean="0"/>
              <a:t>objeto</a:t>
            </a:r>
            <a:r>
              <a:rPr lang="en-US" dirty="0" smtClean="0"/>
              <a:t>: </a:t>
            </a:r>
            <a:endParaRPr lang="en-US"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57</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838200" y="1447800"/>
            <a:ext cx="70104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1143000"/>
          </a:xfrm>
        </p:spPr>
        <p:txBody>
          <a:bodyPr/>
          <a:lstStyle/>
          <a:p>
            <a:r>
              <a:rPr lang="en-US" dirty="0" smtClean="0"/>
              <a:t>Grant: </a:t>
            </a:r>
            <a:r>
              <a:rPr lang="en-US" dirty="0" err="1" smtClean="0"/>
              <a:t>En</a:t>
            </a:r>
            <a:r>
              <a:rPr lang="en-US" dirty="0" smtClean="0"/>
              <a:t> </a:t>
            </a:r>
            <a:r>
              <a:rPr lang="en-US" dirty="0" err="1" smtClean="0"/>
              <a:t>detalle</a:t>
            </a:r>
            <a:endParaRPr lang="en-US" dirty="0"/>
          </a:p>
        </p:txBody>
      </p:sp>
      <p:sp>
        <p:nvSpPr>
          <p:cNvPr id="3" name="2 Marcador de contenido"/>
          <p:cNvSpPr>
            <a:spLocks noGrp="1"/>
          </p:cNvSpPr>
          <p:nvPr>
            <p:ph idx="1"/>
          </p:nvPr>
        </p:nvSpPr>
        <p:spPr>
          <a:xfrm>
            <a:off x="457200" y="1295400"/>
            <a:ext cx="8229600" cy="5334000"/>
          </a:xfrm>
        </p:spPr>
        <p:txBody>
          <a:bodyPr>
            <a:normAutofit/>
          </a:bodyPr>
          <a:lstStyle/>
          <a:p>
            <a:pPr>
              <a:buNone/>
            </a:pPr>
            <a:r>
              <a:rPr lang="en-US" dirty="0" smtClean="0"/>
              <a:t>	</a:t>
            </a:r>
            <a:r>
              <a:rPr lang="es-ES" dirty="0" smtClean="0"/>
              <a:t>Argumentos ALL Especifica que se conceden todos los permisos aplicables. </a:t>
            </a:r>
          </a:p>
          <a:p>
            <a:pPr>
              <a:buNone/>
            </a:pPr>
            <a:r>
              <a:rPr lang="es-ES" dirty="0" smtClean="0"/>
              <a:t>	sentencia Es la instrucción para la que se concede el permiso. </a:t>
            </a:r>
          </a:p>
          <a:p>
            <a:pPr>
              <a:buNone/>
            </a:pPr>
            <a:r>
              <a:rPr lang="es-ES" dirty="0" smtClean="0"/>
              <a:t>	La lista de instrucciones puede contener: </a:t>
            </a:r>
          </a:p>
          <a:p>
            <a:pPr>
              <a:buNone/>
            </a:pPr>
            <a:r>
              <a:rPr lang="es-ES" dirty="0" smtClean="0"/>
              <a:t>	</a:t>
            </a:r>
            <a:r>
              <a:rPr lang="es-ES" sz="2500" dirty="0" smtClean="0"/>
              <a:t>CREATE DATABASE </a:t>
            </a:r>
          </a:p>
          <a:p>
            <a:pPr>
              <a:buNone/>
            </a:pPr>
            <a:r>
              <a:rPr lang="es-ES" sz="2500" dirty="0" smtClean="0"/>
              <a:t>	CREATE DEFAULT </a:t>
            </a:r>
          </a:p>
          <a:p>
            <a:pPr>
              <a:buNone/>
            </a:pPr>
            <a:r>
              <a:rPr lang="es-ES" sz="2500" dirty="0" smtClean="0"/>
              <a:t>	CREATE FUNCTION </a:t>
            </a:r>
          </a:p>
          <a:p>
            <a:pPr>
              <a:buNone/>
            </a:pPr>
            <a:r>
              <a:rPr lang="es-ES" sz="2500" dirty="0" smtClean="0"/>
              <a:t>	CREATE PROCEDURE </a:t>
            </a:r>
          </a:p>
          <a:p>
            <a:pPr>
              <a:buNone/>
            </a:pPr>
            <a:r>
              <a:rPr lang="es-ES" sz="2500" dirty="0" smtClean="0"/>
              <a:t>	CREATE RULE </a:t>
            </a:r>
          </a:p>
          <a:p>
            <a:pPr>
              <a:buNone/>
            </a:pPr>
            <a:r>
              <a:rPr lang="es-ES" sz="2500" dirty="0" smtClean="0"/>
              <a:t>	CREATE TABLE </a:t>
            </a:r>
          </a:p>
          <a:p>
            <a:pPr>
              <a:buNone/>
            </a:pPr>
            <a:r>
              <a:rPr lang="es-ES" sz="2500" dirty="0" smtClean="0"/>
              <a:t>	CREATE VIEW </a:t>
            </a:r>
          </a:p>
          <a:p>
            <a:pPr>
              <a:buNone/>
            </a:pPr>
            <a:r>
              <a:rPr lang="es-ES" sz="2500" dirty="0" smtClean="0"/>
              <a:t>	BACKUP DATABASE </a:t>
            </a:r>
            <a:endParaRPr lang="en-US" sz="25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Grant: </a:t>
            </a:r>
            <a:r>
              <a:rPr lang="en-US" dirty="0" err="1"/>
              <a:t>En</a:t>
            </a:r>
            <a:r>
              <a:rPr lang="en-US" dirty="0"/>
              <a:t> </a:t>
            </a:r>
            <a:r>
              <a:rPr lang="en-US" dirty="0" err="1"/>
              <a:t>detalle</a:t>
            </a:r>
            <a:endParaRPr lang="en-US" dirty="0"/>
          </a:p>
        </p:txBody>
      </p:sp>
      <p:sp>
        <p:nvSpPr>
          <p:cNvPr id="3" name="2 Marcador de contenido"/>
          <p:cNvSpPr>
            <a:spLocks noGrp="1"/>
          </p:cNvSpPr>
          <p:nvPr>
            <p:ph idx="1"/>
          </p:nvPr>
        </p:nvSpPr>
        <p:spPr/>
        <p:txBody>
          <a:bodyPr>
            <a:normAutofit/>
          </a:bodyPr>
          <a:lstStyle/>
          <a:p>
            <a:pPr>
              <a:buNone/>
            </a:pPr>
            <a:r>
              <a:rPr lang="en-US" sz="2300" dirty="0" smtClean="0"/>
              <a:t>	</a:t>
            </a:r>
            <a:r>
              <a:rPr lang="es-ES" sz="2300" dirty="0" smtClean="0"/>
              <a:t>BACKUP LOG n </a:t>
            </a:r>
          </a:p>
          <a:p>
            <a:pPr>
              <a:buNone/>
            </a:pPr>
            <a:r>
              <a:rPr lang="es-ES" sz="2300" dirty="0" smtClean="0"/>
              <a:t>	Marcador de posición que indica que el elemento se puede repetir en una lista separada por comas. </a:t>
            </a:r>
          </a:p>
          <a:p>
            <a:pPr>
              <a:buNone/>
            </a:pPr>
            <a:r>
              <a:rPr lang="es-ES" sz="2300" dirty="0" smtClean="0"/>
              <a:t>	TO Especifica la lista de cuentas de seguridad. </a:t>
            </a:r>
            <a:r>
              <a:rPr lang="es-ES" sz="2300" dirty="0" err="1" smtClean="0"/>
              <a:t>cuenta_de_seguridad</a:t>
            </a:r>
            <a:r>
              <a:rPr lang="es-ES" sz="2300" dirty="0" smtClean="0"/>
              <a:t>: </a:t>
            </a:r>
            <a:r>
              <a:rPr lang="es-ES" sz="2300" i="1" dirty="0" smtClean="0"/>
              <a:t>Es la cuenta de seguridad de la base de datos actual cuyos permisos se quitan</a:t>
            </a:r>
            <a:r>
              <a:rPr lang="es-ES" sz="2300" dirty="0" smtClean="0"/>
              <a:t>.</a:t>
            </a:r>
          </a:p>
          <a:p>
            <a:pPr>
              <a:buNone/>
            </a:pPr>
            <a:r>
              <a:rPr lang="es-ES" dirty="0" smtClean="0"/>
              <a:t> 	La cuenta de seguridad puede ser de: </a:t>
            </a:r>
          </a:p>
          <a:p>
            <a:pPr lvl="1"/>
            <a:r>
              <a:rPr lang="es-ES" sz="2300" dirty="0" smtClean="0"/>
              <a:t>Un Usuario </a:t>
            </a:r>
          </a:p>
          <a:p>
            <a:pPr lvl="1"/>
            <a:r>
              <a:rPr lang="es-ES" sz="2300" dirty="0" smtClean="0"/>
              <a:t>Una Función. </a:t>
            </a:r>
          </a:p>
          <a:p>
            <a:pPr lvl="1"/>
            <a:r>
              <a:rPr lang="es-ES" sz="2300" dirty="0" smtClean="0"/>
              <a:t>Un Usuario del SO. </a:t>
            </a:r>
          </a:p>
          <a:p>
            <a:pPr lvl="1"/>
            <a:r>
              <a:rPr lang="es-ES" sz="2300" dirty="0" err="1" smtClean="0"/>
              <a:t>UnGrupo</a:t>
            </a:r>
            <a:r>
              <a:rPr lang="es-ES" sz="2300" dirty="0" smtClean="0"/>
              <a:t> del SO.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p:txBody>
          <a:bodyPr/>
          <a:lstStyle/>
          <a:p>
            <a:pPr eaLnBrk="1" hangingPunct="1"/>
            <a:r>
              <a:rPr lang="es-ES" smtClean="0"/>
              <a:t>¿Que es un Índice?</a:t>
            </a:r>
          </a:p>
        </p:txBody>
      </p:sp>
      <p:sp>
        <p:nvSpPr>
          <p:cNvPr id="9219" name="2 Marcador de contenido"/>
          <p:cNvSpPr>
            <a:spLocks noGrp="1"/>
          </p:cNvSpPr>
          <p:nvPr>
            <p:ph idx="1"/>
          </p:nvPr>
        </p:nvSpPr>
        <p:spPr/>
        <p:txBody>
          <a:bodyPr/>
          <a:lstStyle/>
          <a:p>
            <a:pPr eaLnBrk="1" hangingPunct="1"/>
            <a:r>
              <a:rPr lang="es-ES" smtClean="0"/>
              <a:t>Si queremos buscar la palabra zapato en un diccionario , ¿qué hacemos?</a:t>
            </a:r>
          </a:p>
          <a:p>
            <a:pPr lvl="1" eaLnBrk="1" hangingPunct="1"/>
            <a:r>
              <a:rPr lang="es-ES" smtClean="0"/>
              <a:t>Leemos todo el diccionario hasta encontrar la palabra, con lo que nos habremos leído el diccionario enterito (¡seguro que aprenderíamos un montón!) </a:t>
            </a:r>
          </a:p>
          <a:p>
            <a:pPr lvl="1" eaLnBrk="1" hangingPunct="1"/>
            <a:r>
              <a:rPr lang="es-ES" smtClean="0"/>
              <a:t>Buscamos en el índice en que página está la letra z, y es en esa página donde buscamos.</a:t>
            </a:r>
          </a:p>
          <a:p>
            <a:pPr eaLnBrk="1" hangingPunct="1"/>
            <a:endParaRPr lang="es-ES" smtClean="0"/>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6</a:t>
            </a:fld>
            <a:endParaRPr lang="es-ES"/>
          </a:p>
        </p:txBody>
      </p:sp>
    </p:spTree>
    <p:extLst>
      <p:ext uri="{BB962C8B-B14F-4D97-AF65-F5344CB8AC3E}">
        <p14:creationId xmlns:p14="http://schemas.microsoft.com/office/powerpoint/2010/main" val="39913981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Grant: </a:t>
            </a:r>
            <a:r>
              <a:rPr lang="en-US" dirty="0" err="1"/>
              <a:t>En</a:t>
            </a:r>
            <a:r>
              <a:rPr lang="en-US" dirty="0"/>
              <a:t> </a:t>
            </a:r>
            <a:r>
              <a:rPr lang="en-US" dirty="0" err="1"/>
              <a:t>detalle</a:t>
            </a:r>
            <a:endParaRPr lang="en-US" dirty="0"/>
          </a:p>
        </p:txBody>
      </p:sp>
      <p:sp>
        <p:nvSpPr>
          <p:cNvPr id="3" name="2 Marcador de contenido"/>
          <p:cNvSpPr>
            <a:spLocks noGrp="1"/>
          </p:cNvSpPr>
          <p:nvPr>
            <p:ph idx="1"/>
          </p:nvPr>
        </p:nvSpPr>
        <p:spPr/>
        <p:txBody>
          <a:bodyPr/>
          <a:lstStyle/>
          <a:p>
            <a:pPr>
              <a:buNone/>
            </a:pPr>
            <a:r>
              <a:rPr lang="en-US" dirty="0" smtClean="0"/>
              <a:t>	</a:t>
            </a:r>
            <a:r>
              <a:rPr lang="es-ES" dirty="0" smtClean="0"/>
              <a:t>PRIVILEGES Es una palabra clave opcional que se puede incluir para cumplir con SQL-92. </a:t>
            </a:r>
            <a:endParaRPr lang="en-US"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57200" y="704088"/>
            <a:ext cx="8229600" cy="819912"/>
          </a:xfrm>
        </p:spPr>
        <p:txBody>
          <a:bodyPr/>
          <a:lstStyle/>
          <a:p>
            <a:r>
              <a:rPr lang="en-US" dirty="0"/>
              <a:t>Grant: </a:t>
            </a:r>
            <a:r>
              <a:rPr lang="en-US" dirty="0" err="1"/>
              <a:t>En</a:t>
            </a:r>
            <a:r>
              <a:rPr lang="en-US" dirty="0"/>
              <a:t> </a:t>
            </a:r>
            <a:r>
              <a:rPr lang="en-US" dirty="0" err="1"/>
              <a:t>detalle</a:t>
            </a:r>
            <a:endParaRPr lang="en-US" dirty="0"/>
          </a:p>
        </p:txBody>
      </p:sp>
      <p:sp>
        <p:nvSpPr>
          <p:cNvPr id="3" name="2 Marcador de contenido"/>
          <p:cNvSpPr>
            <a:spLocks noGrp="1"/>
          </p:cNvSpPr>
          <p:nvPr>
            <p:ph idx="1"/>
          </p:nvPr>
        </p:nvSpPr>
        <p:spPr>
          <a:xfrm>
            <a:off x="464976" y="1676400"/>
            <a:ext cx="8229600" cy="4800600"/>
          </a:xfrm>
        </p:spPr>
        <p:txBody>
          <a:bodyPr>
            <a:normAutofit lnSpcReduction="10000"/>
          </a:bodyPr>
          <a:lstStyle/>
          <a:p>
            <a:pPr>
              <a:buNone/>
            </a:pPr>
            <a:r>
              <a:rPr lang="en-US" sz="2300" b="1" dirty="0" smtClean="0"/>
              <a:t>	</a:t>
            </a:r>
            <a:r>
              <a:rPr lang="es-ES" sz="2300" b="1" dirty="0" smtClean="0"/>
              <a:t>permiso: </a:t>
            </a:r>
            <a:r>
              <a:rPr lang="es-ES" sz="2300" dirty="0" smtClean="0"/>
              <a:t>Se trata de un permiso de objeto que se concede. Cuando se conceden permisos sobre una tabla, una función de valores de tabla o una vista, la lista de permisos puede incluir uno o más de los siguientes permisos: </a:t>
            </a:r>
          </a:p>
          <a:p>
            <a:pPr lvl="1"/>
            <a:r>
              <a:rPr lang="es-ES" sz="2100" dirty="0" smtClean="0"/>
              <a:t>SELECT, </a:t>
            </a:r>
          </a:p>
          <a:p>
            <a:pPr lvl="1"/>
            <a:r>
              <a:rPr lang="es-ES" sz="2100" dirty="0" smtClean="0"/>
              <a:t>INSERT, </a:t>
            </a:r>
          </a:p>
          <a:p>
            <a:pPr lvl="1"/>
            <a:r>
              <a:rPr lang="es-ES" sz="2100" dirty="0" smtClean="0"/>
              <a:t>DELETE, </a:t>
            </a:r>
          </a:p>
          <a:p>
            <a:pPr lvl="1"/>
            <a:r>
              <a:rPr lang="es-ES" sz="2100" dirty="0" smtClean="0"/>
              <a:t>REFERENCES o </a:t>
            </a:r>
          </a:p>
          <a:p>
            <a:pPr lvl="1"/>
            <a:r>
              <a:rPr lang="es-ES" sz="2100" dirty="0" smtClean="0"/>
              <a:t>UPDATE. </a:t>
            </a:r>
          </a:p>
          <a:p>
            <a:pPr>
              <a:buNone/>
            </a:pPr>
            <a:r>
              <a:rPr lang="es-ES" sz="2500" dirty="0" smtClean="0"/>
              <a:t>	Nota</a:t>
            </a:r>
          </a:p>
          <a:p>
            <a:pPr lvl="1"/>
            <a:r>
              <a:rPr lang="es-ES" sz="2100" dirty="0" smtClean="0"/>
              <a:t>Es posible suministrar una lista de columnas junto con los permisos SELECT y UPDATE. </a:t>
            </a:r>
          </a:p>
          <a:p>
            <a:pPr lvl="1"/>
            <a:r>
              <a:rPr lang="es-ES" sz="2200" dirty="0" smtClean="0"/>
              <a:t>Si no se suministra una lista de columnas con los permisos SELECT y UPDATE, los permisos se aplican a todas las columnas de la tabla, vista o función de valores de tabla. </a:t>
            </a:r>
            <a:endParaRPr lang="en-US" sz="21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p:txBody>
          <a:bodyPr/>
          <a:lstStyle/>
          <a:p>
            <a:r>
              <a:rPr lang="en-US" dirty="0"/>
              <a:t>Grant: </a:t>
            </a:r>
            <a:r>
              <a:rPr lang="en-US" dirty="0" err="1"/>
              <a:t>En</a:t>
            </a:r>
            <a:r>
              <a:rPr lang="en-US" dirty="0"/>
              <a:t> </a:t>
            </a:r>
            <a:r>
              <a:rPr lang="en-US" dirty="0" err="1"/>
              <a:t>detalle</a:t>
            </a:r>
            <a:endParaRPr lang="en-US" dirty="0"/>
          </a:p>
        </p:txBody>
      </p:sp>
      <p:sp>
        <p:nvSpPr>
          <p:cNvPr id="3" name="2 Marcador de contenido"/>
          <p:cNvSpPr>
            <a:spLocks noGrp="1"/>
          </p:cNvSpPr>
          <p:nvPr>
            <p:ph idx="1"/>
          </p:nvPr>
        </p:nvSpPr>
        <p:spPr>
          <a:xfrm>
            <a:off x="457200" y="1935480"/>
            <a:ext cx="8458200" cy="4389120"/>
          </a:xfrm>
        </p:spPr>
        <p:txBody>
          <a:bodyPr>
            <a:normAutofit/>
          </a:bodyPr>
          <a:lstStyle/>
          <a:p>
            <a:pPr>
              <a:buNone/>
            </a:pPr>
            <a:r>
              <a:rPr lang="en-US" sz="2300" dirty="0" smtClean="0"/>
              <a:t>	</a:t>
            </a:r>
            <a:r>
              <a:rPr lang="es-ES" sz="2300" dirty="0" smtClean="0"/>
              <a:t>Los permisos que se conceden a objetos en un procedimiento almacenado sólo pueden incluir EXECUTE. Los permisos que se conceden a objetos en una función de valores escalares pueden incluir EXECUTE y REFERENCES.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1143000"/>
          </a:xfrm>
        </p:spPr>
        <p:txBody>
          <a:bodyPr>
            <a:normAutofit/>
          </a:bodyPr>
          <a:lstStyle/>
          <a:p>
            <a:r>
              <a:rPr lang="en-US" sz="4200" dirty="0" smtClean="0"/>
              <a:t>Grant: </a:t>
            </a:r>
            <a:r>
              <a:rPr lang="en-US" sz="4200" dirty="0" err="1" smtClean="0"/>
              <a:t>Notas</a:t>
            </a:r>
            <a:endParaRPr lang="en-US" sz="4200" dirty="0"/>
          </a:p>
        </p:txBody>
      </p:sp>
      <p:sp>
        <p:nvSpPr>
          <p:cNvPr id="3" name="2 Marcador de contenido"/>
          <p:cNvSpPr>
            <a:spLocks noGrp="1"/>
          </p:cNvSpPr>
          <p:nvPr>
            <p:ph idx="1"/>
          </p:nvPr>
        </p:nvSpPr>
        <p:spPr>
          <a:xfrm>
            <a:off x="457200" y="1371600"/>
            <a:ext cx="8229600" cy="5105400"/>
          </a:xfrm>
        </p:spPr>
        <p:txBody>
          <a:bodyPr>
            <a:normAutofit/>
          </a:bodyPr>
          <a:lstStyle/>
          <a:p>
            <a:r>
              <a:rPr lang="es-ES" sz="2300" dirty="0" smtClean="0"/>
              <a:t>Para tener acceso a una columna en una instrucción SELECT es necesario disponer de permiso para utilizar SELECT en esa columna. </a:t>
            </a:r>
          </a:p>
          <a:p>
            <a:r>
              <a:rPr lang="es-ES" sz="2300" dirty="0" smtClean="0"/>
              <a:t>Para actualizar una columna mediante una instrucción UPDATE es necesario disponer de permiso para utilizar UPDATE en esa columna. </a:t>
            </a:r>
          </a:p>
          <a:p>
            <a:r>
              <a:rPr lang="es-ES" sz="2300" dirty="0" smtClean="0"/>
              <a:t>Para crear una restricción FOREIGN KEY que haga referencia a una tabla es necesario disponer de permiso para utilizar REFERENCES en esa tabla. </a:t>
            </a:r>
          </a:p>
          <a:p>
            <a:r>
              <a:rPr lang="es-ES" sz="2300" dirty="0" smtClean="0"/>
              <a:t>Para crear una FUNCTION o VIEW con la cláusula WITH SCHEMABINDING que haga referencia a un objeto es necesario disponer de permiso para utilizar REFERENCES en ese objeto.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5400" dirty="0"/>
              <a:t>Grant: </a:t>
            </a:r>
            <a:r>
              <a:rPr lang="en-US" sz="5400" dirty="0" err="1"/>
              <a:t>Notas</a:t>
            </a:r>
            <a:endParaRPr lang="en-US" dirty="0"/>
          </a:p>
        </p:txBody>
      </p:sp>
      <p:sp>
        <p:nvSpPr>
          <p:cNvPr id="3" name="2 Marcador de contenido"/>
          <p:cNvSpPr>
            <a:spLocks noGrp="1"/>
          </p:cNvSpPr>
          <p:nvPr>
            <p:ph idx="1"/>
          </p:nvPr>
        </p:nvSpPr>
        <p:spPr/>
        <p:txBody>
          <a:bodyPr>
            <a:normAutofit/>
          </a:bodyPr>
          <a:lstStyle/>
          <a:p>
            <a:r>
              <a:rPr lang="es-ES" sz="2300" dirty="0" smtClean="0"/>
              <a:t>columna: Es el nombre de la columna de la base de datos actual sobre la que se conceden los permisos. </a:t>
            </a:r>
          </a:p>
          <a:p>
            <a:r>
              <a:rPr lang="es-ES" sz="2300" dirty="0" smtClean="0"/>
              <a:t>tabla: Es el nombre de la tabla de la base de datos actual sobre la que se conceden los permisos. </a:t>
            </a:r>
          </a:p>
          <a:p>
            <a:r>
              <a:rPr lang="es-ES" sz="2300" dirty="0" smtClean="0"/>
              <a:t>vista: Es el nombre de la vista de la base de datos actual sobre la que se conceden los permisos. </a:t>
            </a:r>
          </a:p>
          <a:p>
            <a:r>
              <a:rPr lang="es-ES" sz="2300" dirty="0" err="1" smtClean="0"/>
              <a:t>stored_procedure</a:t>
            </a:r>
            <a:r>
              <a:rPr lang="es-ES" sz="2300" dirty="0" smtClean="0"/>
              <a:t>: Es el nombre del procedimiento almacenado de la base de datos actual sobre el que se conceden los permisos. </a:t>
            </a:r>
          </a:p>
          <a:p>
            <a:r>
              <a:rPr lang="es-ES" sz="2300" dirty="0" err="1" smtClean="0"/>
              <a:t>funcion_de_usuario</a:t>
            </a:r>
            <a:r>
              <a:rPr lang="es-ES" sz="2300" dirty="0" smtClean="0"/>
              <a:t> :Es el nombre de la función definida por el usuario sobre la que se conceden los permisos.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5400" dirty="0"/>
              <a:t>Grant: </a:t>
            </a:r>
            <a:r>
              <a:rPr lang="en-US" sz="5400" dirty="0" err="1"/>
              <a:t>Notas</a:t>
            </a:r>
            <a:endParaRPr lang="en-US" dirty="0"/>
          </a:p>
        </p:txBody>
      </p:sp>
      <p:sp>
        <p:nvSpPr>
          <p:cNvPr id="3" name="2 Marcador de contenido"/>
          <p:cNvSpPr>
            <a:spLocks noGrp="1"/>
          </p:cNvSpPr>
          <p:nvPr>
            <p:ph idx="1"/>
          </p:nvPr>
        </p:nvSpPr>
        <p:spPr>
          <a:xfrm>
            <a:off x="304800" y="1935480"/>
            <a:ext cx="8534400" cy="4389120"/>
          </a:xfrm>
        </p:spPr>
        <p:txBody>
          <a:bodyPr>
            <a:normAutofit/>
          </a:bodyPr>
          <a:lstStyle/>
          <a:p>
            <a:pPr>
              <a:buNone/>
            </a:pPr>
            <a:r>
              <a:rPr lang="en-US" sz="2300" dirty="0" smtClean="0"/>
              <a:t>	WITH GRANT OPTION: </a:t>
            </a:r>
            <a:r>
              <a:rPr lang="es-ES" sz="2300" dirty="0" smtClean="0"/>
              <a:t>Especifica que se concede a </a:t>
            </a:r>
            <a:r>
              <a:rPr lang="es-ES" sz="2300" dirty="0" err="1" smtClean="0"/>
              <a:t>cuenta_de_seguridad</a:t>
            </a:r>
            <a:r>
              <a:rPr lang="es-ES" sz="2300" dirty="0" smtClean="0"/>
              <a:t> la capacidad de conceder el permiso de objeto especificado a otras cuentas de seguridad. La cláusula WITH GRANT OPTION sólo es válida con los permisos de objeto.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33400"/>
            <a:ext cx="8229600" cy="882650"/>
          </a:xfrm>
        </p:spPr>
        <p:txBody>
          <a:bodyPr>
            <a:normAutofit/>
          </a:bodyPr>
          <a:lstStyle/>
          <a:p>
            <a:r>
              <a:rPr lang="en-US" sz="5400" dirty="0"/>
              <a:t>Grant: </a:t>
            </a:r>
            <a:r>
              <a:rPr lang="en-US" sz="5400" dirty="0" err="1"/>
              <a:t>Notas</a:t>
            </a:r>
            <a:endParaRPr lang="en-US" dirty="0"/>
          </a:p>
        </p:txBody>
      </p:sp>
      <p:sp>
        <p:nvSpPr>
          <p:cNvPr id="3" name="2 Marcador de contenido"/>
          <p:cNvSpPr>
            <a:spLocks noGrp="1"/>
          </p:cNvSpPr>
          <p:nvPr>
            <p:ph idx="1"/>
          </p:nvPr>
        </p:nvSpPr>
        <p:spPr>
          <a:xfrm>
            <a:off x="457200" y="1447800"/>
            <a:ext cx="8229600" cy="4876800"/>
          </a:xfrm>
        </p:spPr>
        <p:txBody>
          <a:bodyPr>
            <a:normAutofit/>
          </a:bodyPr>
          <a:lstStyle/>
          <a:p>
            <a:pPr>
              <a:buNone/>
            </a:pPr>
            <a:r>
              <a:rPr lang="en-US" sz="2300" dirty="0" smtClean="0"/>
              <a:t>	</a:t>
            </a:r>
            <a:r>
              <a:rPr lang="es-ES" sz="2300" dirty="0" smtClean="0"/>
              <a:t>AS {grupo | rol} Especifica el nombre opcional de la cuenta de seguridad de la base de datos actual que tiene los permisos necesarios para ejecutar la instrucción GRANT. </a:t>
            </a:r>
          </a:p>
          <a:p>
            <a:pPr>
              <a:buNone/>
            </a:pPr>
            <a:r>
              <a:rPr lang="es-ES" sz="2300" dirty="0" smtClean="0"/>
              <a:t>	AS se utiliza cuando se conceden permisos sobre un objeto a un grupo o función, y es necesario que los permisos de objetos se concedan además a otros usuarios que no son miembros del grupo o función. </a:t>
            </a:r>
          </a:p>
          <a:p>
            <a:pPr>
              <a:buNone/>
            </a:pPr>
            <a:r>
              <a:rPr lang="es-ES" sz="2300" dirty="0" smtClean="0"/>
              <a:t>	Nota:</a:t>
            </a:r>
          </a:p>
          <a:p>
            <a:pPr>
              <a:buNone/>
            </a:pPr>
            <a:r>
              <a:rPr lang="es-ES" sz="2300" dirty="0" smtClean="0"/>
              <a:t>	</a:t>
            </a:r>
            <a:r>
              <a:rPr lang="es-ES" sz="2300" i="1" dirty="0" smtClean="0"/>
              <a:t>Debido a que sólo un usuario, y no un grupo o función, puede ejecutar una instrucción GRANT, un miembro específico del grupo o función concederá los permisos del objeto bajo la autoridad del grupo o función. </a:t>
            </a:r>
            <a:endParaRPr lang="en-US" sz="2300" i="1"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85800"/>
            <a:ext cx="8229600" cy="743712"/>
          </a:xfrm>
        </p:spPr>
        <p:txBody>
          <a:bodyPr>
            <a:normAutofit/>
          </a:bodyPr>
          <a:lstStyle/>
          <a:p>
            <a:r>
              <a:rPr lang="en-US" dirty="0" smtClean="0"/>
              <a:t>Grant: </a:t>
            </a:r>
            <a:r>
              <a:rPr lang="en-US" dirty="0" err="1" smtClean="0"/>
              <a:t>Ejemplos</a:t>
            </a:r>
            <a:endParaRPr lang="en-US" dirty="0"/>
          </a:p>
        </p:txBody>
      </p:sp>
      <p:sp>
        <p:nvSpPr>
          <p:cNvPr id="3" name="2 Marcador de contenido"/>
          <p:cNvSpPr>
            <a:spLocks noGrp="1"/>
          </p:cNvSpPr>
          <p:nvPr>
            <p:ph idx="1"/>
          </p:nvPr>
        </p:nvSpPr>
        <p:spPr/>
        <p:txBody>
          <a:bodyPr/>
          <a:lstStyle/>
          <a:p>
            <a:pPr>
              <a:buNone/>
            </a:pPr>
            <a:r>
              <a:rPr lang="es-ES" dirty="0" smtClean="0"/>
              <a:t>	</a:t>
            </a:r>
            <a:r>
              <a:rPr lang="es-ES" sz="2300" dirty="0" smtClean="0"/>
              <a:t>A. Conceder permisos sobre instrucciones En este ejemplo se conceden diversos permisos sobre instrucciones a los usuarios </a:t>
            </a:r>
            <a:r>
              <a:rPr lang="es-ES" sz="2300" dirty="0" err="1" smtClean="0"/>
              <a:t>Maria</a:t>
            </a:r>
            <a:r>
              <a:rPr lang="es-ES" sz="2300" dirty="0" smtClean="0"/>
              <a:t> y </a:t>
            </a:r>
            <a:r>
              <a:rPr lang="es-ES" sz="2300" dirty="0" err="1" smtClean="0"/>
              <a:t>Jose</a:t>
            </a:r>
            <a:r>
              <a:rPr lang="es-ES" sz="2300" dirty="0" smtClean="0"/>
              <a:t>, y al grupo de Windows NT </a:t>
            </a:r>
            <a:r>
              <a:rPr lang="es-ES" sz="2300" dirty="0" err="1" smtClean="0"/>
              <a:t>Corporate</a:t>
            </a:r>
            <a:r>
              <a:rPr lang="es-ES" sz="2300" dirty="0" smtClean="0"/>
              <a:t>\</a:t>
            </a:r>
            <a:r>
              <a:rPr lang="es-ES" sz="2300" dirty="0" err="1" smtClean="0"/>
              <a:t>GrupoJ</a:t>
            </a:r>
            <a:r>
              <a:rPr lang="es-ES" sz="2300" dirty="0" smtClean="0"/>
              <a:t>. </a:t>
            </a:r>
          </a:p>
          <a:p>
            <a:pPr>
              <a:buNone/>
            </a:pPr>
            <a:r>
              <a:rPr lang="es-ES" sz="2300" dirty="0" smtClean="0"/>
              <a:t>	</a:t>
            </a:r>
          </a:p>
          <a:p>
            <a:pPr>
              <a:buNone/>
            </a:pPr>
            <a:r>
              <a:rPr lang="es-ES" sz="2300" dirty="0" smtClean="0"/>
              <a:t>	GRANT CREATE DATABASE, CREATE TABLE TO </a:t>
            </a:r>
            <a:r>
              <a:rPr lang="es-ES" sz="2300" dirty="0" err="1" smtClean="0"/>
              <a:t>Maria</a:t>
            </a:r>
            <a:r>
              <a:rPr lang="es-ES" sz="2300" dirty="0" smtClean="0"/>
              <a:t>, </a:t>
            </a:r>
            <a:r>
              <a:rPr lang="es-ES" sz="2300" dirty="0" err="1" smtClean="0"/>
              <a:t>Jose</a:t>
            </a:r>
            <a:r>
              <a:rPr lang="es-ES" sz="2300" dirty="0" smtClean="0"/>
              <a:t>, [</a:t>
            </a:r>
            <a:r>
              <a:rPr lang="es-ES" sz="2300" dirty="0" err="1" smtClean="0"/>
              <a:t>Corporate</a:t>
            </a:r>
            <a:r>
              <a:rPr lang="es-ES" sz="2300" dirty="0" smtClean="0"/>
              <a:t>\ </a:t>
            </a:r>
            <a:r>
              <a:rPr lang="es-ES" sz="2300" dirty="0" err="1" smtClean="0"/>
              <a:t>GrupoJ</a:t>
            </a:r>
            <a:r>
              <a:rPr lang="es-ES" sz="2300" dirty="0" smtClean="0"/>
              <a:t>]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57200" y="685800"/>
            <a:ext cx="8229600" cy="743712"/>
          </a:xfrm>
        </p:spPr>
        <p:txBody>
          <a:bodyPr>
            <a:normAutofit/>
          </a:bodyPr>
          <a:lstStyle/>
          <a:p>
            <a:r>
              <a:rPr lang="en-US" dirty="0" smtClean="0"/>
              <a:t>Grant: </a:t>
            </a:r>
            <a:r>
              <a:rPr lang="en-US" dirty="0" err="1" smtClean="0"/>
              <a:t>Ejemplos</a:t>
            </a:r>
            <a:endParaRPr lang="en-US" dirty="0"/>
          </a:p>
        </p:txBody>
      </p:sp>
      <p:sp>
        <p:nvSpPr>
          <p:cNvPr id="3" name="2 Marcador de contenido"/>
          <p:cNvSpPr>
            <a:spLocks noGrp="1"/>
          </p:cNvSpPr>
          <p:nvPr>
            <p:ph idx="1"/>
          </p:nvPr>
        </p:nvSpPr>
        <p:spPr>
          <a:xfrm>
            <a:off x="304800" y="1600200"/>
            <a:ext cx="8610600" cy="5105400"/>
          </a:xfrm>
        </p:spPr>
        <p:txBody>
          <a:bodyPr>
            <a:normAutofit lnSpcReduction="10000"/>
          </a:bodyPr>
          <a:lstStyle/>
          <a:p>
            <a:pPr>
              <a:buNone/>
            </a:pPr>
            <a:r>
              <a:rPr lang="en-US" dirty="0" smtClean="0"/>
              <a:t>	B</a:t>
            </a:r>
            <a:r>
              <a:rPr lang="en-US" sz="2300" dirty="0" smtClean="0"/>
              <a:t>. </a:t>
            </a:r>
            <a:r>
              <a:rPr lang="es-ES" sz="2300" dirty="0" smtClean="0"/>
              <a:t>Conceder permisos de objeto dentro de la jerarquía de permisos En este ejemplo se muestra el orden preferente de los permisos. En primer lugar, se conceden permisos SELECT a la función </a:t>
            </a:r>
            <a:r>
              <a:rPr lang="es-ES" sz="2300" dirty="0" err="1" smtClean="0"/>
              <a:t>public</a:t>
            </a:r>
            <a:r>
              <a:rPr lang="es-ES" sz="2300" dirty="0" smtClean="0"/>
              <a:t>. A continuación se conceden permisos específicos a los usuarios </a:t>
            </a:r>
            <a:r>
              <a:rPr lang="es-ES" sz="2300" dirty="0" err="1" smtClean="0"/>
              <a:t>Maria</a:t>
            </a:r>
            <a:r>
              <a:rPr lang="es-ES" sz="2300" dirty="0" smtClean="0"/>
              <a:t>, </a:t>
            </a:r>
            <a:r>
              <a:rPr lang="es-ES" sz="2300" dirty="0" err="1" smtClean="0"/>
              <a:t>Jose</a:t>
            </a:r>
            <a:r>
              <a:rPr lang="es-ES" sz="2300" dirty="0" smtClean="0"/>
              <a:t> y Tomas. De este modo, todos estos usuarios tienen permisos sobre la tabla autores. </a:t>
            </a:r>
          </a:p>
          <a:p>
            <a:pPr>
              <a:buNone/>
            </a:pPr>
            <a:r>
              <a:rPr lang="es-ES" sz="2300" dirty="0" smtClean="0"/>
              <a:t>	</a:t>
            </a:r>
            <a:r>
              <a:rPr lang="en-US" sz="1800" dirty="0" smtClean="0"/>
              <a:t>USE pubs </a:t>
            </a:r>
          </a:p>
          <a:p>
            <a:pPr>
              <a:buNone/>
            </a:pPr>
            <a:r>
              <a:rPr lang="en-US" sz="1800" dirty="0" smtClean="0"/>
              <a:t>	GO 	</a:t>
            </a:r>
          </a:p>
          <a:p>
            <a:pPr>
              <a:buNone/>
            </a:pPr>
            <a:r>
              <a:rPr lang="en-US" sz="1800" dirty="0" smtClean="0"/>
              <a:t>	GRANT SELECT </a:t>
            </a:r>
          </a:p>
          <a:p>
            <a:pPr>
              <a:buNone/>
            </a:pPr>
            <a:r>
              <a:rPr lang="en-US" sz="1800" dirty="0" smtClean="0"/>
              <a:t>    ON </a:t>
            </a:r>
            <a:r>
              <a:rPr lang="en-US" sz="1800" dirty="0" err="1" smtClean="0"/>
              <a:t>autores</a:t>
            </a:r>
            <a:r>
              <a:rPr lang="en-US" sz="1800" dirty="0" smtClean="0"/>
              <a:t> </a:t>
            </a:r>
          </a:p>
          <a:p>
            <a:pPr>
              <a:buNone/>
            </a:pPr>
            <a:r>
              <a:rPr lang="en-US" sz="1800" dirty="0" smtClean="0"/>
              <a:t>    TO public </a:t>
            </a:r>
          </a:p>
          <a:p>
            <a:pPr>
              <a:buNone/>
            </a:pPr>
            <a:r>
              <a:rPr lang="en-US" sz="1800" dirty="0" smtClean="0"/>
              <a:t>    GO </a:t>
            </a:r>
          </a:p>
          <a:p>
            <a:pPr>
              <a:buNone/>
            </a:pPr>
            <a:r>
              <a:rPr lang="en-US" sz="1800" dirty="0" smtClean="0"/>
              <a:t>	GRANT INSERT, UPDATE, DELETE </a:t>
            </a:r>
          </a:p>
          <a:p>
            <a:pPr>
              <a:buNone/>
            </a:pPr>
            <a:r>
              <a:rPr lang="en-US" sz="1800" dirty="0" smtClean="0"/>
              <a:t>	ON </a:t>
            </a:r>
            <a:r>
              <a:rPr lang="en-US" sz="1800" dirty="0" err="1" smtClean="0"/>
              <a:t>autores</a:t>
            </a:r>
            <a:r>
              <a:rPr lang="en-US" sz="1800" dirty="0" smtClean="0"/>
              <a:t> </a:t>
            </a:r>
          </a:p>
          <a:p>
            <a:pPr>
              <a:buNone/>
            </a:pPr>
            <a:r>
              <a:rPr lang="en-US" sz="1800" dirty="0" smtClean="0"/>
              <a:t>	TO Maria, Jose, Tomas </a:t>
            </a:r>
          </a:p>
          <a:p>
            <a:pPr>
              <a:buNone/>
            </a:pPr>
            <a:r>
              <a:rPr lang="en-US" sz="1800" dirty="0" smtClean="0"/>
              <a:t>	GO </a:t>
            </a:r>
            <a:endParaRPr lang="en-US" sz="18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57200" y="990600"/>
            <a:ext cx="8229600" cy="743712"/>
          </a:xfrm>
        </p:spPr>
        <p:txBody>
          <a:bodyPr>
            <a:normAutofit/>
          </a:bodyPr>
          <a:lstStyle/>
          <a:p>
            <a:r>
              <a:rPr lang="en-US" dirty="0" smtClean="0"/>
              <a:t>Grant: </a:t>
            </a:r>
            <a:r>
              <a:rPr lang="en-US" dirty="0" err="1" smtClean="0"/>
              <a:t>Ejemplos</a:t>
            </a:r>
            <a:endParaRPr lang="en-US" dirty="0"/>
          </a:p>
        </p:txBody>
      </p:sp>
      <p:sp>
        <p:nvSpPr>
          <p:cNvPr id="3" name="2 Marcador de contenido"/>
          <p:cNvSpPr>
            <a:spLocks noGrp="1"/>
          </p:cNvSpPr>
          <p:nvPr>
            <p:ph idx="1"/>
          </p:nvPr>
        </p:nvSpPr>
        <p:spPr/>
        <p:txBody>
          <a:bodyPr/>
          <a:lstStyle/>
          <a:p>
            <a:pPr>
              <a:buNone/>
            </a:pPr>
            <a:r>
              <a:rPr lang="en-US" dirty="0" smtClean="0"/>
              <a:t>	</a:t>
            </a:r>
            <a:r>
              <a:rPr lang="es-ES" dirty="0" smtClean="0"/>
              <a:t>C. Conceder permisos a una función de SQL Server </a:t>
            </a:r>
          </a:p>
          <a:p>
            <a:pPr>
              <a:buNone/>
            </a:pPr>
            <a:r>
              <a:rPr lang="es-ES" dirty="0" smtClean="0"/>
              <a:t>	En este ejemplo se conceden permisos CREATE TABLE a todos los miembros de la función </a:t>
            </a:r>
            <a:r>
              <a:rPr lang="en-US" dirty="0" err="1" smtClean="0"/>
              <a:t>Contar</a:t>
            </a:r>
            <a:r>
              <a:rPr lang="en-US" dirty="0" smtClean="0"/>
              <a:t>. </a:t>
            </a:r>
          </a:p>
          <a:p>
            <a:pPr>
              <a:buNone/>
            </a:pPr>
            <a:r>
              <a:rPr lang="en-US" dirty="0" smtClean="0"/>
              <a:t>	GRANT CREATE TABLE </a:t>
            </a:r>
          </a:p>
          <a:p>
            <a:pPr>
              <a:buNone/>
            </a:pPr>
            <a:r>
              <a:rPr lang="en-US" dirty="0" smtClean="0"/>
              <a:t>    TO </a:t>
            </a:r>
            <a:r>
              <a:rPr lang="en-US" dirty="0" err="1" smtClean="0"/>
              <a:t>Contar</a:t>
            </a:r>
            <a:r>
              <a:rPr lang="en-US" dirty="0" smtClean="0"/>
              <a:t> </a:t>
            </a:r>
            <a:endParaRPr lang="en-US"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p:txBody>
          <a:bodyPr/>
          <a:lstStyle/>
          <a:p>
            <a:pPr eaLnBrk="1" hangingPunct="1"/>
            <a:r>
              <a:rPr lang="es-ES" smtClean="0"/>
              <a:t>¿Que es un Índice?</a:t>
            </a:r>
          </a:p>
        </p:txBody>
      </p:sp>
      <p:sp>
        <p:nvSpPr>
          <p:cNvPr id="10243" name="2 Marcador de contenido"/>
          <p:cNvSpPr>
            <a:spLocks noGrp="1"/>
          </p:cNvSpPr>
          <p:nvPr>
            <p:ph idx="1"/>
          </p:nvPr>
        </p:nvSpPr>
        <p:spPr/>
        <p:txBody>
          <a:bodyPr/>
          <a:lstStyle/>
          <a:p>
            <a:pPr eaLnBrk="1" hangingPunct="1"/>
            <a:r>
              <a:rPr lang="es-ES_tradnl" smtClean="0"/>
              <a:t>Veamos un ejemplo con nuestro ejercicio:</a:t>
            </a:r>
            <a:endParaRPr lang="es-ES" smtClean="0"/>
          </a:p>
        </p:txBody>
      </p:sp>
      <p:sp>
        <p:nvSpPr>
          <p:cNvPr id="5" name="4 Marcador de número de diapositiva"/>
          <p:cNvSpPr>
            <a:spLocks noGrp="1"/>
          </p:cNvSpPr>
          <p:nvPr>
            <p:ph type="sldNum" sz="quarter" idx="12"/>
          </p:nvPr>
        </p:nvSpPr>
        <p:spPr/>
        <p:txBody>
          <a:bodyPr/>
          <a:lstStyle/>
          <a:p>
            <a:pPr>
              <a:defRPr/>
            </a:pPr>
            <a:fld id="{878E45CA-6628-492A-94C1-6BFD7DF887E9}" type="slidenum">
              <a:rPr lang="es-ES" smtClean="0"/>
              <a:pPr>
                <a:defRPr/>
              </a:pPr>
              <a:t>7</a:t>
            </a:fld>
            <a:endParaRPr lang="es-ES"/>
          </a:p>
        </p:txBody>
      </p:sp>
      <p:pic>
        <p:nvPicPr>
          <p:cNvPr id="10244" name="Picture 2"/>
          <p:cNvPicPr>
            <a:picLocks noChangeAspect="1" noChangeArrowheads="1"/>
          </p:cNvPicPr>
          <p:nvPr/>
        </p:nvPicPr>
        <p:blipFill>
          <a:blip r:embed="rId2" cstate="print"/>
          <a:srcRect/>
          <a:stretch>
            <a:fillRect/>
          </a:stretch>
        </p:blipFill>
        <p:spPr bwMode="auto">
          <a:xfrm>
            <a:off x="1428750" y="2928938"/>
            <a:ext cx="6538913" cy="1614487"/>
          </a:xfrm>
          <a:prstGeom prst="rect">
            <a:avLst/>
          </a:prstGeom>
          <a:noFill/>
          <a:ln w="9525">
            <a:noFill/>
            <a:miter lim="800000"/>
            <a:headEnd/>
            <a:tailEnd/>
          </a:ln>
        </p:spPr>
      </p:pic>
    </p:spTree>
    <p:extLst>
      <p:ext uri="{BB962C8B-B14F-4D97-AF65-F5344CB8AC3E}">
        <p14:creationId xmlns:p14="http://schemas.microsoft.com/office/powerpoint/2010/main" val="4080638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6200"/>
            <a:ext cx="8229600" cy="1143000"/>
          </a:xfrm>
        </p:spPr>
        <p:txBody>
          <a:bodyPr>
            <a:normAutofit/>
          </a:bodyPr>
          <a:lstStyle/>
          <a:p>
            <a:r>
              <a:rPr lang="en-US" dirty="0" smtClean="0"/>
              <a:t>DENY (</a:t>
            </a:r>
            <a:r>
              <a:rPr lang="en-US" dirty="0" err="1" smtClean="0"/>
              <a:t>Cancelar</a:t>
            </a:r>
            <a:r>
              <a:rPr lang="en-US" dirty="0" smtClean="0"/>
              <a:t> o </a:t>
            </a:r>
            <a:r>
              <a:rPr lang="en-US" dirty="0" err="1" smtClean="0"/>
              <a:t>negar</a:t>
            </a:r>
            <a:r>
              <a:rPr lang="en-US" dirty="0" smtClean="0"/>
              <a:t> </a:t>
            </a:r>
            <a:r>
              <a:rPr lang="en-US" dirty="0" err="1" smtClean="0"/>
              <a:t>permisos</a:t>
            </a:r>
            <a:r>
              <a:rPr lang="en-US" dirty="0" smtClean="0"/>
              <a:t>)</a:t>
            </a:r>
            <a:endParaRPr lang="en-US" dirty="0"/>
          </a:p>
        </p:txBody>
      </p:sp>
      <p:sp>
        <p:nvSpPr>
          <p:cNvPr id="3" name="2 Marcador de contenido"/>
          <p:cNvSpPr>
            <a:spLocks noGrp="1"/>
          </p:cNvSpPr>
          <p:nvPr>
            <p:ph idx="1"/>
          </p:nvPr>
        </p:nvSpPr>
        <p:spPr>
          <a:xfrm>
            <a:off x="457200" y="1295400"/>
            <a:ext cx="8229600" cy="5029200"/>
          </a:xfrm>
        </p:spPr>
        <p:txBody>
          <a:bodyPr/>
          <a:lstStyle/>
          <a:p>
            <a:pPr>
              <a:buNone/>
            </a:pPr>
            <a:r>
              <a:rPr lang="en-US" dirty="0" smtClean="0"/>
              <a:t>	</a:t>
            </a:r>
            <a:r>
              <a:rPr lang="es-ES" sz="2300" dirty="0" smtClean="0"/>
              <a:t>Crea una entrada en el sistema de seguridad que deniega un permiso de una cuenta de seguridad en la base de datos. </a:t>
            </a:r>
          </a:p>
          <a:p>
            <a:pPr>
              <a:buNone/>
            </a:pPr>
            <a:r>
              <a:rPr lang="es-ES" sz="2300" dirty="0" smtClean="0"/>
              <a:t>	</a:t>
            </a:r>
            <a:endParaRPr lang="en-US" sz="2300" dirty="0"/>
          </a:p>
        </p:txBody>
      </p:sp>
      <p:sp>
        <p:nvSpPr>
          <p:cNvPr id="5" name="4 Marcador de número de diapositiva"/>
          <p:cNvSpPr>
            <a:spLocks noGrp="1"/>
          </p:cNvSpPr>
          <p:nvPr>
            <p:ph type="sldNum" sz="quarter" idx="12"/>
          </p:nvPr>
        </p:nvSpPr>
        <p:spPr/>
        <p:txBody>
          <a:bodyPr/>
          <a:lstStyle/>
          <a:p>
            <a:fld id="{90F43795-C9F2-4703-9352-7AF37A168FB5}" type="slidenum">
              <a:rPr lang="en-US" smtClean="0"/>
              <a:pPr/>
              <a:t>70</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533400" y="2438400"/>
            <a:ext cx="8101642"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a:t>DENY (</a:t>
            </a:r>
            <a:r>
              <a:rPr lang="en-US" dirty="0" err="1"/>
              <a:t>Cancelar</a:t>
            </a:r>
            <a:r>
              <a:rPr lang="en-US" dirty="0"/>
              <a:t> o </a:t>
            </a:r>
            <a:r>
              <a:rPr lang="en-US" dirty="0" err="1"/>
              <a:t>negar</a:t>
            </a:r>
            <a:r>
              <a:rPr lang="en-US" dirty="0"/>
              <a:t> </a:t>
            </a:r>
            <a:r>
              <a:rPr lang="en-US" dirty="0" err="1"/>
              <a:t>permisos</a:t>
            </a:r>
            <a:r>
              <a:rPr lang="en-US" dirty="0"/>
              <a:t>)</a:t>
            </a:r>
          </a:p>
        </p:txBody>
      </p:sp>
      <p:sp>
        <p:nvSpPr>
          <p:cNvPr id="3" name="2 Marcador de contenido"/>
          <p:cNvSpPr>
            <a:spLocks noGrp="1"/>
          </p:cNvSpPr>
          <p:nvPr>
            <p:ph idx="1"/>
          </p:nvPr>
        </p:nvSpPr>
        <p:spPr/>
        <p:txBody>
          <a:bodyPr/>
          <a:lstStyle/>
          <a:p>
            <a:endParaRPr lang="en-US"/>
          </a:p>
        </p:txBody>
      </p:sp>
      <p:sp>
        <p:nvSpPr>
          <p:cNvPr id="5" name="4 Marcador de número de diapositiva"/>
          <p:cNvSpPr>
            <a:spLocks noGrp="1"/>
          </p:cNvSpPr>
          <p:nvPr>
            <p:ph type="sldNum" sz="quarter" idx="12"/>
          </p:nvPr>
        </p:nvSpPr>
        <p:spPr/>
        <p:txBody>
          <a:bodyPr/>
          <a:lstStyle/>
          <a:p>
            <a:fld id="{90F43795-C9F2-4703-9352-7AF37A168FB5}" type="slidenum">
              <a:rPr lang="en-US" smtClean="0"/>
              <a:pPr/>
              <a:t>71</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609600" y="1878838"/>
            <a:ext cx="7778797"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57200"/>
            <a:ext cx="8229600" cy="1143000"/>
          </a:xfrm>
        </p:spPr>
        <p:txBody>
          <a:bodyPr/>
          <a:lstStyle/>
          <a:p>
            <a:r>
              <a:rPr lang="en-US" dirty="0" smtClean="0"/>
              <a:t>Deny: </a:t>
            </a:r>
            <a:r>
              <a:rPr lang="en-US" dirty="0" err="1" smtClean="0"/>
              <a:t>En</a:t>
            </a:r>
            <a:r>
              <a:rPr lang="en-US" dirty="0" smtClean="0"/>
              <a:t> </a:t>
            </a:r>
            <a:r>
              <a:rPr lang="en-US" dirty="0" err="1" smtClean="0"/>
              <a:t>detalle</a:t>
            </a:r>
            <a:endParaRPr lang="en-US" dirty="0"/>
          </a:p>
        </p:txBody>
      </p:sp>
      <p:sp>
        <p:nvSpPr>
          <p:cNvPr id="3" name="2 Marcador de contenido"/>
          <p:cNvSpPr>
            <a:spLocks noGrp="1"/>
          </p:cNvSpPr>
          <p:nvPr>
            <p:ph idx="1"/>
          </p:nvPr>
        </p:nvSpPr>
        <p:spPr>
          <a:xfrm>
            <a:off x="457200" y="1828800"/>
            <a:ext cx="8229600" cy="4724400"/>
          </a:xfrm>
        </p:spPr>
        <p:txBody>
          <a:bodyPr>
            <a:normAutofit/>
          </a:bodyPr>
          <a:lstStyle/>
          <a:p>
            <a:pPr>
              <a:buNone/>
            </a:pPr>
            <a:r>
              <a:rPr lang="en-US" sz="2300" dirty="0" smtClean="0"/>
              <a:t>	</a:t>
            </a:r>
            <a:r>
              <a:rPr lang="es-ES" sz="2300" dirty="0" smtClean="0"/>
              <a:t>ALL: Especifica que se deniegan todos los permisos aplicables. </a:t>
            </a:r>
          </a:p>
          <a:p>
            <a:pPr>
              <a:buNone/>
            </a:pPr>
            <a:r>
              <a:rPr lang="es-ES" sz="2300" dirty="0" smtClean="0"/>
              <a:t>	sentencia: Es la instrucción para la que se deniega el permiso. La lista de instrucciones puede contener: </a:t>
            </a:r>
          </a:p>
          <a:p>
            <a:pPr lvl="1">
              <a:buNone/>
            </a:pPr>
            <a:r>
              <a:rPr lang="es-ES" dirty="0" smtClean="0"/>
              <a:t>	</a:t>
            </a:r>
            <a:r>
              <a:rPr lang="es-ES" sz="1800" dirty="0" smtClean="0"/>
              <a:t>CREATE DATABASE</a:t>
            </a:r>
          </a:p>
          <a:p>
            <a:pPr lvl="1">
              <a:buNone/>
            </a:pPr>
            <a:r>
              <a:rPr lang="es-ES" sz="1800" dirty="0" smtClean="0"/>
              <a:t>	</a:t>
            </a:r>
            <a:r>
              <a:rPr lang="en-US" sz="1800" dirty="0" smtClean="0"/>
              <a:t>CREATE DEFAULT </a:t>
            </a:r>
          </a:p>
          <a:p>
            <a:pPr lvl="1">
              <a:buNone/>
            </a:pPr>
            <a:r>
              <a:rPr lang="en-US" sz="1800" dirty="0" smtClean="0"/>
              <a:t> 	CREATE FUNCTION </a:t>
            </a:r>
          </a:p>
          <a:p>
            <a:pPr lvl="1">
              <a:buNone/>
            </a:pPr>
            <a:r>
              <a:rPr lang="en-US" sz="1800" dirty="0" smtClean="0"/>
              <a:t>	CREATE PROCEDURE </a:t>
            </a:r>
          </a:p>
          <a:p>
            <a:pPr lvl="1">
              <a:buNone/>
            </a:pPr>
            <a:r>
              <a:rPr lang="en-US" sz="1800" dirty="0" smtClean="0"/>
              <a:t>	CREATE RULE </a:t>
            </a:r>
          </a:p>
          <a:p>
            <a:pPr lvl="1">
              <a:buNone/>
            </a:pPr>
            <a:r>
              <a:rPr lang="en-US" sz="1800" dirty="0" smtClean="0"/>
              <a:t>	CREATE TABLE </a:t>
            </a:r>
          </a:p>
          <a:p>
            <a:pPr lvl="1">
              <a:buNone/>
            </a:pPr>
            <a:r>
              <a:rPr lang="en-US" sz="1800" dirty="0" smtClean="0"/>
              <a:t>	CREATE VIEW </a:t>
            </a:r>
          </a:p>
          <a:p>
            <a:pPr lvl="1">
              <a:buNone/>
            </a:pPr>
            <a:r>
              <a:rPr lang="en-US" sz="1800" dirty="0" smtClean="0"/>
              <a:t>	BACKUP DATABASE </a:t>
            </a:r>
          </a:p>
          <a:p>
            <a:pPr lvl="1">
              <a:buNone/>
            </a:pPr>
            <a:r>
              <a:rPr lang="en-US" sz="1800" dirty="0" smtClean="0"/>
              <a:t>	BACKUP LOG </a:t>
            </a:r>
            <a:endParaRPr lang="en-US" sz="18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57200" y="457200"/>
            <a:ext cx="8229600" cy="1143000"/>
          </a:xfrm>
        </p:spPr>
        <p:txBody>
          <a:bodyPr/>
          <a:lstStyle/>
          <a:p>
            <a:r>
              <a:rPr lang="en-US" dirty="0" smtClean="0"/>
              <a:t>Deny: </a:t>
            </a:r>
            <a:r>
              <a:rPr lang="en-US" dirty="0" err="1" smtClean="0"/>
              <a:t>En</a:t>
            </a:r>
            <a:r>
              <a:rPr lang="en-US" dirty="0" smtClean="0"/>
              <a:t> </a:t>
            </a:r>
            <a:r>
              <a:rPr lang="en-US" dirty="0" err="1" smtClean="0"/>
              <a:t>detalle</a:t>
            </a:r>
            <a:endParaRPr lang="en-US" dirty="0"/>
          </a:p>
        </p:txBody>
      </p:sp>
      <p:sp>
        <p:nvSpPr>
          <p:cNvPr id="3" name="2 Marcador de contenido"/>
          <p:cNvSpPr>
            <a:spLocks noGrp="1"/>
          </p:cNvSpPr>
          <p:nvPr>
            <p:ph idx="1"/>
          </p:nvPr>
        </p:nvSpPr>
        <p:spPr>
          <a:xfrm>
            <a:off x="457200" y="2209800"/>
            <a:ext cx="8229600" cy="4114800"/>
          </a:xfrm>
        </p:spPr>
        <p:txBody>
          <a:bodyPr>
            <a:normAutofit/>
          </a:bodyPr>
          <a:lstStyle/>
          <a:p>
            <a:pPr>
              <a:buNone/>
            </a:pPr>
            <a:r>
              <a:rPr lang="en-US" dirty="0" smtClean="0"/>
              <a:t>	</a:t>
            </a:r>
            <a:r>
              <a:rPr lang="es-ES" sz="2300" dirty="0" smtClean="0"/>
              <a:t>n: Es un marcador de posición que indica que el elemento se puede repetir en una lista separada por comas. </a:t>
            </a:r>
          </a:p>
          <a:p>
            <a:pPr>
              <a:buNone/>
            </a:pPr>
            <a:r>
              <a:rPr lang="es-ES" sz="2300" dirty="0" smtClean="0"/>
              <a:t>	TO: Especifica la lista de cuentas de seguridad. </a:t>
            </a:r>
            <a:r>
              <a:rPr lang="es-ES" sz="2300" dirty="0" err="1" smtClean="0"/>
              <a:t>cuenta_de_seguridad</a:t>
            </a:r>
            <a:r>
              <a:rPr lang="es-ES" sz="2300" dirty="0" smtClean="0"/>
              <a:t>: Es la cuenta de seguridad de la base de datos actual cuyos permisos se quitan. La cuenta de seguridad puede ser de: </a:t>
            </a:r>
          </a:p>
          <a:p>
            <a:pPr>
              <a:buNone/>
            </a:pPr>
            <a:r>
              <a:rPr lang="es-ES" dirty="0" smtClean="0"/>
              <a:t>	</a:t>
            </a:r>
            <a:r>
              <a:rPr lang="es-ES" sz="2300" dirty="0" smtClean="0"/>
              <a:t>Un Usuario </a:t>
            </a:r>
          </a:p>
          <a:p>
            <a:pPr>
              <a:buNone/>
            </a:pPr>
            <a:r>
              <a:rPr lang="es-ES" sz="2300" dirty="0" smtClean="0"/>
              <a:t>	Una Función. </a:t>
            </a:r>
          </a:p>
          <a:p>
            <a:pPr>
              <a:buNone/>
            </a:pPr>
            <a:r>
              <a:rPr lang="es-ES" sz="2300" dirty="0" smtClean="0"/>
              <a:t>	Un Usuario del SO. </a:t>
            </a:r>
          </a:p>
          <a:p>
            <a:pPr>
              <a:buNone/>
            </a:pPr>
            <a:r>
              <a:rPr lang="es-ES" sz="2300" dirty="0" smtClean="0"/>
              <a:t>	</a:t>
            </a:r>
            <a:r>
              <a:rPr lang="es-ES" sz="2300" dirty="0" err="1" smtClean="0"/>
              <a:t>UnGrupo</a:t>
            </a:r>
            <a:r>
              <a:rPr lang="es-ES" sz="2300" dirty="0" smtClean="0"/>
              <a:t> del SO.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57200" y="457200"/>
            <a:ext cx="8229600" cy="1143000"/>
          </a:xfrm>
        </p:spPr>
        <p:txBody>
          <a:bodyPr/>
          <a:lstStyle/>
          <a:p>
            <a:r>
              <a:rPr lang="en-US" dirty="0" smtClean="0"/>
              <a:t>Deny: </a:t>
            </a:r>
            <a:r>
              <a:rPr lang="en-US" dirty="0" err="1" smtClean="0"/>
              <a:t>En</a:t>
            </a:r>
            <a:r>
              <a:rPr lang="en-US" dirty="0" smtClean="0"/>
              <a:t> </a:t>
            </a:r>
            <a:r>
              <a:rPr lang="en-US" dirty="0" err="1" smtClean="0"/>
              <a:t>detalle</a:t>
            </a:r>
            <a:endParaRPr lang="en-US" dirty="0"/>
          </a:p>
        </p:txBody>
      </p:sp>
      <p:sp>
        <p:nvSpPr>
          <p:cNvPr id="3" name="2 Marcador de contenido"/>
          <p:cNvSpPr>
            <a:spLocks noGrp="1"/>
          </p:cNvSpPr>
          <p:nvPr>
            <p:ph idx="1"/>
          </p:nvPr>
        </p:nvSpPr>
        <p:spPr>
          <a:xfrm>
            <a:off x="457200" y="1830679"/>
            <a:ext cx="8229600" cy="4876800"/>
          </a:xfrm>
        </p:spPr>
        <p:txBody>
          <a:bodyPr>
            <a:normAutofit/>
          </a:bodyPr>
          <a:lstStyle/>
          <a:p>
            <a:pPr>
              <a:buNone/>
            </a:pPr>
            <a:r>
              <a:rPr lang="en-US" dirty="0" smtClean="0"/>
              <a:t>	</a:t>
            </a:r>
            <a:r>
              <a:rPr lang="es-ES" sz="2300" dirty="0" smtClean="0"/>
              <a:t>PRIVILEGES: Es una palabra clave opcional que se puede incluir para cumplir con SQL-92. </a:t>
            </a:r>
          </a:p>
          <a:p>
            <a:pPr>
              <a:buNone/>
            </a:pPr>
            <a:r>
              <a:rPr lang="es-ES" sz="2300" dirty="0" smtClean="0"/>
              <a:t>	permiso: Se trata de un permiso de objeto denegado. Cuando se deniegan permisos sobre una tabla o una vista, la lista de permisos puede incluir una o más de las siguientes instrucciones: </a:t>
            </a:r>
          </a:p>
          <a:p>
            <a:pPr>
              <a:buNone/>
            </a:pPr>
            <a:r>
              <a:rPr lang="es-ES" sz="2300" dirty="0" smtClean="0"/>
              <a:t>	SELECT, INSERT, DELETE o UPDATE. </a:t>
            </a:r>
          </a:p>
          <a:p>
            <a:pPr>
              <a:buNone/>
            </a:pPr>
            <a:r>
              <a:rPr lang="es-ES" sz="2300" dirty="0" smtClean="0"/>
              <a:t>	Los permisos de objeto que se deniegan sobre una tabla también pueden incluir REFERENCES y los permisos de objeto que se deniegan sobre un procedimiento almacenado o procedimiento almacenado extendido pueden incluir EXECUTE. Cuando se deniegan permisos sobre columnas, la lista de permisos puede incluir SELECT o UPDATE.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57200" y="457200"/>
            <a:ext cx="8229600" cy="1143000"/>
          </a:xfrm>
        </p:spPr>
        <p:txBody>
          <a:bodyPr/>
          <a:lstStyle/>
          <a:p>
            <a:r>
              <a:rPr lang="en-US" dirty="0" smtClean="0"/>
              <a:t>Deny: </a:t>
            </a:r>
            <a:r>
              <a:rPr lang="en-US" dirty="0" err="1" smtClean="0"/>
              <a:t>En</a:t>
            </a:r>
            <a:r>
              <a:rPr lang="en-US" dirty="0" smtClean="0"/>
              <a:t> </a:t>
            </a:r>
            <a:r>
              <a:rPr lang="en-US" dirty="0" err="1" smtClean="0"/>
              <a:t>detalle</a:t>
            </a:r>
            <a:endParaRPr lang="en-US" dirty="0"/>
          </a:p>
        </p:txBody>
      </p:sp>
      <p:sp>
        <p:nvSpPr>
          <p:cNvPr id="3" name="2 Marcador de contenido"/>
          <p:cNvSpPr>
            <a:spLocks noGrp="1"/>
          </p:cNvSpPr>
          <p:nvPr>
            <p:ph idx="1"/>
          </p:nvPr>
        </p:nvSpPr>
        <p:spPr>
          <a:xfrm>
            <a:off x="304800" y="1935480"/>
            <a:ext cx="8534400" cy="4617720"/>
          </a:xfrm>
        </p:spPr>
        <p:txBody>
          <a:bodyPr>
            <a:normAutofit/>
          </a:bodyPr>
          <a:lstStyle/>
          <a:p>
            <a:pPr>
              <a:buNone/>
            </a:pPr>
            <a:r>
              <a:rPr lang="en-US" dirty="0" smtClean="0"/>
              <a:t>	</a:t>
            </a:r>
            <a:r>
              <a:rPr lang="es-ES" sz="2300" dirty="0" smtClean="0"/>
              <a:t>columna: Es el nombre de la columna de la tabla actual para la que se deniegan los permisos. </a:t>
            </a:r>
          </a:p>
          <a:p>
            <a:pPr>
              <a:buNone/>
            </a:pPr>
            <a:r>
              <a:rPr lang="es-ES" sz="2300" dirty="0" smtClean="0"/>
              <a:t>	tabla: Es el nombre de la tabla de la base de datos actual para la que se deniegan los permisos. </a:t>
            </a:r>
          </a:p>
          <a:p>
            <a:pPr>
              <a:buNone/>
            </a:pPr>
            <a:r>
              <a:rPr lang="es-ES" sz="2300" dirty="0" smtClean="0"/>
              <a:t>	vista: Es el nombre de la vista de la base de datos actual para la que se deniegan los permisos. </a:t>
            </a:r>
          </a:p>
          <a:p>
            <a:pPr>
              <a:buNone/>
            </a:pPr>
            <a:r>
              <a:rPr lang="es-ES" sz="2300" dirty="0" smtClean="0"/>
              <a:t>	</a:t>
            </a:r>
            <a:r>
              <a:rPr lang="es-ES" sz="2300" dirty="0" err="1" smtClean="0"/>
              <a:t>stored_procedure</a:t>
            </a:r>
            <a:r>
              <a:rPr lang="es-ES" sz="2300" dirty="0" smtClean="0"/>
              <a:t>: Es el nombre del procedimiento almacenado de la base de datos actual para el que se deniegan los permisos. </a:t>
            </a:r>
          </a:p>
          <a:p>
            <a:pPr>
              <a:buNone/>
            </a:pPr>
            <a:r>
              <a:rPr lang="es-ES" sz="2300" dirty="0" smtClean="0"/>
              <a:t>	</a:t>
            </a:r>
            <a:r>
              <a:rPr lang="es-ES" sz="2300" dirty="0" err="1" smtClean="0"/>
              <a:t>funcion_de_usuario</a:t>
            </a:r>
            <a:r>
              <a:rPr lang="es-ES" sz="2300" dirty="0" smtClean="0"/>
              <a:t>: Es el nombre de la función definida por el usuario sobre la que se deniegan los permisos.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57200" y="457200"/>
            <a:ext cx="8229600" cy="1143000"/>
          </a:xfrm>
        </p:spPr>
        <p:txBody>
          <a:bodyPr/>
          <a:lstStyle/>
          <a:p>
            <a:r>
              <a:rPr lang="en-US" dirty="0" smtClean="0"/>
              <a:t>Deny: </a:t>
            </a:r>
            <a:r>
              <a:rPr lang="en-US" dirty="0" err="1" smtClean="0"/>
              <a:t>En</a:t>
            </a:r>
            <a:r>
              <a:rPr lang="en-US" dirty="0" smtClean="0"/>
              <a:t> </a:t>
            </a:r>
            <a:r>
              <a:rPr lang="en-US" dirty="0" err="1" smtClean="0"/>
              <a:t>detalle</a:t>
            </a:r>
            <a:endParaRPr lang="en-US" dirty="0"/>
          </a:p>
        </p:txBody>
      </p:sp>
      <p:sp>
        <p:nvSpPr>
          <p:cNvPr id="3" name="2 Marcador de contenido"/>
          <p:cNvSpPr>
            <a:spLocks noGrp="1"/>
          </p:cNvSpPr>
          <p:nvPr>
            <p:ph idx="1"/>
          </p:nvPr>
        </p:nvSpPr>
        <p:spPr/>
        <p:txBody>
          <a:bodyPr/>
          <a:lstStyle/>
          <a:p>
            <a:pPr>
              <a:buNone/>
            </a:pPr>
            <a:r>
              <a:rPr lang="en-US" dirty="0" smtClean="0"/>
              <a:t>	</a:t>
            </a:r>
            <a:r>
              <a:rPr lang="es-ES" sz="2300" dirty="0" smtClean="0"/>
              <a:t>CASCADE: Especifica que se deniegan los permisos de </a:t>
            </a:r>
            <a:r>
              <a:rPr lang="es-ES" sz="2300" dirty="0" err="1" smtClean="0"/>
              <a:t>cuenta_de_seguridad</a:t>
            </a:r>
            <a:r>
              <a:rPr lang="es-ES" sz="2300" dirty="0" smtClean="0"/>
              <a:t> y los permisos concedidos a otras cuentas de seguridad por </a:t>
            </a:r>
            <a:r>
              <a:rPr lang="es-ES" sz="2300" dirty="0" err="1" smtClean="0"/>
              <a:t>cuenta_de_seguridad</a:t>
            </a:r>
            <a:r>
              <a:rPr lang="es-ES" sz="2300" dirty="0" smtClean="0"/>
              <a:t>. </a:t>
            </a:r>
          </a:p>
          <a:p>
            <a:pPr>
              <a:buNone/>
            </a:pPr>
            <a:r>
              <a:rPr lang="es-ES" sz="2300" dirty="0" smtClean="0"/>
              <a:t>	Utilice CASCADE cuando deniegue un permiso que se puede conceder. Si no se especifica CASCADE y se ha concedido al usuario especificado el permiso WITH GRANT OPTION, se devuelve un error.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1143000"/>
          </a:xfrm>
        </p:spPr>
        <p:txBody>
          <a:bodyPr/>
          <a:lstStyle/>
          <a:p>
            <a:r>
              <a:rPr lang="es-ES" dirty="0" err="1" smtClean="0"/>
              <a:t>Deny</a:t>
            </a:r>
            <a:r>
              <a:rPr lang="es-ES" dirty="0" smtClean="0"/>
              <a:t>: Observaciones</a:t>
            </a:r>
            <a:endParaRPr lang="en-US" dirty="0"/>
          </a:p>
        </p:txBody>
      </p:sp>
      <p:sp>
        <p:nvSpPr>
          <p:cNvPr id="3" name="2 Marcador de contenido"/>
          <p:cNvSpPr>
            <a:spLocks noGrp="1"/>
          </p:cNvSpPr>
          <p:nvPr>
            <p:ph idx="1"/>
          </p:nvPr>
        </p:nvSpPr>
        <p:spPr>
          <a:xfrm>
            <a:off x="457200" y="1524000"/>
            <a:ext cx="8229600" cy="5029200"/>
          </a:xfrm>
        </p:spPr>
        <p:txBody>
          <a:bodyPr>
            <a:normAutofit/>
          </a:bodyPr>
          <a:lstStyle/>
          <a:p>
            <a:r>
              <a:rPr lang="es-ES" sz="2300" dirty="0" smtClean="0"/>
              <a:t>Si se utiliza la instrucción DENY para impedir que un usuario obtenga un permiso y, posteriormente, se agrega el usuario a un grupo o función que tenga el permiso concedido, el usuario no obtiene acceso al permiso. </a:t>
            </a:r>
          </a:p>
          <a:p>
            <a:r>
              <a:rPr lang="es-ES" sz="2300" dirty="0" smtClean="0"/>
              <a:t>Utilice la instrucción REVOKE para quitar un permiso denegado de una cuenta de usuario. La cuenta de seguridad no obtiene acceso al permiso a menos que se haya concedido el permiso a un grupo o función del que el usuario es miembro. </a:t>
            </a:r>
          </a:p>
          <a:p>
            <a:r>
              <a:rPr lang="es-ES" sz="2300" dirty="0" smtClean="0"/>
              <a:t>Utilice la instrucción GRANT para quitar un permiso denegado y para aplicar explícitamente el permiso a la cuenta de seguridad.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1143000"/>
          </a:xfrm>
        </p:spPr>
        <p:txBody>
          <a:bodyPr/>
          <a:lstStyle/>
          <a:p>
            <a:r>
              <a:rPr lang="en-US" dirty="0" smtClean="0"/>
              <a:t>REVOKE (</a:t>
            </a:r>
            <a:r>
              <a:rPr lang="en-US" dirty="0" err="1" smtClean="0"/>
              <a:t>Revocar</a:t>
            </a:r>
            <a:r>
              <a:rPr lang="en-US" dirty="0" smtClean="0"/>
              <a:t> </a:t>
            </a:r>
            <a:r>
              <a:rPr lang="en-US" dirty="0" err="1" smtClean="0"/>
              <a:t>permisos</a:t>
            </a:r>
            <a:r>
              <a:rPr lang="en-US" dirty="0" smtClean="0"/>
              <a:t>)</a:t>
            </a:r>
            <a:endParaRPr lang="en-US" dirty="0"/>
          </a:p>
        </p:txBody>
      </p:sp>
      <p:sp>
        <p:nvSpPr>
          <p:cNvPr id="3" name="2 Marcador de contenido"/>
          <p:cNvSpPr>
            <a:spLocks noGrp="1"/>
          </p:cNvSpPr>
          <p:nvPr>
            <p:ph idx="1"/>
          </p:nvPr>
        </p:nvSpPr>
        <p:spPr>
          <a:xfrm>
            <a:off x="304800" y="1371600"/>
            <a:ext cx="8534400" cy="5181600"/>
          </a:xfrm>
        </p:spPr>
        <p:txBody>
          <a:bodyPr/>
          <a:lstStyle/>
          <a:p>
            <a:pPr>
              <a:buNone/>
            </a:pPr>
            <a:r>
              <a:rPr lang="en-US" dirty="0" smtClean="0"/>
              <a:t>	</a:t>
            </a:r>
            <a:r>
              <a:rPr lang="es-ES" dirty="0" smtClean="0"/>
              <a:t>Quita un permiso otorgado o denegado previamente de un usuario de la base datos actual. </a:t>
            </a:r>
            <a:endParaRPr lang="en-US" dirty="0"/>
          </a:p>
        </p:txBody>
      </p:sp>
      <p:sp>
        <p:nvSpPr>
          <p:cNvPr id="5" name="4 Marcador de número de diapositiva"/>
          <p:cNvSpPr>
            <a:spLocks noGrp="1"/>
          </p:cNvSpPr>
          <p:nvPr>
            <p:ph type="sldNum" sz="quarter" idx="12"/>
          </p:nvPr>
        </p:nvSpPr>
        <p:spPr/>
        <p:txBody>
          <a:bodyPr/>
          <a:lstStyle/>
          <a:p>
            <a:fld id="{90F43795-C9F2-4703-9352-7AF37A168FB5}" type="slidenum">
              <a:rPr lang="en-US" smtClean="0"/>
              <a:pPr/>
              <a:t>78</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423863" y="2462213"/>
            <a:ext cx="8296275" cy="193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978349"/>
          </a:xfrm>
        </p:spPr>
        <p:txBody>
          <a:bodyPr/>
          <a:lstStyle/>
          <a:p>
            <a:r>
              <a:rPr lang="en-US" dirty="0"/>
              <a:t>REVOKE (</a:t>
            </a:r>
            <a:r>
              <a:rPr lang="en-US" dirty="0" err="1"/>
              <a:t>Revocar</a:t>
            </a:r>
            <a:r>
              <a:rPr lang="en-US" dirty="0"/>
              <a:t> </a:t>
            </a:r>
            <a:r>
              <a:rPr lang="en-US" dirty="0" err="1"/>
              <a:t>permisos</a:t>
            </a:r>
            <a:r>
              <a:rPr lang="en-US" dirty="0"/>
              <a:t>)</a:t>
            </a:r>
          </a:p>
        </p:txBody>
      </p:sp>
      <p:sp>
        <p:nvSpPr>
          <p:cNvPr id="3" name="2 Marcador de contenido"/>
          <p:cNvSpPr>
            <a:spLocks noGrp="1"/>
          </p:cNvSpPr>
          <p:nvPr>
            <p:ph idx="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90F43795-C9F2-4703-9352-7AF37A168FB5}" type="slidenum">
              <a:rPr lang="en-US" smtClean="0"/>
              <a:pPr/>
              <a:t>79</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0" y="1935480"/>
            <a:ext cx="2238375" cy="42862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238374" y="1828858"/>
            <a:ext cx="6524625" cy="47487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p:txBody>
          <a:bodyPr/>
          <a:lstStyle/>
          <a:p>
            <a:pPr eaLnBrk="1" hangingPunct="1"/>
            <a:r>
              <a:rPr lang="es-ES" smtClean="0"/>
              <a:t>¿Que es un Índice?</a:t>
            </a:r>
          </a:p>
        </p:txBody>
      </p:sp>
      <p:sp>
        <p:nvSpPr>
          <p:cNvPr id="11267" name="2 Marcador de contenido"/>
          <p:cNvSpPr>
            <a:spLocks noGrp="1"/>
          </p:cNvSpPr>
          <p:nvPr>
            <p:ph idx="1"/>
          </p:nvPr>
        </p:nvSpPr>
        <p:spPr/>
        <p:txBody>
          <a:bodyPr/>
          <a:lstStyle/>
          <a:p>
            <a:pPr eaLnBrk="1" hangingPunct="1"/>
            <a:r>
              <a:rPr lang="es-ES" dirty="0" smtClean="0"/>
              <a:t>Esta tabla no tiene ningún índice creado, por lo cual SQL Server tratará la tabla como un HEAP, </a:t>
            </a:r>
            <a:r>
              <a:rPr lang="es-ES" dirty="0" err="1" smtClean="0"/>
              <a:t>monticulo</a:t>
            </a:r>
            <a:r>
              <a:rPr lang="es-ES" dirty="0" smtClean="0"/>
              <a:t>. </a:t>
            </a:r>
          </a:p>
          <a:p>
            <a:pPr eaLnBrk="1" hangingPunct="1"/>
            <a:endParaRPr lang="es-ES" dirty="0" smtClean="0"/>
          </a:p>
          <a:p>
            <a:pPr eaLnBrk="1" hangingPunct="1"/>
            <a:r>
              <a:rPr lang="es-ES" dirty="0" smtClean="0"/>
              <a:t>Puesto que esta tabla no tiene ningún tipo de índice, es bastante eficiente para agregar nuevas filas a la tabla pero muy ineficiente para encontrar una fila específica, esto se debe a que es necesario leer toda la tabla para obtener el resultado deseado. </a:t>
            </a:r>
          </a:p>
          <a:p>
            <a:pPr eaLnBrk="1" hangingPunct="1"/>
            <a:endParaRPr lang="es-ES" dirty="0" smtClean="0"/>
          </a:p>
        </p:txBody>
      </p:sp>
      <p:sp>
        <p:nvSpPr>
          <p:cNvPr id="4" name="3 Marcador de número de diapositiva"/>
          <p:cNvSpPr>
            <a:spLocks noGrp="1"/>
          </p:cNvSpPr>
          <p:nvPr>
            <p:ph type="sldNum" sz="quarter" idx="12"/>
          </p:nvPr>
        </p:nvSpPr>
        <p:spPr/>
        <p:txBody>
          <a:bodyPr/>
          <a:lstStyle/>
          <a:p>
            <a:pPr>
              <a:defRPr/>
            </a:pPr>
            <a:fld id="{878E45CA-6628-492A-94C1-6BFD7DF887E9}" type="slidenum">
              <a:rPr lang="es-ES" smtClean="0"/>
              <a:pPr>
                <a:defRPr/>
              </a:pPr>
              <a:t>8</a:t>
            </a:fld>
            <a:endParaRPr lang="es-ES"/>
          </a:p>
        </p:txBody>
      </p:sp>
    </p:spTree>
    <p:extLst>
      <p:ext uri="{BB962C8B-B14F-4D97-AF65-F5344CB8AC3E}">
        <p14:creationId xmlns:p14="http://schemas.microsoft.com/office/powerpoint/2010/main" val="140108070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2400"/>
            <a:ext cx="8229600" cy="1143000"/>
          </a:xfrm>
        </p:spPr>
        <p:txBody>
          <a:bodyPr/>
          <a:lstStyle/>
          <a:p>
            <a:r>
              <a:rPr lang="en-US" dirty="0" smtClean="0"/>
              <a:t>Revoke </a:t>
            </a:r>
            <a:r>
              <a:rPr lang="en-US" dirty="0" err="1" smtClean="0"/>
              <a:t>En</a:t>
            </a:r>
            <a:r>
              <a:rPr lang="en-US" dirty="0" smtClean="0"/>
              <a:t> </a:t>
            </a:r>
            <a:r>
              <a:rPr lang="en-US" dirty="0" err="1" smtClean="0"/>
              <a:t>detalle</a:t>
            </a:r>
            <a:r>
              <a:rPr lang="en-US" dirty="0" smtClean="0"/>
              <a:t>:</a:t>
            </a:r>
            <a:endParaRPr lang="en-US" dirty="0"/>
          </a:p>
        </p:txBody>
      </p:sp>
      <p:sp>
        <p:nvSpPr>
          <p:cNvPr id="3" name="2 Marcador de contenido"/>
          <p:cNvSpPr>
            <a:spLocks noGrp="1"/>
          </p:cNvSpPr>
          <p:nvPr>
            <p:ph idx="1"/>
          </p:nvPr>
        </p:nvSpPr>
        <p:spPr>
          <a:xfrm>
            <a:off x="457200" y="1676400"/>
            <a:ext cx="8229600" cy="4648200"/>
          </a:xfrm>
        </p:spPr>
        <p:txBody>
          <a:bodyPr>
            <a:normAutofit/>
          </a:bodyPr>
          <a:lstStyle/>
          <a:p>
            <a:pPr>
              <a:buNone/>
            </a:pPr>
            <a:r>
              <a:rPr lang="en-US" dirty="0" smtClean="0"/>
              <a:t>	</a:t>
            </a:r>
            <a:r>
              <a:rPr lang="es-ES" dirty="0" smtClean="0"/>
              <a:t> </a:t>
            </a:r>
            <a:r>
              <a:rPr lang="es-ES" sz="2300" dirty="0" smtClean="0"/>
              <a:t>ALL: Especifica que se quitan todos los permisos aplicables. </a:t>
            </a:r>
          </a:p>
          <a:p>
            <a:pPr>
              <a:buNone/>
            </a:pPr>
            <a:r>
              <a:rPr lang="es-ES" sz="2300" dirty="0" smtClean="0"/>
              <a:t>	sentencia: Es la instrucción para la que se quita el permiso. La lista de instrucciones puede contener: </a:t>
            </a:r>
          </a:p>
          <a:p>
            <a:pPr lvl="1">
              <a:buNone/>
            </a:pPr>
            <a:r>
              <a:rPr lang="es-ES" sz="2100" dirty="0" smtClean="0"/>
              <a:t>	CREATE DATABASE </a:t>
            </a:r>
          </a:p>
          <a:p>
            <a:pPr lvl="1">
              <a:buNone/>
            </a:pPr>
            <a:r>
              <a:rPr lang="es-ES" sz="2100" dirty="0" smtClean="0"/>
              <a:t>	CREATE DEFAULT </a:t>
            </a:r>
          </a:p>
          <a:p>
            <a:pPr lvl="1">
              <a:buNone/>
            </a:pPr>
            <a:r>
              <a:rPr lang="es-ES" sz="2100" dirty="0" smtClean="0"/>
              <a:t>	CREATE FUNCTION </a:t>
            </a:r>
          </a:p>
          <a:p>
            <a:pPr lvl="1">
              <a:buNone/>
            </a:pPr>
            <a:r>
              <a:rPr lang="es-ES" sz="2100" dirty="0" smtClean="0"/>
              <a:t>	CREATE PROCEDURE </a:t>
            </a:r>
          </a:p>
          <a:p>
            <a:pPr lvl="1">
              <a:buNone/>
            </a:pPr>
            <a:r>
              <a:rPr lang="es-ES" sz="2100" dirty="0" smtClean="0"/>
              <a:t>	CREATE RULE </a:t>
            </a:r>
          </a:p>
          <a:p>
            <a:pPr lvl="1">
              <a:buNone/>
            </a:pPr>
            <a:r>
              <a:rPr lang="es-ES" sz="2100" dirty="0" smtClean="0"/>
              <a:t>	CREATE TABLE </a:t>
            </a:r>
          </a:p>
          <a:p>
            <a:pPr lvl="1">
              <a:buNone/>
            </a:pPr>
            <a:r>
              <a:rPr lang="es-ES" sz="2100" dirty="0" smtClean="0"/>
              <a:t>	CREATE VIEW BACKUP </a:t>
            </a:r>
          </a:p>
          <a:p>
            <a:pPr lvl="1">
              <a:buNone/>
            </a:pPr>
            <a:r>
              <a:rPr lang="es-ES" sz="2100" dirty="0" smtClean="0"/>
              <a:t>	DATABASE BACKUP LOG </a:t>
            </a:r>
            <a:endParaRPr lang="en-US" sz="21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3400" y="381000"/>
            <a:ext cx="8229600" cy="1143000"/>
          </a:xfrm>
        </p:spPr>
        <p:txBody>
          <a:bodyPr/>
          <a:lstStyle/>
          <a:p>
            <a:r>
              <a:rPr lang="en-US" dirty="0"/>
              <a:t>Revoke </a:t>
            </a:r>
            <a:r>
              <a:rPr lang="en-US" dirty="0" err="1"/>
              <a:t>En</a:t>
            </a:r>
            <a:r>
              <a:rPr lang="en-US" dirty="0"/>
              <a:t> </a:t>
            </a:r>
            <a:r>
              <a:rPr lang="en-US" dirty="0" err="1"/>
              <a:t>detalle</a:t>
            </a:r>
            <a:r>
              <a:rPr lang="en-US" dirty="0"/>
              <a:t>:</a:t>
            </a:r>
          </a:p>
        </p:txBody>
      </p:sp>
      <p:sp>
        <p:nvSpPr>
          <p:cNvPr id="3" name="2 Marcador de contenido"/>
          <p:cNvSpPr>
            <a:spLocks noGrp="1"/>
          </p:cNvSpPr>
          <p:nvPr>
            <p:ph idx="1"/>
          </p:nvPr>
        </p:nvSpPr>
        <p:spPr/>
        <p:txBody>
          <a:bodyPr>
            <a:normAutofit/>
          </a:bodyPr>
          <a:lstStyle/>
          <a:p>
            <a:pPr>
              <a:buNone/>
            </a:pPr>
            <a:r>
              <a:rPr lang="en-US" dirty="0" smtClean="0"/>
              <a:t>	n:</a:t>
            </a:r>
            <a:r>
              <a:rPr lang="es-ES" dirty="0" smtClean="0"/>
              <a:t> Es un marcador de posición que indica que el elemento se puede repetir en una lista separada por comas. </a:t>
            </a:r>
          </a:p>
          <a:p>
            <a:pPr>
              <a:buNone/>
            </a:pPr>
            <a:r>
              <a:rPr lang="es-ES" dirty="0" smtClean="0"/>
              <a:t>	FROM: Especifica la lista de cuentas de seguridad. </a:t>
            </a:r>
            <a:r>
              <a:rPr lang="es-ES" dirty="0" err="1" smtClean="0"/>
              <a:t>cuenta_de_seguridad</a:t>
            </a:r>
            <a:r>
              <a:rPr lang="es-ES" dirty="0" smtClean="0"/>
              <a:t>: Es la cuenta de seguridad de la base de datos actual cuyos permisos se quitan. La cuenta de seguridad puede ser de: </a:t>
            </a:r>
          </a:p>
          <a:p>
            <a:pPr>
              <a:buNone/>
            </a:pPr>
            <a:r>
              <a:rPr lang="es-ES" dirty="0" smtClean="0"/>
              <a:t>	</a:t>
            </a:r>
            <a:r>
              <a:rPr lang="en-US" dirty="0" smtClean="0"/>
              <a:t>Un </a:t>
            </a:r>
            <a:r>
              <a:rPr lang="en-US" dirty="0" err="1" smtClean="0"/>
              <a:t>Usuario</a:t>
            </a:r>
            <a:r>
              <a:rPr lang="en-US" dirty="0" smtClean="0"/>
              <a:t> </a:t>
            </a:r>
          </a:p>
          <a:p>
            <a:pPr>
              <a:buNone/>
            </a:pPr>
            <a:r>
              <a:rPr lang="en-US" dirty="0" smtClean="0"/>
              <a:t>	</a:t>
            </a:r>
            <a:r>
              <a:rPr lang="en-US" dirty="0" err="1" smtClean="0"/>
              <a:t>Una</a:t>
            </a:r>
            <a:r>
              <a:rPr lang="en-US" dirty="0" smtClean="0"/>
              <a:t> </a:t>
            </a:r>
            <a:r>
              <a:rPr lang="en-US" dirty="0" err="1" smtClean="0"/>
              <a:t>Función</a:t>
            </a:r>
            <a:r>
              <a:rPr lang="en-US" dirty="0" smtClean="0"/>
              <a:t>. </a:t>
            </a:r>
          </a:p>
          <a:p>
            <a:pPr>
              <a:buNone/>
            </a:pPr>
            <a:r>
              <a:rPr lang="en-US" dirty="0" smtClean="0"/>
              <a:t>	Un </a:t>
            </a:r>
            <a:r>
              <a:rPr lang="en-US" dirty="0" err="1" smtClean="0"/>
              <a:t>Usuario</a:t>
            </a:r>
            <a:r>
              <a:rPr lang="en-US" dirty="0" smtClean="0"/>
              <a:t> del SO. </a:t>
            </a:r>
          </a:p>
          <a:p>
            <a:pPr>
              <a:buNone/>
            </a:pPr>
            <a:r>
              <a:rPr lang="en-US" dirty="0" smtClean="0"/>
              <a:t>	</a:t>
            </a:r>
            <a:r>
              <a:rPr lang="en-US" dirty="0" err="1" smtClean="0"/>
              <a:t>UnGrupo</a:t>
            </a:r>
            <a:r>
              <a:rPr lang="en-US" dirty="0" smtClean="0"/>
              <a:t> del SO. </a:t>
            </a:r>
            <a:endParaRPr lang="en-US"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533400" y="381000"/>
            <a:ext cx="8229600" cy="1143000"/>
          </a:xfrm>
        </p:spPr>
        <p:txBody>
          <a:bodyPr/>
          <a:lstStyle/>
          <a:p>
            <a:r>
              <a:rPr lang="en-US" dirty="0"/>
              <a:t>Revoke </a:t>
            </a:r>
            <a:r>
              <a:rPr lang="en-US" dirty="0" err="1"/>
              <a:t>En</a:t>
            </a:r>
            <a:r>
              <a:rPr lang="en-US" dirty="0"/>
              <a:t> </a:t>
            </a:r>
            <a:r>
              <a:rPr lang="en-US" dirty="0" err="1"/>
              <a:t>detalle</a:t>
            </a:r>
            <a:r>
              <a:rPr lang="en-US" dirty="0"/>
              <a:t>:</a:t>
            </a:r>
          </a:p>
        </p:txBody>
      </p:sp>
      <p:sp>
        <p:nvSpPr>
          <p:cNvPr id="3" name="2 Marcador de contenido"/>
          <p:cNvSpPr>
            <a:spLocks noGrp="1"/>
          </p:cNvSpPr>
          <p:nvPr>
            <p:ph idx="1"/>
          </p:nvPr>
        </p:nvSpPr>
        <p:spPr>
          <a:xfrm>
            <a:off x="304800" y="1524000"/>
            <a:ext cx="8610600" cy="5181600"/>
          </a:xfrm>
        </p:spPr>
        <p:txBody>
          <a:bodyPr>
            <a:normAutofit/>
          </a:bodyPr>
          <a:lstStyle/>
          <a:p>
            <a:pPr>
              <a:buNone/>
            </a:pPr>
            <a:r>
              <a:rPr lang="en-US" dirty="0" smtClean="0"/>
              <a:t>	</a:t>
            </a:r>
            <a:r>
              <a:rPr lang="es-ES" sz="2300" dirty="0" smtClean="0"/>
              <a:t>GRANT OPTION FOR: Especifica que se van a quitar los permisos WITH GRANT OPTION. Utilice las palabras clave GRANT OPTION FOR con REVOKE para anular el efecto de la configuración WITH GRANT OPTION especificada en la instrucción GRANT. El usuario todavía tiene los permisos, pero no puede otorgarlos a otros usuarios. </a:t>
            </a:r>
          </a:p>
          <a:p>
            <a:pPr>
              <a:buNone/>
            </a:pPr>
            <a:r>
              <a:rPr lang="es-ES" sz="2300" dirty="0" smtClean="0"/>
              <a:t>	Si los permisos que se van a revocar no se otorgaron originalmente con la opción WITH GRANT OPTION, GRANT OPTION FOR se pasa por alto si se especifica y los permisos se revocan normalmente. </a:t>
            </a:r>
          </a:p>
          <a:p>
            <a:pPr>
              <a:buNone/>
            </a:pPr>
            <a:r>
              <a:rPr lang="es-ES" sz="2300" dirty="0" smtClean="0"/>
              <a:t>	Si los permisos que se van a revocar se otorgaron originalmente con la opción WITH GRANT OPTION, especifique las cláusulas CASCADE y GRANT OPTION FOR; en caso contrario, se devuelve un error.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95300" y="685800"/>
            <a:ext cx="8229600" cy="1143000"/>
          </a:xfrm>
        </p:spPr>
        <p:txBody>
          <a:bodyPr/>
          <a:lstStyle/>
          <a:p>
            <a:r>
              <a:rPr lang="en-US" dirty="0"/>
              <a:t>Revoke </a:t>
            </a:r>
            <a:r>
              <a:rPr lang="en-US" dirty="0" err="1"/>
              <a:t>En</a:t>
            </a:r>
            <a:r>
              <a:rPr lang="en-US" dirty="0"/>
              <a:t> </a:t>
            </a:r>
            <a:r>
              <a:rPr lang="en-US" dirty="0" err="1"/>
              <a:t>detalle</a:t>
            </a:r>
            <a:r>
              <a:rPr lang="en-US" dirty="0"/>
              <a:t>:</a:t>
            </a:r>
          </a:p>
        </p:txBody>
      </p:sp>
      <p:sp>
        <p:nvSpPr>
          <p:cNvPr id="3" name="2 Marcador de contenido"/>
          <p:cNvSpPr>
            <a:spLocks noGrp="1"/>
          </p:cNvSpPr>
          <p:nvPr>
            <p:ph idx="1"/>
          </p:nvPr>
        </p:nvSpPr>
        <p:spPr>
          <a:xfrm>
            <a:off x="381000" y="1935480"/>
            <a:ext cx="8458200" cy="4389120"/>
          </a:xfrm>
        </p:spPr>
        <p:txBody>
          <a:bodyPr>
            <a:normAutofit lnSpcReduction="10000"/>
          </a:bodyPr>
          <a:lstStyle/>
          <a:p>
            <a:pPr>
              <a:buNone/>
            </a:pPr>
            <a:r>
              <a:rPr lang="en-US" dirty="0" smtClean="0"/>
              <a:t>	</a:t>
            </a:r>
            <a:r>
              <a:rPr lang="es-ES" sz="2500" dirty="0" smtClean="0"/>
              <a:t>PRIVILEGES: Es una palabra clave opcional que se puede incluir para cumplir con SQL-92. </a:t>
            </a:r>
          </a:p>
          <a:p>
            <a:pPr>
              <a:buNone/>
            </a:pPr>
            <a:r>
              <a:rPr lang="es-ES" sz="2500" dirty="0" smtClean="0"/>
              <a:t>	permiso: Se trata del permiso de objeto que se revoca. Cuando se revocan permisos en una tabla o una vista, la lista de permisos puede incluir una o más de las siguientes instrucciones: SELECT, INSERT, DELETE o UPDATE. </a:t>
            </a:r>
          </a:p>
          <a:p>
            <a:pPr>
              <a:buNone/>
            </a:pPr>
            <a:r>
              <a:rPr lang="es-ES" sz="2500" dirty="0" smtClean="0"/>
              <a:t>	Los permisos del objeto revocados en una tabla también pueden incluir REFERENCES y los permisos del objeto revocados en un procedimiento almacenado o un procedimiento almacenado extendido pueden ser permisos EXECUTE. Cuando se revocan permisos en columnas, la lista de permisos puede incluir SELECT o UPDATE. </a:t>
            </a:r>
            <a:endParaRPr lang="en-US" sz="25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91412" y="685800"/>
            <a:ext cx="8229600" cy="1143000"/>
          </a:xfrm>
        </p:spPr>
        <p:txBody>
          <a:bodyPr/>
          <a:lstStyle/>
          <a:p>
            <a:r>
              <a:rPr lang="en-US" dirty="0"/>
              <a:t>Revoke </a:t>
            </a:r>
            <a:r>
              <a:rPr lang="en-US" dirty="0" err="1"/>
              <a:t>En</a:t>
            </a:r>
            <a:r>
              <a:rPr lang="en-US" dirty="0"/>
              <a:t> </a:t>
            </a:r>
            <a:r>
              <a:rPr lang="en-US" dirty="0" err="1"/>
              <a:t>detalle</a:t>
            </a:r>
            <a:r>
              <a:rPr lang="en-US" dirty="0"/>
              <a:t>:</a:t>
            </a:r>
          </a:p>
        </p:txBody>
      </p:sp>
      <p:sp>
        <p:nvSpPr>
          <p:cNvPr id="3" name="2 Marcador de contenido"/>
          <p:cNvSpPr>
            <a:spLocks noGrp="1"/>
          </p:cNvSpPr>
          <p:nvPr>
            <p:ph idx="1"/>
          </p:nvPr>
        </p:nvSpPr>
        <p:spPr/>
        <p:txBody>
          <a:bodyPr>
            <a:normAutofit/>
          </a:bodyPr>
          <a:lstStyle/>
          <a:p>
            <a:pPr>
              <a:buNone/>
            </a:pPr>
            <a:r>
              <a:rPr lang="en-US" dirty="0" smtClean="0"/>
              <a:t>	</a:t>
            </a:r>
            <a:r>
              <a:rPr lang="es-ES" sz="2300" dirty="0" smtClean="0"/>
              <a:t>columna: Es el nombre de la columna de la base de datos actual cuyos permisos se quitan. </a:t>
            </a:r>
          </a:p>
          <a:p>
            <a:pPr>
              <a:buNone/>
            </a:pPr>
            <a:r>
              <a:rPr lang="es-ES" sz="2300" dirty="0" smtClean="0"/>
              <a:t>	tabla: Es el nombre de la tabla de la base de datos actual cuyos permisos se quitan. </a:t>
            </a:r>
          </a:p>
          <a:p>
            <a:pPr>
              <a:buNone/>
            </a:pPr>
            <a:r>
              <a:rPr lang="es-ES" sz="2300" dirty="0" smtClean="0"/>
              <a:t>	vista: Es el nombre de la vista de la base de datos actual cuyos permisos se quitan. </a:t>
            </a:r>
          </a:p>
          <a:p>
            <a:pPr>
              <a:buNone/>
            </a:pPr>
            <a:r>
              <a:rPr lang="es-ES" sz="2300" dirty="0" smtClean="0"/>
              <a:t>	</a:t>
            </a:r>
            <a:r>
              <a:rPr lang="es-ES" sz="2300" dirty="0" err="1" smtClean="0"/>
              <a:t>stored_procedure</a:t>
            </a:r>
            <a:r>
              <a:rPr lang="es-ES" sz="2300" dirty="0" smtClean="0"/>
              <a:t>: Es el nombre del procedimiento almacenado de la base de datos actual cuyos permisos se quitan. </a:t>
            </a:r>
          </a:p>
          <a:p>
            <a:pPr>
              <a:buNone/>
            </a:pPr>
            <a:r>
              <a:rPr lang="es-ES" sz="2300" dirty="0" smtClean="0"/>
              <a:t>	</a:t>
            </a:r>
            <a:r>
              <a:rPr lang="es-ES" sz="2300" dirty="0" err="1" smtClean="0"/>
              <a:t>funcion_de_usuario</a:t>
            </a:r>
            <a:r>
              <a:rPr lang="es-ES" sz="2300" dirty="0" smtClean="0"/>
              <a:t>: Es el nombre de la función definida por el usuario para la que se retiran los permisos.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533400" y="381000"/>
            <a:ext cx="8229600" cy="1143000"/>
          </a:xfrm>
        </p:spPr>
        <p:txBody>
          <a:bodyPr/>
          <a:lstStyle/>
          <a:p>
            <a:r>
              <a:rPr lang="en-US" dirty="0"/>
              <a:t>Revoke </a:t>
            </a:r>
            <a:r>
              <a:rPr lang="en-US" dirty="0" err="1"/>
              <a:t>En</a:t>
            </a:r>
            <a:r>
              <a:rPr lang="en-US" dirty="0"/>
              <a:t> </a:t>
            </a:r>
            <a:r>
              <a:rPr lang="en-US" dirty="0" err="1"/>
              <a:t>detalle</a:t>
            </a:r>
            <a:r>
              <a:rPr lang="en-US" dirty="0"/>
              <a:t>:</a:t>
            </a:r>
          </a:p>
        </p:txBody>
      </p:sp>
      <p:sp>
        <p:nvSpPr>
          <p:cNvPr id="3" name="2 Marcador de contenido"/>
          <p:cNvSpPr>
            <a:spLocks noGrp="1"/>
          </p:cNvSpPr>
          <p:nvPr>
            <p:ph idx="1"/>
          </p:nvPr>
        </p:nvSpPr>
        <p:spPr/>
        <p:txBody>
          <a:bodyPr/>
          <a:lstStyle/>
          <a:p>
            <a:pPr>
              <a:buNone/>
            </a:pPr>
            <a:r>
              <a:rPr lang="en-US" dirty="0" smtClean="0"/>
              <a:t>	</a:t>
            </a:r>
            <a:r>
              <a:rPr lang="es-ES" sz="2300" dirty="0" smtClean="0"/>
              <a:t>TO: Especifica la lista de cuentas de seguridad. </a:t>
            </a:r>
          </a:p>
          <a:p>
            <a:pPr>
              <a:buNone/>
            </a:pPr>
            <a:r>
              <a:rPr lang="es-ES" sz="2300" dirty="0"/>
              <a:t>	</a:t>
            </a:r>
            <a:r>
              <a:rPr lang="es-ES" sz="2300" dirty="0" smtClean="0"/>
              <a:t>CASCADE: Especifica que los permisos se quitan de </a:t>
            </a:r>
            <a:r>
              <a:rPr lang="es-ES" sz="2300" dirty="0" err="1" smtClean="0"/>
              <a:t>cuenta_de_seguridad</a:t>
            </a:r>
            <a:r>
              <a:rPr lang="es-ES" sz="2300" dirty="0" smtClean="0"/>
              <a:t>, así como de otras cuentas de seguridad a las que </a:t>
            </a:r>
            <a:r>
              <a:rPr lang="es-ES" sz="2300" dirty="0" err="1" smtClean="0"/>
              <a:t>cuenta_de_seguridad</a:t>
            </a:r>
            <a:r>
              <a:rPr lang="es-ES" sz="2300" dirty="0" smtClean="0"/>
              <a:t> otorgó permisos. Utilícelo cuando revoque un permiso que se puede otorgar. </a:t>
            </a:r>
            <a:endParaRPr lang="en-US" sz="2300"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57200" y="609600"/>
            <a:ext cx="8229600" cy="1143000"/>
          </a:xfrm>
        </p:spPr>
        <p:txBody>
          <a:bodyPr/>
          <a:lstStyle/>
          <a:p>
            <a:r>
              <a:rPr lang="en-US" dirty="0"/>
              <a:t>Revoke </a:t>
            </a:r>
            <a:r>
              <a:rPr lang="en-US" dirty="0" err="1"/>
              <a:t>En</a:t>
            </a:r>
            <a:r>
              <a:rPr lang="en-US" dirty="0"/>
              <a:t> </a:t>
            </a:r>
            <a:r>
              <a:rPr lang="en-US" dirty="0" err="1"/>
              <a:t>detalle</a:t>
            </a:r>
            <a:r>
              <a:rPr lang="en-US" dirty="0"/>
              <a:t>:</a:t>
            </a:r>
          </a:p>
        </p:txBody>
      </p:sp>
      <p:sp>
        <p:nvSpPr>
          <p:cNvPr id="3" name="Content Placeholder 2"/>
          <p:cNvSpPr>
            <a:spLocks noGrp="1"/>
          </p:cNvSpPr>
          <p:nvPr>
            <p:ph idx="1"/>
          </p:nvPr>
        </p:nvSpPr>
        <p:spPr/>
        <p:txBody>
          <a:bodyPr/>
          <a:lstStyle/>
          <a:p>
            <a:r>
              <a:rPr lang="es-ES" dirty="0"/>
              <a:t>Si los permisos que se revocan se otorgaron originalmente a </a:t>
            </a:r>
            <a:r>
              <a:rPr lang="es-ES" dirty="0" err="1"/>
              <a:t>cuenta_de_seguridad</a:t>
            </a:r>
            <a:r>
              <a:rPr lang="es-ES" dirty="0"/>
              <a:t> con la opción WITH GRANT OPTION, especifique las cláusulas CASCADE y GRANT OPTION FOR; en caso contrario, se devuelve un error. Al especificar las cláusulas CASCADE y GRANT OPTION FOR se revocan solamente los permisos otorgados con la opción WITH GRANT OPTION desde </a:t>
            </a:r>
            <a:r>
              <a:rPr lang="es-ES" dirty="0" err="1"/>
              <a:t>cuenta_de_seguridad</a:t>
            </a:r>
            <a:r>
              <a:rPr lang="es-ES" dirty="0"/>
              <a:t>, así como los de las demás cuentas de seguridad a las que </a:t>
            </a:r>
            <a:r>
              <a:rPr lang="es-ES" dirty="0" err="1"/>
              <a:t>cuenta_de_seguridad</a:t>
            </a:r>
            <a:r>
              <a:rPr lang="es-ES" dirty="0"/>
              <a:t> otorgó permisos. </a:t>
            </a:r>
            <a:endParaRPr lang="en-US" dirty="0"/>
          </a:p>
        </p:txBody>
      </p:sp>
      <p:sp>
        <p:nvSpPr>
          <p:cNvPr id="4" name="Slide Number Placeholder 3"/>
          <p:cNvSpPr>
            <a:spLocks noGrp="1"/>
          </p:cNvSpPr>
          <p:nvPr>
            <p:ph type="sldNum" sz="quarter" idx="12"/>
          </p:nvPr>
        </p:nvSpPr>
        <p:spPr/>
        <p:txBody>
          <a:bodyPr/>
          <a:lstStyle/>
          <a:p>
            <a:fld id="{90F43795-C9F2-4703-9352-7AF37A168FB5}" type="slidenum">
              <a:rPr lang="en-US" smtClean="0"/>
              <a:pPr/>
              <a:t>86</a:t>
            </a:fld>
            <a:endParaRPr lang="en-US"/>
          </a:p>
        </p:txBody>
      </p:sp>
    </p:spTree>
    <p:extLst>
      <p:ext uri="{BB962C8B-B14F-4D97-AF65-F5344CB8AC3E}">
        <p14:creationId xmlns:p14="http://schemas.microsoft.com/office/powerpoint/2010/main" val="30213589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533400" y="533400"/>
            <a:ext cx="8229600" cy="1143000"/>
          </a:xfrm>
        </p:spPr>
        <p:txBody>
          <a:bodyPr/>
          <a:lstStyle/>
          <a:p>
            <a:r>
              <a:rPr lang="en-US" dirty="0"/>
              <a:t>Revoke </a:t>
            </a:r>
            <a:r>
              <a:rPr lang="en-US" dirty="0" err="1"/>
              <a:t>En</a:t>
            </a:r>
            <a:r>
              <a:rPr lang="en-US" dirty="0"/>
              <a:t> </a:t>
            </a:r>
            <a:r>
              <a:rPr lang="en-US" dirty="0" err="1"/>
              <a:t>detalle</a:t>
            </a:r>
            <a:r>
              <a:rPr lang="en-US" dirty="0"/>
              <a:t>:</a:t>
            </a:r>
          </a:p>
        </p:txBody>
      </p:sp>
      <p:sp>
        <p:nvSpPr>
          <p:cNvPr id="3" name="2 Marcador de contenido"/>
          <p:cNvSpPr>
            <a:spLocks noGrp="1"/>
          </p:cNvSpPr>
          <p:nvPr>
            <p:ph idx="1"/>
          </p:nvPr>
        </p:nvSpPr>
        <p:spPr/>
        <p:txBody>
          <a:bodyPr>
            <a:normAutofit/>
          </a:bodyPr>
          <a:lstStyle/>
          <a:p>
            <a:r>
              <a:rPr lang="en-US" dirty="0"/>
              <a:t>AS {</a:t>
            </a:r>
            <a:r>
              <a:rPr lang="en-US" dirty="0" err="1"/>
              <a:t>grupo</a:t>
            </a:r>
            <a:r>
              <a:rPr lang="en-US" dirty="0"/>
              <a:t> | </a:t>
            </a:r>
            <a:r>
              <a:rPr lang="en-US" dirty="0" err="1"/>
              <a:t>rol</a:t>
            </a:r>
            <a:r>
              <a:rPr lang="en-US" dirty="0"/>
              <a:t>} </a:t>
            </a:r>
            <a:r>
              <a:rPr lang="en-US" dirty="0" smtClean="0"/>
              <a:t>:</a:t>
            </a:r>
          </a:p>
          <a:p>
            <a:r>
              <a:rPr lang="es-ES" dirty="0"/>
              <a:t>Especifica el nombre opcional de la cuenta de seguridad de la base de datos actual bajo cuya autoridad se ejecutará la instrucción REVOKE. AS se utiliza cuando los permisos de un objeto se otorgan a un grupo o función, y es necesario revocar los permisos del objeto a otros usuarios. Debido a que sólo un usuario, y no un grupo o función, puede ejecutar una instrucción REVOKE, el miembro específico del grupo o función revoca los permisos del objeto bajo la autoridad del grupo o función. </a:t>
            </a:r>
            <a:endParaRPr lang="en-US" dirty="0"/>
          </a:p>
        </p:txBody>
      </p:sp>
      <p:sp>
        <p:nvSpPr>
          <p:cNvPr id="4" name="3 Marcador de número de diapositiva"/>
          <p:cNvSpPr>
            <a:spLocks noGrp="1"/>
          </p:cNvSpPr>
          <p:nvPr>
            <p:ph type="sldNum" sz="quarter" idx="12"/>
          </p:nvPr>
        </p:nvSpPr>
        <p:spPr/>
        <p:txBody>
          <a:bodyPr/>
          <a:lstStyle/>
          <a:p>
            <a:fld id="{90F43795-C9F2-4703-9352-7AF37A168FB5}"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381000" y="745179"/>
            <a:ext cx="8229600" cy="1143000"/>
          </a:xfrm>
        </p:spPr>
        <p:txBody>
          <a:bodyPr/>
          <a:lstStyle/>
          <a:p>
            <a:r>
              <a:rPr lang="en-US" dirty="0"/>
              <a:t>Revoke </a:t>
            </a:r>
            <a:r>
              <a:rPr lang="en-US" dirty="0" err="1"/>
              <a:t>En</a:t>
            </a:r>
            <a:r>
              <a:rPr lang="en-US" dirty="0"/>
              <a:t> </a:t>
            </a:r>
            <a:r>
              <a:rPr lang="en-US" dirty="0" err="1"/>
              <a:t>detalle</a:t>
            </a:r>
            <a:r>
              <a:rPr lang="en-US" dirty="0"/>
              <a:t>:</a:t>
            </a:r>
          </a:p>
        </p:txBody>
      </p:sp>
      <p:sp>
        <p:nvSpPr>
          <p:cNvPr id="3" name="Content Placeholder 2"/>
          <p:cNvSpPr>
            <a:spLocks noGrp="1"/>
          </p:cNvSpPr>
          <p:nvPr>
            <p:ph idx="1"/>
          </p:nvPr>
        </p:nvSpPr>
        <p:spPr/>
        <p:txBody>
          <a:bodyPr>
            <a:normAutofit/>
          </a:bodyPr>
          <a:lstStyle/>
          <a:p>
            <a:r>
              <a:rPr lang="en-US" dirty="0" err="1" smtClean="0"/>
              <a:t>Observaciones</a:t>
            </a:r>
            <a:r>
              <a:rPr lang="en-US" dirty="0" smtClean="0"/>
              <a:t>:</a:t>
            </a:r>
          </a:p>
          <a:p>
            <a:r>
              <a:rPr lang="es-ES" dirty="0"/>
              <a:t>Utilice REVOKE solamente con los permisos de la base de datos actual. Un permiso revocado sólo quita los permisos otorgados o denegados en el nivel en el que se revocan (usuario, grupo o función). </a:t>
            </a:r>
            <a:endParaRPr lang="en-US" dirty="0"/>
          </a:p>
        </p:txBody>
      </p:sp>
      <p:sp>
        <p:nvSpPr>
          <p:cNvPr id="4" name="Slide Number Placeholder 3"/>
          <p:cNvSpPr>
            <a:spLocks noGrp="1"/>
          </p:cNvSpPr>
          <p:nvPr>
            <p:ph type="sldNum" sz="quarter" idx="12"/>
          </p:nvPr>
        </p:nvSpPr>
        <p:spPr/>
        <p:txBody>
          <a:bodyPr/>
          <a:lstStyle/>
          <a:p>
            <a:fld id="{90F43795-C9F2-4703-9352-7AF37A168FB5}" type="slidenum">
              <a:rPr lang="en-US" smtClean="0"/>
              <a:pPr/>
              <a:t>88</a:t>
            </a:fld>
            <a:endParaRPr lang="en-US"/>
          </a:p>
        </p:txBody>
      </p:sp>
    </p:spTree>
    <p:extLst>
      <p:ext uri="{BB962C8B-B14F-4D97-AF65-F5344CB8AC3E}">
        <p14:creationId xmlns:p14="http://schemas.microsoft.com/office/powerpoint/2010/main" val="26435322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57200" y="685800"/>
            <a:ext cx="8229600" cy="1143000"/>
          </a:xfrm>
        </p:spPr>
        <p:txBody>
          <a:bodyPr/>
          <a:lstStyle/>
          <a:p>
            <a:r>
              <a:rPr lang="en-US" dirty="0"/>
              <a:t>Revoke </a:t>
            </a:r>
            <a:r>
              <a:rPr lang="en-US" dirty="0" err="1"/>
              <a:t>En</a:t>
            </a:r>
            <a:r>
              <a:rPr lang="en-US" dirty="0"/>
              <a:t> </a:t>
            </a:r>
            <a:r>
              <a:rPr lang="en-US" dirty="0" err="1"/>
              <a:t>detalle</a:t>
            </a:r>
            <a:r>
              <a:rPr lang="en-US" dirty="0"/>
              <a:t>:</a:t>
            </a:r>
          </a:p>
        </p:txBody>
      </p:sp>
      <p:sp>
        <p:nvSpPr>
          <p:cNvPr id="3" name="Content Placeholder 2"/>
          <p:cNvSpPr>
            <a:spLocks noGrp="1"/>
          </p:cNvSpPr>
          <p:nvPr>
            <p:ph idx="1"/>
          </p:nvPr>
        </p:nvSpPr>
        <p:spPr/>
        <p:txBody>
          <a:bodyPr>
            <a:normAutofit/>
          </a:bodyPr>
          <a:lstStyle/>
          <a:p>
            <a:r>
              <a:rPr lang="es-ES" dirty="0"/>
              <a:t>Por ejemplo, el permiso para ver la tabla autores se otorga explícitamente a la cuenta de usuario </a:t>
            </a:r>
            <a:r>
              <a:rPr lang="es-ES" dirty="0" err="1"/>
              <a:t>Andres</a:t>
            </a:r>
            <a:r>
              <a:rPr lang="es-ES" dirty="0"/>
              <a:t>, que sólo es miembro de la función empleados. Si a la función empleados se le revoca el permiso de acceso para ver la tabla autores, </a:t>
            </a:r>
            <a:r>
              <a:rPr lang="es-ES" dirty="0" err="1"/>
              <a:t>Andres</a:t>
            </a:r>
            <a:r>
              <a:rPr lang="es-ES" dirty="0"/>
              <a:t> todavía puede ver la tabla debido a que el permiso se le ha otorgado explícitamente. </a:t>
            </a:r>
            <a:r>
              <a:rPr lang="es-ES" dirty="0" err="1"/>
              <a:t>Andres</a:t>
            </a:r>
            <a:r>
              <a:rPr lang="es-ES" dirty="0"/>
              <a:t> no podrá ver la tabla autores, sólo en el caso de que también se le revoque el permiso. Si a </a:t>
            </a:r>
            <a:r>
              <a:rPr lang="es-ES" dirty="0" err="1"/>
              <a:t>Andres</a:t>
            </a:r>
            <a:r>
              <a:rPr lang="es-ES" dirty="0"/>
              <a:t> nunca se le otorgó explícitamente ningún permiso para ver autores, al revocar los permisos a la función empleados, también se impedirá que </a:t>
            </a:r>
            <a:r>
              <a:rPr lang="es-ES" dirty="0" err="1"/>
              <a:t>Andres</a:t>
            </a:r>
            <a:r>
              <a:rPr lang="es-ES" dirty="0"/>
              <a:t> vea la tabla. </a:t>
            </a:r>
            <a:endParaRPr lang="en-US" dirty="0"/>
          </a:p>
          <a:p>
            <a:endParaRPr lang="en-US" dirty="0"/>
          </a:p>
        </p:txBody>
      </p:sp>
      <p:sp>
        <p:nvSpPr>
          <p:cNvPr id="4" name="Slide Number Placeholder 3"/>
          <p:cNvSpPr>
            <a:spLocks noGrp="1"/>
          </p:cNvSpPr>
          <p:nvPr>
            <p:ph type="sldNum" sz="quarter" idx="12"/>
          </p:nvPr>
        </p:nvSpPr>
        <p:spPr/>
        <p:txBody>
          <a:bodyPr/>
          <a:lstStyle/>
          <a:p>
            <a:fld id="{90F43795-C9F2-4703-9352-7AF37A168FB5}" type="slidenum">
              <a:rPr lang="en-US" smtClean="0"/>
              <a:pPr/>
              <a:t>89</a:t>
            </a:fld>
            <a:endParaRPr lang="en-US"/>
          </a:p>
        </p:txBody>
      </p:sp>
    </p:spTree>
    <p:extLst>
      <p:ext uri="{BB962C8B-B14F-4D97-AF65-F5344CB8AC3E}">
        <p14:creationId xmlns:p14="http://schemas.microsoft.com/office/powerpoint/2010/main" val="755842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p:txBody>
          <a:bodyPr/>
          <a:lstStyle/>
          <a:p>
            <a:pPr eaLnBrk="1" hangingPunct="1"/>
            <a:r>
              <a:rPr lang="es-ES_tradnl" smtClean="0"/>
              <a:t>(HEAP)</a:t>
            </a:r>
            <a:endParaRPr lang="es-ES" smtClean="0"/>
          </a:p>
        </p:txBody>
      </p:sp>
      <p:sp>
        <p:nvSpPr>
          <p:cNvPr id="12291" name="2 Marcador de contenido"/>
          <p:cNvSpPr>
            <a:spLocks noGrp="1"/>
          </p:cNvSpPr>
          <p:nvPr>
            <p:ph idx="1"/>
          </p:nvPr>
        </p:nvSpPr>
        <p:spPr/>
        <p:txBody>
          <a:bodyPr/>
          <a:lstStyle/>
          <a:p>
            <a:pPr eaLnBrk="1" hangingPunct="1"/>
            <a:r>
              <a:rPr lang="es-ES_tradnl" dirty="0" smtClean="0"/>
              <a:t>Un HEAP es un montículo, montón en español.</a:t>
            </a:r>
          </a:p>
          <a:p>
            <a:pPr eaLnBrk="1" hangingPunct="1"/>
            <a:endParaRPr lang="es-ES_tradnl" dirty="0" smtClean="0"/>
          </a:p>
          <a:p>
            <a:pPr eaLnBrk="1" hangingPunct="1"/>
            <a:endParaRPr lang="es-ES" dirty="0" smtClean="0"/>
          </a:p>
        </p:txBody>
      </p:sp>
      <p:sp>
        <p:nvSpPr>
          <p:cNvPr id="6" name="5 Marcador de número de diapositiva"/>
          <p:cNvSpPr>
            <a:spLocks noGrp="1"/>
          </p:cNvSpPr>
          <p:nvPr>
            <p:ph type="sldNum" sz="quarter" idx="12"/>
          </p:nvPr>
        </p:nvSpPr>
        <p:spPr/>
        <p:txBody>
          <a:bodyPr/>
          <a:lstStyle/>
          <a:p>
            <a:pPr>
              <a:defRPr/>
            </a:pPr>
            <a:fld id="{878E45CA-6628-492A-94C1-6BFD7DF887E9}" type="slidenum">
              <a:rPr lang="es-ES" smtClean="0"/>
              <a:pPr>
                <a:defRPr/>
              </a:pPr>
              <a:t>9</a:t>
            </a:fld>
            <a:endParaRPr lang="es-ES"/>
          </a:p>
        </p:txBody>
      </p:sp>
      <p:pic>
        <p:nvPicPr>
          <p:cNvPr id="12292" name="Picture 2"/>
          <p:cNvPicPr>
            <a:picLocks noChangeAspect="1" noChangeArrowheads="1"/>
          </p:cNvPicPr>
          <p:nvPr/>
        </p:nvPicPr>
        <p:blipFill>
          <a:blip r:embed="rId2" cstate="print"/>
          <a:srcRect/>
          <a:stretch>
            <a:fillRect/>
          </a:stretch>
        </p:blipFill>
        <p:spPr bwMode="auto">
          <a:xfrm>
            <a:off x="2643188" y="2500313"/>
            <a:ext cx="3790950" cy="2809875"/>
          </a:xfrm>
          <a:prstGeom prst="rect">
            <a:avLst/>
          </a:prstGeom>
          <a:noFill/>
          <a:ln w="9525">
            <a:noFill/>
            <a:miter lim="800000"/>
            <a:headEnd/>
            <a:tailEnd/>
          </a:ln>
        </p:spPr>
      </p:pic>
      <p:sp>
        <p:nvSpPr>
          <p:cNvPr id="12293" name="4 Rectángulo"/>
          <p:cNvSpPr>
            <a:spLocks noChangeArrowheads="1"/>
          </p:cNvSpPr>
          <p:nvPr/>
        </p:nvSpPr>
        <p:spPr bwMode="auto">
          <a:xfrm>
            <a:off x="395536" y="5572125"/>
            <a:ext cx="8208911" cy="646331"/>
          </a:xfrm>
          <a:prstGeom prst="rect">
            <a:avLst/>
          </a:prstGeom>
          <a:noFill/>
          <a:ln w="9525">
            <a:noFill/>
            <a:miter lim="800000"/>
            <a:headEnd/>
            <a:tailEnd/>
          </a:ln>
        </p:spPr>
        <p:txBody>
          <a:bodyPr wrap="square">
            <a:spAutoFit/>
          </a:bodyPr>
          <a:lstStyle/>
          <a:p>
            <a:r>
              <a:rPr lang="es-ES" dirty="0"/>
              <a:t>Un </a:t>
            </a:r>
            <a:r>
              <a:rPr lang="es-ES" dirty="0" err="1"/>
              <a:t>heap</a:t>
            </a:r>
            <a:r>
              <a:rPr lang="es-ES" dirty="0"/>
              <a:t> es una estructura de datos que almacena la posición física en la que se </a:t>
            </a:r>
            <a:r>
              <a:rPr lang="es-ES" dirty="0" smtClean="0"/>
              <a:t>guardo </a:t>
            </a:r>
            <a:r>
              <a:rPr lang="es-ES" dirty="0"/>
              <a:t>cada nueva fila dentro de las páginas asignadas a la tabla. </a:t>
            </a:r>
          </a:p>
        </p:txBody>
      </p:sp>
    </p:spTree>
    <p:extLst>
      <p:ext uri="{BB962C8B-B14F-4D97-AF65-F5344CB8AC3E}">
        <p14:creationId xmlns:p14="http://schemas.microsoft.com/office/powerpoint/2010/main" val="620142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Depth</Template>
  <TotalTime>265</TotalTime>
  <Words>2143</Words>
  <Application>Microsoft Office PowerPoint</Application>
  <PresentationFormat>On-screen Show (4:3)</PresentationFormat>
  <Paragraphs>428</Paragraphs>
  <Slides>89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Calibri</vt:lpstr>
      <vt:lpstr>Corbel</vt:lpstr>
      <vt:lpstr>Wingdings 2</vt:lpstr>
      <vt:lpstr>Wingdings 3</vt:lpstr>
      <vt:lpstr>Depth</vt:lpstr>
      <vt:lpstr>CREACION DE INDICES y  ASIGNACION DE PERMISOS. </vt:lpstr>
      <vt:lpstr>Objetivos</vt:lpstr>
      <vt:lpstr>¿Que es un Índice?</vt:lpstr>
      <vt:lpstr>¿Que es un Índice?</vt:lpstr>
      <vt:lpstr>¿Que es un Índice?</vt:lpstr>
      <vt:lpstr>¿Que es un Índice?</vt:lpstr>
      <vt:lpstr>¿Que es un Índice?</vt:lpstr>
      <vt:lpstr>¿Que es un Índice?</vt:lpstr>
      <vt:lpstr>(HEAP)</vt:lpstr>
      <vt:lpstr>(HEAP)</vt:lpstr>
      <vt:lpstr>¿Que es un Índice?</vt:lpstr>
      <vt:lpstr>¿Que es un Índice?</vt:lpstr>
      <vt:lpstr>¿Que es un Índice?</vt:lpstr>
      <vt:lpstr>¿Que es un Índice?</vt:lpstr>
      <vt:lpstr>¿Que es un Índice?</vt:lpstr>
      <vt:lpstr>INDICES </vt:lpstr>
      <vt:lpstr>Endetalle:</vt:lpstr>
      <vt:lpstr>Ejemplo</vt:lpstr>
      <vt:lpstr>Ejemplo:</vt:lpstr>
      <vt:lpstr>Notas:</vt:lpstr>
      <vt:lpstr>El FILLFACTOR</vt:lpstr>
      <vt:lpstr>El FILLFACTOR</vt:lpstr>
      <vt:lpstr>Efectos del FILLFACTOR</vt:lpstr>
      <vt:lpstr>Índices</vt:lpstr>
      <vt:lpstr>PowerPoint Presentation</vt:lpstr>
      <vt:lpstr>La opcion CLUSTERED o NONCLUSTERED</vt:lpstr>
      <vt:lpstr>La opcion CLUSTERED o NONCLUSTERED</vt:lpstr>
      <vt:lpstr>La opcion CLUSTERED o NONCLUSTERED</vt:lpstr>
      <vt:lpstr>Para las vistas indizadas?</vt:lpstr>
      <vt:lpstr>Crear índices compuestos</vt:lpstr>
      <vt:lpstr>Ejemplo</vt:lpstr>
      <vt:lpstr>DROP INDEX (Eliminación de un índice)</vt:lpstr>
      <vt:lpstr> Ejemplo </vt:lpstr>
      <vt:lpstr>Índices</vt:lpstr>
      <vt:lpstr>Índices</vt:lpstr>
      <vt:lpstr>Índices</vt:lpstr>
      <vt:lpstr>Índices</vt:lpstr>
      <vt:lpstr>Índices</vt:lpstr>
      <vt:lpstr>Índices</vt:lpstr>
      <vt:lpstr>Índices</vt:lpstr>
      <vt:lpstr>Índices</vt:lpstr>
      <vt:lpstr>Índices</vt:lpstr>
      <vt:lpstr>Como descubrir Índices faltantes</vt:lpstr>
      <vt:lpstr>Como descubrir Índices faltantes</vt:lpstr>
      <vt:lpstr>Como descubrir Índices faltantes</vt:lpstr>
      <vt:lpstr>Como descubrir Índices faltantes</vt:lpstr>
      <vt:lpstr>Indices en SQL Server</vt:lpstr>
      <vt:lpstr>PowerPoint Presentation</vt:lpstr>
      <vt:lpstr>INDICE AGRUPADO </vt:lpstr>
      <vt:lpstr>PowerPoint Presentation</vt:lpstr>
      <vt:lpstr>INDICE NO AGRUPADO</vt:lpstr>
      <vt:lpstr>Notas</vt:lpstr>
      <vt:lpstr>PowerPoint Presentation</vt:lpstr>
      <vt:lpstr>ASINGACION DE PERMISOS </vt:lpstr>
      <vt:lpstr>GRANT (Asignar permisos) </vt:lpstr>
      <vt:lpstr>Sintaxis nPermisos de la instrucción: </vt:lpstr>
      <vt:lpstr>Permisos del objeto: </vt:lpstr>
      <vt:lpstr>Grant: En detalle</vt:lpstr>
      <vt:lpstr>Grant: En detalle</vt:lpstr>
      <vt:lpstr>Grant: En detalle</vt:lpstr>
      <vt:lpstr>Grant: En detalle</vt:lpstr>
      <vt:lpstr>Grant: En detalle</vt:lpstr>
      <vt:lpstr>Grant: Notas</vt:lpstr>
      <vt:lpstr>Grant: Notas</vt:lpstr>
      <vt:lpstr>Grant: Notas</vt:lpstr>
      <vt:lpstr>Grant: Notas</vt:lpstr>
      <vt:lpstr>Grant: Ejemplos</vt:lpstr>
      <vt:lpstr>Grant: Ejemplos</vt:lpstr>
      <vt:lpstr>Grant: Ejemplos</vt:lpstr>
      <vt:lpstr>DENY (Cancelar o negar permisos)</vt:lpstr>
      <vt:lpstr>DENY (Cancelar o negar permisos)</vt:lpstr>
      <vt:lpstr>Deny: En detalle</vt:lpstr>
      <vt:lpstr>Deny: En detalle</vt:lpstr>
      <vt:lpstr>Deny: En detalle</vt:lpstr>
      <vt:lpstr>Deny: En detalle</vt:lpstr>
      <vt:lpstr>Deny: En detalle</vt:lpstr>
      <vt:lpstr>Deny: Observaciones</vt:lpstr>
      <vt:lpstr>REVOKE (Revocar permisos)</vt:lpstr>
      <vt:lpstr>REVOKE (Revocar permisos)</vt:lpstr>
      <vt:lpstr>Revoke En detalle:</vt:lpstr>
      <vt:lpstr>Revoke En detalle:</vt:lpstr>
      <vt:lpstr>Revoke En detalle:</vt:lpstr>
      <vt:lpstr>Revoke En detalle:</vt:lpstr>
      <vt:lpstr>Revoke En detalle:</vt:lpstr>
      <vt:lpstr>Revoke En detalle:</vt:lpstr>
      <vt:lpstr>Revoke En detalle:</vt:lpstr>
      <vt:lpstr>Revoke En detalle:</vt:lpstr>
      <vt:lpstr>Revoke En detalle:</vt:lpstr>
      <vt:lpstr>Revoke En detalle:</vt:lpstr>
    </vt:vector>
  </TitlesOfParts>
  <Company>http://www.centor.mx.gd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CREACION DE INDICES y ASIGNACION DE PERMISOS. </dc:title>
  <dc:creator>Centor</dc:creator>
  <cp:lastModifiedBy>Desktop Admin</cp:lastModifiedBy>
  <cp:revision>11</cp:revision>
  <dcterms:created xsi:type="dcterms:W3CDTF">2015-03-26T23:21:09Z</dcterms:created>
  <dcterms:modified xsi:type="dcterms:W3CDTF">2018-05-08T23:12:44Z</dcterms:modified>
</cp:coreProperties>
</file>