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gif" ContentType="image/gi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60" r:id="rId1"/>
  </p:sldMasterIdLst>
  <p:notesMasterIdLst>
    <p:notesMasterId r:id="rId40"/>
  </p:notesMasterIdLst>
  <p:handoutMasterIdLst>
    <p:handoutMasterId r:id="rId41"/>
  </p:handoutMasterIdLst>
  <p:sldIdLst>
    <p:sldId id="256" r:id="rId2"/>
    <p:sldId id="257" r:id="rId3"/>
    <p:sldId id="259" r:id="rId4"/>
    <p:sldId id="286" r:id="rId5"/>
    <p:sldId id="258" r:id="rId6"/>
    <p:sldId id="269" r:id="rId7"/>
    <p:sldId id="270" r:id="rId8"/>
    <p:sldId id="271" r:id="rId9"/>
    <p:sldId id="285" r:id="rId10"/>
    <p:sldId id="260" r:id="rId11"/>
    <p:sldId id="275" r:id="rId12"/>
    <p:sldId id="287" r:id="rId13"/>
    <p:sldId id="274" r:id="rId14"/>
    <p:sldId id="276" r:id="rId15"/>
    <p:sldId id="277" r:id="rId16"/>
    <p:sldId id="278" r:id="rId17"/>
    <p:sldId id="280" r:id="rId18"/>
    <p:sldId id="279" r:id="rId19"/>
    <p:sldId id="282" r:id="rId20"/>
    <p:sldId id="283" r:id="rId21"/>
    <p:sldId id="281" r:id="rId22"/>
    <p:sldId id="289" r:id="rId23"/>
    <p:sldId id="288" r:id="rId24"/>
    <p:sldId id="293" r:id="rId25"/>
    <p:sldId id="294" r:id="rId26"/>
    <p:sldId id="284" r:id="rId27"/>
    <p:sldId id="290" r:id="rId28"/>
    <p:sldId id="300" r:id="rId29"/>
    <p:sldId id="292" r:id="rId30"/>
    <p:sldId id="295" r:id="rId31"/>
    <p:sldId id="272" r:id="rId32"/>
    <p:sldId id="299" r:id="rId33"/>
    <p:sldId id="291" r:id="rId34"/>
    <p:sldId id="296" r:id="rId35"/>
    <p:sldId id="298" r:id="rId36"/>
    <p:sldId id="297" r:id="rId37"/>
    <p:sldId id="273" r:id="rId38"/>
    <p:sldId id="268" r:id="rId3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6A04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5900" autoAdjust="0"/>
  </p:normalViewPr>
  <p:slideViewPr>
    <p:cSldViewPr>
      <p:cViewPr>
        <p:scale>
          <a:sx n="100" d="100"/>
          <a:sy n="100" d="100"/>
        </p:scale>
        <p:origin x="-2192" y="-472"/>
      </p:cViewPr>
      <p:guideLst>
        <p:guide orient="horz" pos="2160"/>
        <p:guide pos="2880"/>
      </p:guideLst>
    </p:cSldViewPr>
  </p:slideViewPr>
  <p:notesTextViewPr>
    <p:cViewPr>
      <p:scale>
        <a:sx n="1" d="1"/>
        <a:sy n="1" d="1"/>
      </p:scale>
      <p:origin x="0" y="0"/>
    </p:cViewPr>
  </p:notesTextViewPr>
  <p:notesViewPr>
    <p:cSldViewPr snapToGrid="0" snapToObjects="1">
      <p:cViewPr varScale="1">
        <p:scale>
          <a:sx n="133" d="100"/>
          <a:sy n="133" d="100"/>
        </p:scale>
        <p:origin x="-3192" y="-12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46"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notesMaster" Target="notesMasters/notesMaster1.xml"/><Relationship Id="rId41" Type="http://schemas.openxmlformats.org/officeDocument/2006/relationships/handoutMaster" Target="handoutMasters/handoutMaster1.xml"/><Relationship Id="rId42" Type="http://schemas.openxmlformats.org/officeDocument/2006/relationships/printerSettings" Target="printerSettings/printerSettings1.bin"/><Relationship Id="rId43" Type="http://schemas.openxmlformats.org/officeDocument/2006/relationships/presProps" Target="presProps.xml"/><Relationship Id="rId44" Type="http://schemas.openxmlformats.org/officeDocument/2006/relationships/viewProps" Target="viewProps.xml"/><Relationship Id="rId45"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905B5A0-A02B-6647-807C-25D50EC8D59A}" type="datetimeFigureOut">
              <a:rPr kumimoji="1" lang="zh-CN" altLang="en-US" smtClean="0"/>
              <a:t>18/6/21</a:t>
            </a:fld>
            <a:endParaRPr kumimoji="1"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zh-CN" altLang="en-US"/>
          </a:p>
        </p:txBody>
      </p:sp>
      <p:sp>
        <p:nvSpPr>
          <p:cNvPr id="5" name="幻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9E8815B-001C-2148-AFD8-028BE3E38227}" type="slidenum">
              <a:rPr kumimoji="1" lang="zh-CN" altLang="en-US" smtClean="0"/>
              <a:t>‹#›</a:t>
            </a:fld>
            <a:endParaRPr kumimoji="1" lang="zh-CN" altLang="en-US"/>
          </a:p>
        </p:txBody>
      </p:sp>
    </p:spTree>
    <p:extLst>
      <p:ext uri="{BB962C8B-B14F-4D97-AF65-F5344CB8AC3E}">
        <p14:creationId xmlns:p14="http://schemas.microsoft.com/office/powerpoint/2010/main" val="20319114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B76A2FC-B2B9-9542-A49C-528F7339B9CD}" type="datetimeFigureOut">
              <a:rPr kumimoji="1" lang="zh-CN" altLang="en-US" smtClean="0"/>
              <a:t>18/6/15</a:t>
            </a:fld>
            <a:endParaRPr kumimoji="1"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8FD5887-19F2-8041-BAE8-FEE44DFEC965}" type="slidenum">
              <a:rPr kumimoji="1" lang="zh-CN" altLang="en-US" smtClean="0"/>
              <a:t>‹#›</a:t>
            </a:fld>
            <a:endParaRPr kumimoji="1" lang="zh-CN" altLang="en-US"/>
          </a:p>
        </p:txBody>
      </p:sp>
    </p:spTree>
    <p:extLst>
      <p:ext uri="{BB962C8B-B14F-4D97-AF65-F5344CB8AC3E}">
        <p14:creationId xmlns:p14="http://schemas.microsoft.com/office/powerpoint/2010/main" val="2374049203"/>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en-US" altLang="zh-CN" dirty="0" smtClean="0"/>
              <a:t>Assembly-</a:t>
            </a:r>
            <a:r>
              <a:rPr kumimoji="1" lang="en-US" altLang="zh-CN" dirty="0" err="1" smtClean="0"/>
              <a:t>CSharp</a:t>
            </a:r>
            <a:r>
              <a:rPr kumimoji="1" lang="en-US" altLang="zh-CN" dirty="0" smtClean="0"/>
              <a:t>-</a:t>
            </a:r>
            <a:r>
              <a:rPr kumimoji="1" lang="en-US" altLang="zh-CN" dirty="0" err="1" smtClean="0"/>
              <a:t>vs.csproj</a:t>
            </a:r>
            <a:r>
              <a:rPr kumimoji="1" lang="en-US" altLang="zh-CN" dirty="0" smtClean="0"/>
              <a:t> and Assembly-</a:t>
            </a:r>
            <a:r>
              <a:rPr kumimoji="1" lang="en-US" altLang="zh-CN" dirty="0" err="1" smtClean="0"/>
              <a:t>CSharp.csproj</a:t>
            </a:r>
            <a:r>
              <a:rPr kumimoji="1" lang="en-US" altLang="zh-CN" dirty="0" smtClean="0"/>
              <a:t> – Visual Studio (with -</a:t>
            </a:r>
            <a:r>
              <a:rPr kumimoji="1" lang="en-US" altLang="zh-CN" dirty="0" err="1" smtClean="0"/>
              <a:t>vs</a:t>
            </a:r>
            <a:r>
              <a:rPr kumimoji="1" lang="en-US" altLang="zh-CN" dirty="0" smtClean="0"/>
              <a:t> suffix) </a:t>
            </a:r>
            <a:r>
              <a:rPr kumimoji="1" lang="zh-CN" altLang="en-US" dirty="0" smtClean="0"/>
              <a:t>和 </a:t>
            </a:r>
            <a:r>
              <a:rPr kumimoji="1" lang="en-US" altLang="zh-CN" dirty="0" err="1" smtClean="0"/>
              <a:t>MonoDevelop</a:t>
            </a:r>
            <a:r>
              <a:rPr kumimoji="1" lang="en-US" altLang="zh-CN" dirty="0" smtClean="0"/>
              <a:t> </a:t>
            </a:r>
            <a:r>
              <a:rPr kumimoji="1" lang="zh-CN" altLang="en-US" dirty="0" smtClean="0"/>
              <a:t>使用的项目</a:t>
            </a:r>
            <a:r>
              <a:rPr kumimoji="1" lang="en-US" altLang="zh-CN" dirty="0" smtClean="0"/>
              <a:t> C# scripts</a:t>
            </a:r>
            <a:r>
              <a:rPr kumimoji="1" lang="zh-CN" altLang="en-US" dirty="0" smtClean="0"/>
              <a:t>项目文件</a:t>
            </a:r>
            <a:r>
              <a:rPr kumimoji="1" lang="en-US" altLang="zh-CN" dirty="0" smtClean="0"/>
              <a:t>.</a:t>
            </a:r>
          </a:p>
          <a:p>
            <a:pPr marL="0" marR="0" indent="0" algn="l" defTabSz="457200" rtl="0" eaLnBrk="1" fontAlgn="auto" latinLnBrk="0" hangingPunct="1">
              <a:lnSpc>
                <a:spcPct val="100000"/>
              </a:lnSpc>
              <a:spcBef>
                <a:spcPts val="0"/>
              </a:spcBef>
              <a:spcAft>
                <a:spcPts val="0"/>
              </a:spcAft>
              <a:buClrTx/>
              <a:buSzTx/>
              <a:buFontTx/>
              <a:buNone/>
              <a:tabLst/>
              <a:defRPr/>
            </a:pPr>
            <a:endParaRPr kumimoji="1" lang="en-US" altLang="zh-CN" dirty="0" smtClean="0"/>
          </a:p>
          <a:p>
            <a:pPr marL="0" marR="0" indent="0" algn="l" defTabSz="457200" rtl="0" eaLnBrk="1" fontAlgn="auto" latinLnBrk="0" hangingPunct="1">
              <a:lnSpc>
                <a:spcPct val="100000"/>
              </a:lnSpc>
              <a:spcBef>
                <a:spcPts val="0"/>
              </a:spcBef>
              <a:spcAft>
                <a:spcPts val="0"/>
              </a:spcAft>
              <a:buClrTx/>
              <a:buSzTx/>
              <a:buFontTx/>
              <a:buNone/>
              <a:tabLst/>
              <a:defRPr/>
            </a:pPr>
            <a:r>
              <a:rPr kumimoji="1" lang="en-US" altLang="zh-CN" dirty="0" smtClean="0"/>
              <a:t>Assembly-</a:t>
            </a:r>
            <a:r>
              <a:rPr kumimoji="1" lang="en-US" altLang="zh-CN" dirty="0" err="1" smtClean="0"/>
              <a:t>UnityScript</a:t>
            </a:r>
            <a:r>
              <a:rPr kumimoji="1" lang="en-US" altLang="zh-CN" dirty="0" smtClean="0"/>
              <a:t>-</a:t>
            </a:r>
            <a:r>
              <a:rPr kumimoji="1" lang="en-US" altLang="zh-CN" dirty="0" err="1" smtClean="0"/>
              <a:t>vs.unityproj</a:t>
            </a:r>
            <a:r>
              <a:rPr kumimoji="1" lang="en-US" altLang="zh-CN" dirty="0" smtClean="0"/>
              <a:t> and Assembly-</a:t>
            </a:r>
            <a:r>
              <a:rPr kumimoji="1" lang="en-US" altLang="zh-CN" dirty="0" err="1" smtClean="0"/>
              <a:t>UnityScript.unityproj</a:t>
            </a:r>
            <a:r>
              <a:rPr kumimoji="1" lang="en-US" altLang="zh-CN" dirty="0" smtClean="0"/>
              <a:t> –JavaScript scripts</a:t>
            </a:r>
            <a:r>
              <a:rPr kumimoji="1" lang="zh-CN" altLang="en-US" dirty="0" smtClean="0"/>
              <a:t>的项目文件</a:t>
            </a:r>
            <a:r>
              <a:rPr kumimoji="1" lang="en-US" altLang="zh-CN" dirty="0" smtClean="0"/>
              <a:t>.</a:t>
            </a:r>
          </a:p>
          <a:p>
            <a:pPr marL="0" marR="0" indent="0" algn="l" defTabSz="457200" rtl="0" eaLnBrk="1" fontAlgn="auto" latinLnBrk="0" hangingPunct="1">
              <a:lnSpc>
                <a:spcPct val="100000"/>
              </a:lnSpc>
              <a:spcBef>
                <a:spcPts val="0"/>
              </a:spcBef>
              <a:spcAft>
                <a:spcPts val="0"/>
              </a:spcAft>
              <a:buClrTx/>
              <a:buSzTx/>
              <a:buFontTx/>
              <a:buNone/>
              <a:tabLst/>
              <a:defRPr/>
            </a:pPr>
            <a:endParaRPr kumimoji="1" lang="en-US" altLang="zh-CN" dirty="0" smtClean="0"/>
          </a:p>
          <a:p>
            <a:pPr marL="0" marR="0" indent="0" algn="l" defTabSz="457200" rtl="0" eaLnBrk="1" fontAlgn="auto" latinLnBrk="0" hangingPunct="1">
              <a:lnSpc>
                <a:spcPct val="100000"/>
              </a:lnSpc>
              <a:spcBef>
                <a:spcPts val="0"/>
              </a:spcBef>
              <a:spcAft>
                <a:spcPts val="0"/>
              </a:spcAft>
              <a:buClrTx/>
              <a:buSzTx/>
              <a:buFontTx/>
              <a:buNone/>
              <a:tabLst/>
              <a:defRPr/>
            </a:pPr>
            <a:r>
              <a:rPr kumimoji="1" lang="en-US" altLang="zh-CN" dirty="0" err="1" smtClean="0"/>
              <a:t>testproject.sln</a:t>
            </a:r>
            <a:r>
              <a:rPr kumimoji="1" lang="en-US" altLang="zh-CN" dirty="0" smtClean="0"/>
              <a:t> and </a:t>
            </a:r>
            <a:r>
              <a:rPr kumimoji="1" lang="en-US" altLang="zh-CN" dirty="0" err="1" smtClean="0"/>
              <a:t>testproject-csharp.sln</a:t>
            </a:r>
            <a:r>
              <a:rPr kumimoji="1" lang="en-US" altLang="zh-CN" dirty="0" smtClean="0"/>
              <a:t> –IDEs</a:t>
            </a:r>
            <a:r>
              <a:rPr kumimoji="1" lang="zh-CN" altLang="en-US" dirty="0" smtClean="0"/>
              <a:t>的解决方案文件</a:t>
            </a:r>
            <a:r>
              <a:rPr kumimoji="1" lang="en-US" altLang="zh-CN" dirty="0" smtClean="0"/>
              <a:t>, </a:t>
            </a:r>
            <a:r>
              <a:rPr kumimoji="1" lang="en-US" altLang="zh-CN" dirty="0" err="1" smtClean="0"/>
              <a:t>testproject.sln</a:t>
            </a:r>
            <a:r>
              <a:rPr kumimoji="1" lang="zh-CN" altLang="en-US" dirty="0" smtClean="0"/>
              <a:t>包括所有</a:t>
            </a:r>
            <a:r>
              <a:rPr kumimoji="1" lang="en-US" altLang="zh-CN" dirty="0" smtClean="0"/>
              <a:t> C#, JavaScript and Boo projects, </a:t>
            </a:r>
            <a:r>
              <a:rPr kumimoji="1" lang="en-US" altLang="zh-CN" dirty="0" err="1" smtClean="0"/>
              <a:t>testproject-csharp.sln</a:t>
            </a:r>
            <a:r>
              <a:rPr kumimoji="1" lang="en-US" altLang="zh-CN" dirty="0" smtClean="0"/>
              <a:t> </a:t>
            </a:r>
            <a:r>
              <a:rPr kumimoji="1" lang="zh-CN" altLang="en-US" dirty="0" smtClean="0"/>
              <a:t>只包含</a:t>
            </a:r>
            <a:r>
              <a:rPr kumimoji="1" lang="en-US" altLang="zh-CN" dirty="0" smtClean="0"/>
              <a:t> C# projects </a:t>
            </a:r>
            <a:r>
              <a:rPr kumimoji="1" lang="zh-CN" altLang="en-US" dirty="0" smtClean="0"/>
              <a:t>，默认被</a:t>
            </a:r>
            <a:r>
              <a:rPr kumimoji="1" lang="en-US" altLang="zh-CN" dirty="0" smtClean="0"/>
              <a:t> Visual Studio</a:t>
            </a:r>
            <a:r>
              <a:rPr kumimoji="1" lang="zh-CN" altLang="en-US" dirty="0" smtClean="0"/>
              <a:t>使用</a:t>
            </a:r>
            <a:endParaRPr kumimoji="1" lang="en-US" altLang="zh-CN" dirty="0" smtClean="0"/>
          </a:p>
          <a:p>
            <a:pPr marL="0" marR="0" indent="0" algn="l" defTabSz="457200" rtl="0" eaLnBrk="1" fontAlgn="auto" latinLnBrk="0" hangingPunct="1">
              <a:lnSpc>
                <a:spcPct val="100000"/>
              </a:lnSpc>
              <a:spcBef>
                <a:spcPts val="0"/>
              </a:spcBef>
              <a:spcAft>
                <a:spcPts val="0"/>
              </a:spcAft>
              <a:buClrTx/>
              <a:buSzTx/>
              <a:buFontTx/>
              <a:buNone/>
              <a:tabLst/>
              <a:defRPr/>
            </a:pPr>
            <a:r>
              <a:rPr kumimoji="1" lang="en-US" altLang="zh-CN" dirty="0" err="1" smtClean="0"/>
              <a:t>testproject.userprefs</a:t>
            </a:r>
            <a:r>
              <a:rPr kumimoji="1" lang="en-US" altLang="zh-CN" dirty="0" smtClean="0"/>
              <a:t> and </a:t>
            </a:r>
            <a:r>
              <a:rPr kumimoji="1" lang="en-US" altLang="zh-CN" dirty="0" err="1" smtClean="0"/>
              <a:t>testproject-csharp.userprefs</a:t>
            </a:r>
            <a:r>
              <a:rPr kumimoji="1" lang="en-US" altLang="zh-CN" dirty="0" smtClean="0"/>
              <a:t> </a:t>
            </a:r>
            <a:r>
              <a:rPr kumimoji="1" lang="zh-CN" altLang="en-US" dirty="0" smtClean="0"/>
              <a:t>保存着</a:t>
            </a:r>
            <a:r>
              <a:rPr kumimoji="1" lang="en-US" altLang="zh-CN" dirty="0" err="1" smtClean="0"/>
              <a:t>MonoDevelop</a:t>
            </a:r>
            <a:r>
              <a:rPr kumimoji="1" lang="zh-CN" altLang="en-US" dirty="0" smtClean="0"/>
              <a:t>打开的文件，断点，等信息</a:t>
            </a:r>
            <a:endParaRPr kumimoji="1" lang="en-US" altLang="zh-CN"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kumimoji="1" lang="en-US" altLang="zh-CN" dirty="0" smtClean="0"/>
          </a:p>
          <a:p>
            <a:pPr marL="0" marR="0" indent="0" algn="l" defTabSz="457200" rtl="0" eaLnBrk="1" fontAlgn="auto" latinLnBrk="0" hangingPunct="1">
              <a:lnSpc>
                <a:spcPct val="100000"/>
              </a:lnSpc>
              <a:spcBef>
                <a:spcPts val="0"/>
              </a:spcBef>
              <a:spcAft>
                <a:spcPts val="0"/>
              </a:spcAft>
              <a:buClrTx/>
              <a:buSzTx/>
              <a:buFontTx/>
              <a:buNone/>
              <a:tabLst/>
              <a:defRPr/>
            </a:pPr>
            <a:r>
              <a:rPr kumimoji="1" lang="zh-CN" altLang="en-US" dirty="0" smtClean="0"/>
              <a:t>除了</a:t>
            </a:r>
            <a:r>
              <a:rPr kumimoji="1" lang="en-US" altLang="zh-CN" dirty="0" smtClean="0"/>
              <a:t>.</a:t>
            </a:r>
            <a:r>
              <a:rPr kumimoji="1" lang="en-US" altLang="zh-CN" dirty="0" err="1" smtClean="0"/>
              <a:t>userprefs</a:t>
            </a:r>
            <a:r>
              <a:rPr kumimoji="1" lang="zh-CN" altLang="en-US" dirty="0" smtClean="0"/>
              <a:t>，</a:t>
            </a:r>
            <a:r>
              <a:rPr kumimoji="1" lang="en-US" altLang="zh-CN" dirty="0" smtClean="0"/>
              <a:t> </a:t>
            </a:r>
            <a:r>
              <a:rPr kumimoji="1" lang="zh-CN" altLang="en-US" dirty="0" smtClean="0"/>
              <a:t>其他的文件通过</a:t>
            </a:r>
            <a:r>
              <a:rPr kumimoji="1" lang="en-US" altLang="zh-CN" dirty="0" smtClean="0"/>
              <a:t>Assets -&gt; Sync </a:t>
            </a:r>
            <a:r>
              <a:rPr kumimoji="1" lang="en-US" altLang="zh-CN" dirty="0" err="1" smtClean="0"/>
              <a:t>MonoDevelop</a:t>
            </a:r>
            <a:r>
              <a:rPr kumimoji="1" lang="en-US" altLang="zh-CN" dirty="0" smtClean="0"/>
              <a:t> Project</a:t>
            </a:r>
            <a:r>
              <a:rPr kumimoji="1" lang="zh-CN" altLang="en-US" dirty="0" smtClean="0"/>
              <a:t>会重新生成。</a:t>
            </a:r>
            <a:endParaRPr kumimoji="1" lang="en-US" altLang="zh-CN"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kumimoji="1" lang="en-US" altLang="zh-CN" dirty="0" smtClean="0"/>
          </a:p>
          <a:p>
            <a:pPr marL="0" marR="0" indent="0" algn="l" defTabSz="457200" rtl="0" eaLnBrk="1" fontAlgn="auto" latinLnBrk="0" hangingPunct="1">
              <a:lnSpc>
                <a:spcPct val="100000"/>
              </a:lnSpc>
              <a:spcBef>
                <a:spcPts val="0"/>
              </a:spcBef>
              <a:spcAft>
                <a:spcPts val="0"/>
              </a:spcAft>
              <a:buClrTx/>
              <a:buSzTx/>
              <a:buFontTx/>
              <a:buNone/>
              <a:tabLst/>
              <a:defRPr/>
            </a:pPr>
            <a:r>
              <a:rPr kumimoji="1" lang="en-US" altLang="zh-CN" dirty="0" smtClean="0"/>
              <a:t>Assets </a:t>
            </a:r>
            <a:r>
              <a:rPr kumimoji="1" lang="zh-CN" altLang="en-US" dirty="0" smtClean="0"/>
              <a:t>存放所有的游戏资源，最重要的文件夹</a:t>
            </a:r>
            <a:endParaRPr kumimoji="1" lang="en-US" altLang="zh-CN" dirty="0" smtClean="0"/>
          </a:p>
          <a:p>
            <a:pPr marL="0" marR="0" indent="0" algn="l" defTabSz="457200" rtl="0" eaLnBrk="1" fontAlgn="auto" latinLnBrk="0" hangingPunct="1">
              <a:lnSpc>
                <a:spcPct val="100000"/>
              </a:lnSpc>
              <a:spcBef>
                <a:spcPts val="0"/>
              </a:spcBef>
              <a:spcAft>
                <a:spcPts val="0"/>
              </a:spcAft>
              <a:buClrTx/>
              <a:buSzTx/>
              <a:buFontTx/>
              <a:buNone/>
              <a:tabLst/>
              <a:defRPr/>
            </a:pPr>
            <a:r>
              <a:rPr kumimoji="1" lang="en-US" altLang="zh-CN" dirty="0" err="1" smtClean="0"/>
              <a:t>ProjectSettings</a:t>
            </a:r>
            <a:r>
              <a:rPr kumimoji="1" lang="en-US" altLang="zh-CN" dirty="0" smtClean="0"/>
              <a:t> </a:t>
            </a:r>
            <a:r>
              <a:rPr kumimoji="1" lang="zh-CN" altLang="en-US" dirty="0" smtClean="0"/>
              <a:t>存放项目设置，像</a:t>
            </a:r>
            <a:r>
              <a:rPr kumimoji="1" lang="en-US" altLang="zh-CN" baseline="0" dirty="0" smtClean="0"/>
              <a:t> </a:t>
            </a:r>
            <a:r>
              <a:rPr kumimoji="1" lang="en-US" altLang="zh-CN" dirty="0" smtClean="0"/>
              <a:t>Physics, Tags, Player settings </a:t>
            </a:r>
            <a:r>
              <a:rPr kumimoji="1" lang="zh-CN" altLang="en-US" dirty="0" smtClean="0"/>
              <a:t>等，所有的</a:t>
            </a:r>
            <a:r>
              <a:rPr kumimoji="1" lang="en-US" altLang="zh-CN" dirty="0" smtClean="0"/>
              <a:t>project setting</a:t>
            </a:r>
            <a:r>
              <a:rPr kumimoji="1" lang="en-US" altLang="zh-CN" baseline="0" dirty="0" smtClean="0"/>
              <a:t> </a:t>
            </a:r>
            <a:r>
              <a:rPr kumimoji="1" lang="zh-CN" altLang="en-US" baseline="0" dirty="0" smtClean="0"/>
              <a:t>都存在这里面了。</a:t>
            </a:r>
            <a:endParaRPr kumimoji="1" lang="en-US" altLang="zh-CN"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kumimoji="1" lang="en-US" altLang="zh-CN" dirty="0" smtClean="0"/>
          </a:p>
          <a:p>
            <a:pPr marL="0" marR="0" indent="0" algn="l" defTabSz="457200" rtl="0" eaLnBrk="1" fontAlgn="auto" latinLnBrk="0" hangingPunct="1">
              <a:lnSpc>
                <a:spcPct val="100000"/>
              </a:lnSpc>
              <a:spcBef>
                <a:spcPts val="0"/>
              </a:spcBef>
              <a:spcAft>
                <a:spcPts val="0"/>
              </a:spcAft>
              <a:buClrTx/>
              <a:buSzTx/>
              <a:buFontTx/>
              <a:buNone/>
              <a:tabLst/>
              <a:defRPr/>
            </a:pPr>
            <a:r>
              <a:rPr kumimoji="1" lang="en-US" altLang="zh-CN" dirty="0" smtClean="0"/>
              <a:t>Library </a:t>
            </a:r>
            <a:r>
              <a:rPr kumimoji="1" lang="en-US" altLang="en-US" dirty="0" smtClean="0"/>
              <a:t>存放</a:t>
            </a:r>
            <a:r>
              <a:rPr kumimoji="1" lang="zh-CN" altLang="en-US" dirty="0" smtClean="0"/>
              <a:t>导入</a:t>
            </a:r>
            <a:r>
              <a:rPr kumimoji="1" lang="en-US" altLang="zh-CN" dirty="0" smtClean="0"/>
              <a:t>unity</a:t>
            </a:r>
            <a:r>
              <a:rPr kumimoji="1" lang="zh-CN" altLang="en-US" baseline="0" dirty="0" smtClean="0"/>
              <a:t>的</a:t>
            </a:r>
            <a:r>
              <a:rPr kumimoji="1" lang="zh-CN" altLang="en-US" dirty="0" smtClean="0"/>
              <a:t>资源缓存，版本管理应该忽略</a:t>
            </a:r>
            <a:endParaRPr kumimoji="1" lang="en-US" altLang="zh-CN" dirty="0" smtClean="0"/>
          </a:p>
          <a:p>
            <a:pPr marL="0" marR="0" indent="0" algn="l" defTabSz="457200" rtl="0" eaLnBrk="1" fontAlgn="auto" latinLnBrk="0" hangingPunct="1">
              <a:lnSpc>
                <a:spcPct val="100000"/>
              </a:lnSpc>
              <a:spcBef>
                <a:spcPts val="0"/>
              </a:spcBef>
              <a:spcAft>
                <a:spcPts val="0"/>
              </a:spcAft>
              <a:buClrTx/>
              <a:buSzTx/>
              <a:buFontTx/>
              <a:buNone/>
              <a:tabLst/>
              <a:defRPr/>
            </a:pPr>
            <a:r>
              <a:rPr kumimoji="1" lang="en-US" altLang="zh-CN" dirty="0" err="1" smtClean="0"/>
              <a:t>obj</a:t>
            </a:r>
            <a:r>
              <a:rPr kumimoji="1" lang="en-US" altLang="zh-CN" dirty="0" smtClean="0"/>
              <a:t> </a:t>
            </a:r>
            <a:r>
              <a:rPr kumimoji="1" lang="en-US" altLang="en-US" dirty="0" err="1" smtClean="0"/>
              <a:t>存放</a:t>
            </a:r>
            <a:r>
              <a:rPr kumimoji="1" lang="en-US" altLang="zh-CN" dirty="0" err="1" smtClean="0"/>
              <a:t>MonoDevelop</a:t>
            </a:r>
            <a:r>
              <a:rPr kumimoji="1" lang="zh-CN" altLang="en-US" dirty="0" smtClean="0"/>
              <a:t>在编译期间产生的临时文件</a:t>
            </a:r>
            <a:endParaRPr kumimoji="1" lang="en-US" altLang="zh-CN" dirty="0" smtClean="0"/>
          </a:p>
          <a:p>
            <a:pPr marL="0" marR="0" indent="0" algn="l" defTabSz="457200" rtl="0" eaLnBrk="1" fontAlgn="auto" latinLnBrk="0" hangingPunct="1">
              <a:lnSpc>
                <a:spcPct val="100000"/>
              </a:lnSpc>
              <a:spcBef>
                <a:spcPts val="0"/>
              </a:spcBef>
              <a:spcAft>
                <a:spcPts val="0"/>
              </a:spcAft>
              <a:buClrTx/>
              <a:buSzTx/>
              <a:buFontTx/>
              <a:buNone/>
              <a:tabLst/>
              <a:defRPr/>
            </a:pPr>
            <a:r>
              <a:rPr kumimoji="1" lang="en-US" altLang="zh-CN" dirty="0" smtClean="0"/>
              <a:t>Temp </a:t>
            </a:r>
            <a:r>
              <a:rPr kumimoji="1" lang="en-US" altLang="en-US" dirty="0" err="1" smtClean="0"/>
              <a:t>存放</a:t>
            </a:r>
            <a:r>
              <a:rPr kumimoji="1" lang="en-US" altLang="zh-CN" dirty="0" err="1" smtClean="0"/>
              <a:t>Unity</a:t>
            </a:r>
            <a:r>
              <a:rPr kumimoji="1" lang="zh-CN" altLang="en-US" dirty="0" smtClean="0"/>
              <a:t>在编译期间产生的临时文件</a:t>
            </a:r>
            <a:endParaRPr kumimoji="1" lang="en-US" altLang="zh-CN"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kumimoji="1" lang="en-US" altLang="zh-CN" dirty="0" smtClean="0"/>
          </a:p>
          <a:p>
            <a:pPr marL="0" marR="0" indent="0" algn="l" defTabSz="457200" rtl="0" eaLnBrk="1" fontAlgn="auto" latinLnBrk="0" hangingPunct="1">
              <a:lnSpc>
                <a:spcPct val="100000"/>
              </a:lnSpc>
              <a:spcBef>
                <a:spcPts val="0"/>
              </a:spcBef>
              <a:spcAft>
                <a:spcPts val="0"/>
              </a:spcAft>
              <a:buClrTx/>
              <a:buSzTx/>
              <a:buFontTx/>
              <a:buNone/>
              <a:tabLst/>
              <a:defRPr/>
            </a:pPr>
            <a:r>
              <a:rPr kumimoji="1" lang="en-US" altLang="zh-CN" dirty="0" smtClean="0"/>
              <a:t>Here is a short setup guide for Unity 4.3:</a:t>
            </a:r>
          </a:p>
          <a:p>
            <a:pPr marL="0" marR="0" indent="0" algn="l" defTabSz="457200" rtl="0" eaLnBrk="1" fontAlgn="auto" latinLnBrk="0" hangingPunct="1">
              <a:lnSpc>
                <a:spcPct val="100000"/>
              </a:lnSpc>
              <a:spcBef>
                <a:spcPts val="0"/>
              </a:spcBef>
              <a:spcAft>
                <a:spcPts val="0"/>
              </a:spcAft>
              <a:buClrTx/>
              <a:buSzTx/>
              <a:buFontTx/>
              <a:buNone/>
              <a:tabLst/>
              <a:defRPr/>
            </a:pPr>
            <a:endParaRPr kumimoji="1" lang="en-US" altLang="zh-CN" dirty="0" smtClean="0"/>
          </a:p>
          <a:p>
            <a:pPr marL="0" marR="0" indent="0" algn="l" defTabSz="457200" rtl="0" eaLnBrk="1" fontAlgn="auto" latinLnBrk="0" hangingPunct="1">
              <a:lnSpc>
                <a:spcPct val="100000"/>
              </a:lnSpc>
              <a:spcBef>
                <a:spcPts val="0"/>
              </a:spcBef>
              <a:spcAft>
                <a:spcPts val="0"/>
              </a:spcAft>
              <a:buClrTx/>
              <a:buSzTx/>
              <a:buFontTx/>
              <a:buNone/>
              <a:tabLst/>
              <a:defRPr/>
            </a:pPr>
            <a:r>
              <a:rPr kumimoji="1" lang="en-US" altLang="zh-CN" dirty="0" smtClean="0"/>
              <a:t>Enable External option in Unity → Preferences → Packages → Repository</a:t>
            </a:r>
          </a:p>
          <a:p>
            <a:pPr marL="0" marR="0" indent="0" algn="l" defTabSz="457200" rtl="0" eaLnBrk="1" fontAlgn="auto" latinLnBrk="0" hangingPunct="1">
              <a:lnSpc>
                <a:spcPct val="100000"/>
              </a:lnSpc>
              <a:spcBef>
                <a:spcPts val="0"/>
              </a:spcBef>
              <a:spcAft>
                <a:spcPts val="0"/>
              </a:spcAft>
              <a:buClrTx/>
              <a:buSzTx/>
              <a:buFontTx/>
              <a:buNone/>
              <a:tabLst/>
              <a:defRPr/>
            </a:pPr>
            <a:endParaRPr kumimoji="1" lang="en-US" altLang="zh-CN" dirty="0" smtClean="0"/>
          </a:p>
          <a:p>
            <a:pPr marL="0" marR="0" indent="0" algn="l" defTabSz="457200" rtl="0" eaLnBrk="1" fontAlgn="auto" latinLnBrk="0" hangingPunct="1">
              <a:lnSpc>
                <a:spcPct val="100000"/>
              </a:lnSpc>
              <a:spcBef>
                <a:spcPts val="0"/>
              </a:spcBef>
              <a:spcAft>
                <a:spcPts val="0"/>
              </a:spcAft>
              <a:buClrTx/>
              <a:buSzTx/>
              <a:buFontTx/>
              <a:buNone/>
              <a:tabLst/>
              <a:defRPr/>
            </a:pPr>
            <a:r>
              <a:rPr kumimoji="1" lang="en-US" altLang="zh-CN" dirty="0" smtClean="0"/>
              <a:t>Switch to Hidden Meta Files in Editor → Project Settings → Editor → Version Control Mode</a:t>
            </a:r>
          </a:p>
          <a:p>
            <a:pPr marL="0" marR="0" indent="0" algn="l" defTabSz="457200" rtl="0" eaLnBrk="1" fontAlgn="auto" latinLnBrk="0" hangingPunct="1">
              <a:lnSpc>
                <a:spcPct val="100000"/>
              </a:lnSpc>
              <a:spcBef>
                <a:spcPts val="0"/>
              </a:spcBef>
              <a:spcAft>
                <a:spcPts val="0"/>
              </a:spcAft>
              <a:buClrTx/>
              <a:buSzTx/>
              <a:buFontTx/>
              <a:buNone/>
              <a:tabLst/>
              <a:defRPr/>
            </a:pPr>
            <a:endParaRPr kumimoji="1" lang="en-US" altLang="zh-CN" dirty="0" smtClean="0"/>
          </a:p>
          <a:p>
            <a:pPr marL="0" marR="0" indent="0" algn="l" defTabSz="457200" rtl="0" eaLnBrk="1" fontAlgn="auto" latinLnBrk="0" hangingPunct="1">
              <a:lnSpc>
                <a:spcPct val="100000"/>
              </a:lnSpc>
              <a:spcBef>
                <a:spcPts val="0"/>
              </a:spcBef>
              <a:spcAft>
                <a:spcPts val="0"/>
              </a:spcAft>
              <a:buClrTx/>
              <a:buSzTx/>
              <a:buFontTx/>
              <a:buNone/>
              <a:tabLst/>
              <a:defRPr/>
            </a:pPr>
            <a:r>
              <a:rPr kumimoji="1" lang="en-US" altLang="zh-CN" dirty="0" smtClean="0"/>
              <a:t>Switch to Force Text in Editor → Project Settings → Editor → Asset Serialization Mode</a:t>
            </a:r>
          </a:p>
          <a:p>
            <a:pPr marL="0" marR="0" indent="0" algn="l" defTabSz="457200" rtl="0" eaLnBrk="1" fontAlgn="auto" latinLnBrk="0" hangingPunct="1">
              <a:lnSpc>
                <a:spcPct val="100000"/>
              </a:lnSpc>
              <a:spcBef>
                <a:spcPts val="0"/>
              </a:spcBef>
              <a:spcAft>
                <a:spcPts val="0"/>
              </a:spcAft>
              <a:buClrTx/>
              <a:buSzTx/>
              <a:buFontTx/>
              <a:buNone/>
              <a:tabLst/>
              <a:defRPr/>
            </a:pPr>
            <a:endParaRPr kumimoji="1" lang="en-US" altLang="zh-CN" dirty="0" smtClean="0"/>
          </a:p>
          <a:p>
            <a:pPr marL="0" marR="0" indent="0" algn="l" defTabSz="457200" rtl="0" eaLnBrk="1" fontAlgn="auto" latinLnBrk="0" hangingPunct="1">
              <a:lnSpc>
                <a:spcPct val="100000"/>
              </a:lnSpc>
              <a:spcBef>
                <a:spcPts val="0"/>
              </a:spcBef>
              <a:spcAft>
                <a:spcPts val="0"/>
              </a:spcAft>
              <a:buClrTx/>
              <a:buSzTx/>
              <a:buFontTx/>
              <a:buNone/>
              <a:tabLst/>
              <a:defRPr/>
            </a:pPr>
            <a:r>
              <a:rPr kumimoji="1" lang="en-US" altLang="zh-CN" dirty="0" smtClean="0"/>
              <a:t>Save scene and project from File menu</a:t>
            </a:r>
          </a:p>
          <a:p>
            <a:pPr marL="0" marR="0" indent="0" algn="l" defTabSz="457200" rtl="0" eaLnBrk="1" fontAlgn="auto" latinLnBrk="0" hangingPunct="1">
              <a:lnSpc>
                <a:spcPct val="100000"/>
              </a:lnSpc>
              <a:spcBef>
                <a:spcPts val="0"/>
              </a:spcBef>
              <a:spcAft>
                <a:spcPts val="0"/>
              </a:spcAft>
              <a:buClrTx/>
              <a:buSzTx/>
              <a:buFontTx/>
              <a:buNone/>
              <a:tabLst/>
              <a:defRPr/>
            </a:pPr>
            <a:endParaRPr kumimoji="1" lang="en-US" altLang="zh-CN" dirty="0" smtClean="0"/>
          </a:p>
          <a:p>
            <a:pPr marL="0" marR="0" indent="0" algn="l" defTabSz="457200" rtl="0" eaLnBrk="1" fontAlgn="auto" latinLnBrk="0" hangingPunct="1">
              <a:lnSpc>
                <a:spcPct val="100000"/>
              </a:lnSpc>
              <a:spcBef>
                <a:spcPts val="0"/>
              </a:spcBef>
              <a:spcAft>
                <a:spcPts val="0"/>
              </a:spcAft>
              <a:buClrTx/>
              <a:buSzTx/>
              <a:buFontTx/>
              <a:buNone/>
              <a:tabLst/>
              <a:defRPr/>
            </a:pPr>
            <a:r>
              <a:rPr kumimoji="1" lang="en-US" altLang="zh-CN" dirty="0" smtClean="0"/>
              <a:t>Now you are ready to use your favorite version control system. Don’t forget to add everything except Assets and </a:t>
            </a:r>
            <a:r>
              <a:rPr kumimoji="1" lang="en-US" altLang="zh-CN" dirty="0" err="1" smtClean="0"/>
              <a:t>ProjectSettings</a:t>
            </a:r>
            <a:r>
              <a:rPr kumimoji="1" lang="en-US" altLang="zh-CN" dirty="0" smtClean="0"/>
              <a:t> folders to your ignore list. Here is .</a:t>
            </a:r>
            <a:r>
              <a:rPr kumimoji="1" lang="en-US" altLang="zh-CN" dirty="0" err="1" smtClean="0"/>
              <a:t>gitignore</a:t>
            </a:r>
            <a:r>
              <a:rPr kumimoji="1" lang="en-US" altLang="zh-CN" dirty="0" smtClean="0"/>
              <a:t> we use in our project:</a:t>
            </a:r>
            <a:endParaRPr kumimoji="1" lang="zh-CN" altLang="en-US" dirty="0"/>
          </a:p>
        </p:txBody>
      </p:sp>
      <p:sp>
        <p:nvSpPr>
          <p:cNvPr id="4" name="幻灯片编号占位符 3"/>
          <p:cNvSpPr>
            <a:spLocks noGrp="1"/>
          </p:cNvSpPr>
          <p:nvPr>
            <p:ph type="sldNum" sz="quarter" idx="10"/>
          </p:nvPr>
        </p:nvSpPr>
        <p:spPr/>
        <p:txBody>
          <a:bodyPr/>
          <a:lstStyle/>
          <a:p>
            <a:fld id="{B8FD5887-19F2-8041-BAE8-FEE44DFEC965}" type="slidenum">
              <a:rPr kumimoji="1" lang="zh-CN" altLang="en-US" smtClean="0"/>
              <a:t>5</a:t>
            </a:fld>
            <a:endParaRPr kumimoji="1" lang="zh-CN" altLang="en-US"/>
          </a:p>
        </p:txBody>
      </p:sp>
    </p:spTree>
    <p:extLst>
      <p:ext uri="{BB962C8B-B14F-4D97-AF65-F5344CB8AC3E}">
        <p14:creationId xmlns:p14="http://schemas.microsoft.com/office/powerpoint/2010/main" val="2603529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掌握持久化数据的正确姿势</a:t>
            </a:r>
          </a:p>
          <a:p>
            <a:r>
              <a:rPr kumimoji="1" lang="zh-CN" altLang="en-US" dirty="0" smtClean="0"/>
              <a:t>在安卓手机上，安装或者卸载一个 </a:t>
            </a:r>
            <a:r>
              <a:rPr kumimoji="1" lang="en-US" altLang="zh-CN" dirty="0" smtClean="0"/>
              <a:t>App</a:t>
            </a:r>
            <a:r>
              <a:rPr kumimoji="1" lang="zh-CN" altLang="en-US" dirty="0" smtClean="0"/>
              <a:t>，会涉及到本地存储系统的哪些目录结构变化？作为开发人员，如何恰当地存储应用相关的信息？相关存储目录的生命周期、访问方式和访问权限又是怎样的呢？</a:t>
            </a:r>
          </a:p>
          <a:p>
            <a:endParaRPr kumimoji="1" lang="en-US" altLang="zh-CN" dirty="0" smtClean="0"/>
          </a:p>
          <a:p>
            <a:pPr marL="0" marR="0" indent="0" algn="l" defTabSz="457200" rtl="0" eaLnBrk="1" fontAlgn="auto" latinLnBrk="0" hangingPunct="1">
              <a:lnSpc>
                <a:spcPct val="100000"/>
              </a:lnSpc>
              <a:spcBef>
                <a:spcPts val="0"/>
              </a:spcBef>
              <a:spcAft>
                <a:spcPts val="0"/>
              </a:spcAft>
              <a:buClrTx/>
              <a:buSzTx/>
              <a:buFontTx/>
              <a:buNone/>
              <a:tabLst/>
              <a:defRPr/>
            </a:pPr>
            <a:r>
              <a:rPr kumimoji="1" lang="zh-CN" altLang="en-US" dirty="0" smtClean="0"/>
              <a:t>内部存储空间中的应用私有目录</a:t>
            </a:r>
            <a:endParaRPr kumimoji="1" lang="zh-CN" altLang="en-US" dirty="0" smtClean="0"/>
          </a:p>
          <a:p>
            <a:r>
              <a:rPr kumimoji="1" lang="zh-CN" altLang="en-US" dirty="0" smtClean="0"/>
              <a:t>对于设备中每一个安装的 </a:t>
            </a:r>
            <a:r>
              <a:rPr kumimoji="1" lang="en-US" altLang="zh-CN" dirty="0" smtClean="0"/>
              <a:t>App</a:t>
            </a:r>
            <a:r>
              <a:rPr kumimoji="1" lang="zh-CN" altLang="en-US" dirty="0" smtClean="0"/>
              <a:t>，系统都会在内部存储空间的 </a:t>
            </a:r>
            <a:r>
              <a:rPr kumimoji="1" lang="en-US" altLang="zh-CN" dirty="0" smtClean="0"/>
              <a:t>data/data </a:t>
            </a:r>
            <a:r>
              <a:rPr kumimoji="1" lang="zh-CN" altLang="en-US" dirty="0" smtClean="0"/>
              <a:t>目录下以应用包名为名字自动创建与之对应的文件夹。这个文件夹用于 </a:t>
            </a:r>
            <a:r>
              <a:rPr kumimoji="1" lang="en-US" altLang="zh-CN" dirty="0" smtClean="0"/>
              <a:t>App </a:t>
            </a:r>
            <a:r>
              <a:rPr kumimoji="1" lang="zh-CN" altLang="en-US" dirty="0" smtClean="0"/>
              <a:t>持久化应用相关数据等。</a:t>
            </a:r>
          </a:p>
          <a:p>
            <a:r>
              <a:rPr kumimoji="1" lang="zh-CN" altLang="en-US" dirty="0" smtClean="0"/>
              <a:t>对于没有 </a:t>
            </a:r>
            <a:r>
              <a:rPr kumimoji="1" lang="en-US" altLang="zh-CN" dirty="0" smtClean="0"/>
              <a:t>Root </a:t>
            </a:r>
            <a:r>
              <a:rPr kumimoji="1" lang="zh-CN" altLang="en-US" dirty="0" smtClean="0"/>
              <a:t>过的手机，普通用户是无法查看 </a:t>
            </a:r>
            <a:r>
              <a:rPr kumimoji="1" lang="en-US" altLang="zh-CN" dirty="0" smtClean="0"/>
              <a:t>data/data </a:t>
            </a:r>
            <a:r>
              <a:rPr kumimoji="1" lang="zh-CN" altLang="en-US" dirty="0" smtClean="0"/>
              <a:t>目录内容的。不过开发人员可以使用模拟器调试应用，并通过 </a:t>
            </a:r>
            <a:r>
              <a:rPr kumimoji="1" lang="en-US" altLang="zh-CN" dirty="0" smtClean="0"/>
              <a:t>DDMS</a:t>
            </a:r>
            <a:r>
              <a:rPr kumimoji="1" lang="zh-CN" altLang="en-US" dirty="0" smtClean="0"/>
              <a:t>（</a:t>
            </a:r>
            <a:r>
              <a:rPr kumimoji="1" lang="en-US" altLang="zh-CN" dirty="0" err="1" smtClean="0"/>
              <a:t>Dalvik</a:t>
            </a:r>
            <a:r>
              <a:rPr kumimoji="1" lang="en-US" altLang="zh-CN" dirty="0" smtClean="0"/>
              <a:t> Debug Monitor Server</a:t>
            </a:r>
            <a:r>
              <a:rPr kumimoji="1" lang="zh-CN" altLang="en-US" dirty="0" smtClean="0"/>
              <a:t>）提供的 </a:t>
            </a:r>
            <a:r>
              <a:rPr kumimoji="1" lang="en-US" altLang="zh-CN" dirty="0" smtClean="0"/>
              <a:t>File Explorer </a:t>
            </a:r>
            <a:r>
              <a:rPr kumimoji="1" lang="zh-CN" altLang="en-US" dirty="0" smtClean="0"/>
              <a:t>工具查看模拟器设备的存储空间。</a:t>
            </a:r>
            <a:endParaRPr kumimoji="1" lang="en-US" altLang="zh-CN" dirty="0" smtClean="0"/>
          </a:p>
          <a:p>
            <a:r>
              <a:rPr kumimoji="1" lang="zh-CN" altLang="en-US" dirty="0" smtClean="0"/>
              <a:t>注意：当用户卸载 </a:t>
            </a:r>
            <a:r>
              <a:rPr kumimoji="1" lang="en-US" altLang="zh-CN" dirty="0" smtClean="0"/>
              <a:t>App </a:t>
            </a:r>
            <a:r>
              <a:rPr kumimoji="1" lang="zh-CN" altLang="en-US" dirty="0" smtClean="0"/>
              <a:t>时，系统自动删除 </a:t>
            </a:r>
            <a:r>
              <a:rPr kumimoji="1" lang="en-US" altLang="zh-CN" dirty="0" smtClean="0"/>
              <a:t>data/data </a:t>
            </a:r>
            <a:r>
              <a:rPr kumimoji="1" lang="zh-CN" altLang="en-US" dirty="0" smtClean="0"/>
              <a:t>目录下对应包名的文件夹及其内容。</a:t>
            </a:r>
            <a:endParaRPr kumimoji="1" lang="en-US" altLang="zh-CN" dirty="0" smtClean="0"/>
          </a:p>
          <a:p>
            <a:endParaRPr kumimoji="1" lang="en-US" altLang="zh-CN" dirty="0" smtClean="0"/>
          </a:p>
          <a:p>
            <a:endParaRPr kumimoji="1" lang="en-US" altLang="zh-CN" dirty="0" smtClean="0"/>
          </a:p>
          <a:p>
            <a:pPr marL="0" marR="0" indent="0" algn="l" defTabSz="457200" rtl="0" eaLnBrk="1" fontAlgn="auto" latinLnBrk="0" hangingPunct="1">
              <a:lnSpc>
                <a:spcPct val="100000"/>
              </a:lnSpc>
              <a:spcBef>
                <a:spcPts val="0"/>
              </a:spcBef>
              <a:spcAft>
                <a:spcPts val="0"/>
              </a:spcAft>
              <a:buClrTx/>
              <a:buSzTx/>
              <a:buFontTx/>
              <a:buNone/>
              <a:tabLst/>
              <a:defRPr/>
            </a:pPr>
            <a:r>
              <a:rPr kumimoji="1" lang="zh-CN" altLang="en-US" dirty="0" smtClean="0"/>
              <a:t>外部存储空间中的应用私有目录</a:t>
            </a:r>
            <a:endParaRPr kumimoji="1" lang="en-US" altLang="zh-CN" dirty="0" smtClean="0"/>
          </a:p>
          <a:p>
            <a:r>
              <a:rPr kumimoji="1" lang="zh-CN" altLang="en-US" dirty="0" smtClean="0"/>
              <a:t>考虑内部存储空间容量有限，普通用户不能直接直观地查看目录文件等其他原因，</a:t>
            </a:r>
            <a:r>
              <a:rPr kumimoji="1" lang="en-US" altLang="zh-CN" dirty="0" smtClean="0"/>
              <a:t>Android </a:t>
            </a:r>
            <a:r>
              <a:rPr kumimoji="1" lang="zh-CN" altLang="en-US" dirty="0" smtClean="0"/>
              <a:t>在外部存储空间中也提供有特殊目录供应用存放私有文件</a:t>
            </a:r>
            <a:endParaRPr kumimoji="1" lang="en-US" altLang="zh-CN" dirty="0" smtClean="0"/>
          </a:p>
          <a:p>
            <a:endParaRPr kumimoji="1" lang="en-US" altLang="zh-CN" dirty="0" smtClean="0"/>
          </a:p>
          <a:p>
            <a:endParaRPr kumimoji="1" lang="en-US" altLang="zh-CN" dirty="0" smtClean="0"/>
          </a:p>
          <a:p>
            <a:pPr marL="0" marR="0" indent="0" algn="l" defTabSz="457200" rtl="0" eaLnBrk="1" fontAlgn="auto" latinLnBrk="0" hangingPunct="1">
              <a:lnSpc>
                <a:spcPct val="100000"/>
              </a:lnSpc>
              <a:spcBef>
                <a:spcPts val="0"/>
              </a:spcBef>
              <a:spcAft>
                <a:spcPts val="0"/>
              </a:spcAft>
              <a:buClrTx/>
              <a:buSzTx/>
              <a:buFontTx/>
              <a:buNone/>
              <a:tabLst/>
              <a:defRPr/>
            </a:pPr>
            <a:r>
              <a:rPr kumimoji="1" lang="zh-CN" altLang="en-US" dirty="0" smtClean="0"/>
              <a:t>外部存储空间中的公共目录</a:t>
            </a:r>
            <a:endParaRPr kumimoji="1" lang="en-US" altLang="zh-CN" dirty="0" smtClean="0"/>
          </a:p>
          <a:p>
            <a:r>
              <a:rPr kumimoji="1" lang="zh-CN" altLang="en-US" dirty="0" smtClean="0"/>
              <a:t>通常来说，应用涉及到的持久化数据分为两类：应用相关数据和应用无关数据。前者当应用被卸载，这些信息也应该被随之删除，避免存储空间产生不必要的占用。</a:t>
            </a:r>
          </a:p>
          <a:p>
            <a:r>
              <a:rPr kumimoji="1" lang="zh-CN" altLang="en-US" dirty="0" smtClean="0"/>
              <a:t>相对而言，后者更偏向于这类信息：当应用被卸载，用户仍然希望保留于设备当中的信息。常见如，拍照类应用的图片文件，用户是使用浏览器手动下载的文件等。</a:t>
            </a:r>
          </a:p>
          <a:p>
            <a:r>
              <a:rPr kumimoji="1" lang="zh-CN" altLang="en-US" dirty="0" smtClean="0"/>
              <a:t>显然，无论是内部存储空间，还是外部储存空间，上述两个应用私有目录由于其特有的生命周期（随着应用卸载而自动清除）只适合存储应用相关数据。</a:t>
            </a:r>
          </a:p>
          <a:p>
            <a:r>
              <a:rPr kumimoji="1" lang="zh-CN" altLang="en-US" dirty="0" smtClean="0"/>
              <a:t>或者从访问权限上来说，应用无关数据应该是宿主应用希望与其他应用共享这些数据的，应该存放在外部存储空间的公共目录文件夹下。</a:t>
            </a:r>
            <a:endParaRPr kumimoji="1" lang="zh-CN" altLang="en-US" dirty="0"/>
          </a:p>
        </p:txBody>
      </p:sp>
      <p:sp>
        <p:nvSpPr>
          <p:cNvPr id="4" name="幻灯片编号占位符 3"/>
          <p:cNvSpPr>
            <a:spLocks noGrp="1"/>
          </p:cNvSpPr>
          <p:nvPr>
            <p:ph type="sldNum" sz="quarter" idx="10"/>
          </p:nvPr>
        </p:nvSpPr>
        <p:spPr/>
        <p:txBody>
          <a:bodyPr/>
          <a:lstStyle/>
          <a:p>
            <a:fld id="{B8FD5887-19F2-8041-BAE8-FEE44DFEC965}" type="slidenum">
              <a:rPr kumimoji="1" lang="zh-CN" altLang="en-US" smtClean="0"/>
              <a:t>33</a:t>
            </a:fld>
            <a:endParaRPr kumimoji="1" lang="zh-CN" altLang="en-US"/>
          </a:p>
        </p:txBody>
      </p:sp>
    </p:spTree>
    <p:extLst>
      <p:ext uri="{BB962C8B-B14F-4D97-AF65-F5344CB8AC3E}">
        <p14:creationId xmlns:p14="http://schemas.microsoft.com/office/powerpoint/2010/main" val="38379127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B8FD5887-19F2-8041-BAE8-FEE44DFEC965}" type="slidenum">
              <a:rPr kumimoji="1" lang="zh-CN" altLang="en-US" smtClean="0"/>
              <a:t>37</a:t>
            </a:fld>
            <a:endParaRPr kumimoji="1" lang="zh-CN" altLang="en-US"/>
          </a:p>
        </p:txBody>
      </p:sp>
    </p:spTree>
    <p:extLst>
      <p:ext uri="{BB962C8B-B14F-4D97-AF65-F5344CB8AC3E}">
        <p14:creationId xmlns:p14="http://schemas.microsoft.com/office/powerpoint/2010/main" val="32986940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en-US" altLang="zh-CN" dirty="0" smtClean="0"/>
              <a:t>Assembly-</a:t>
            </a:r>
            <a:r>
              <a:rPr kumimoji="1" lang="en-US" altLang="zh-CN" dirty="0" err="1" smtClean="0"/>
              <a:t>CSharp</a:t>
            </a:r>
            <a:r>
              <a:rPr kumimoji="1" lang="en-US" altLang="zh-CN" dirty="0" smtClean="0"/>
              <a:t>-</a:t>
            </a:r>
            <a:r>
              <a:rPr kumimoji="1" lang="en-US" altLang="zh-CN" dirty="0" err="1" smtClean="0"/>
              <a:t>vs.csproj</a:t>
            </a:r>
            <a:r>
              <a:rPr kumimoji="1" lang="en-US" altLang="zh-CN" dirty="0" smtClean="0"/>
              <a:t> and Assembly-</a:t>
            </a:r>
            <a:r>
              <a:rPr kumimoji="1" lang="en-US" altLang="zh-CN" dirty="0" err="1" smtClean="0"/>
              <a:t>CSharp.csproj</a:t>
            </a:r>
            <a:r>
              <a:rPr kumimoji="1" lang="en-US" altLang="zh-CN" dirty="0" smtClean="0"/>
              <a:t> – Visual Studio (with -</a:t>
            </a:r>
            <a:r>
              <a:rPr kumimoji="1" lang="en-US" altLang="zh-CN" dirty="0" err="1" smtClean="0"/>
              <a:t>vs</a:t>
            </a:r>
            <a:r>
              <a:rPr kumimoji="1" lang="en-US" altLang="zh-CN" dirty="0" smtClean="0"/>
              <a:t> suffix) and </a:t>
            </a:r>
            <a:r>
              <a:rPr kumimoji="1" lang="en-US" altLang="zh-CN" dirty="0" err="1" smtClean="0"/>
              <a:t>MonoDevelop</a:t>
            </a:r>
            <a:r>
              <a:rPr kumimoji="1" lang="en-US" altLang="zh-CN" dirty="0" smtClean="0"/>
              <a:t> project files generated for your C# scripts.</a:t>
            </a:r>
          </a:p>
          <a:p>
            <a:pPr marL="0" marR="0" indent="0" algn="l" defTabSz="457200" rtl="0" eaLnBrk="1" fontAlgn="auto" latinLnBrk="0" hangingPunct="1">
              <a:lnSpc>
                <a:spcPct val="100000"/>
              </a:lnSpc>
              <a:spcBef>
                <a:spcPts val="0"/>
              </a:spcBef>
              <a:spcAft>
                <a:spcPts val="0"/>
              </a:spcAft>
              <a:buClrTx/>
              <a:buSzTx/>
              <a:buFontTx/>
              <a:buNone/>
              <a:tabLst/>
              <a:defRPr/>
            </a:pPr>
            <a:endParaRPr kumimoji="1" lang="en-US" altLang="zh-CN" dirty="0" smtClean="0"/>
          </a:p>
          <a:p>
            <a:pPr marL="0" marR="0" indent="0" algn="l" defTabSz="457200" rtl="0" eaLnBrk="1" fontAlgn="auto" latinLnBrk="0" hangingPunct="1">
              <a:lnSpc>
                <a:spcPct val="100000"/>
              </a:lnSpc>
              <a:spcBef>
                <a:spcPts val="0"/>
              </a:spcBef>
              <a:spcAft>
                <a:spcPts val="0"/>
              </a:spcAft>
              <a:buClrTx/>
              <a:buSzTx/>
              <a:buFontTx/>
              <a:buNone/>
              <a:tabLst/>
              <a:defRPr/>
            </a:pPr>
            <a:r>
              <a:rPr kumimoji="1" lang="en-US" altLang="zh-CN" dirty="0" smtClean="0"/>
              <a:t>Assembly-</a:t>
            </a:r>
            <a:r>
              <a:rPr kumimoji="1" lang="en-US" altLang="zh-CN" dirty="0" err="1" smtClean="0"/>
              <a:t>UnityScript</a:t>
            </a:r>
            <a:r>
              <a:rPr kumimoji="1" lang="en-US" altLang="zh-CN" dirty="0" smtClean="0"/>
              <a:t>-</a:t>
            </a:r>
            <a:r>
              <a:rPr kumimoji="1" lang="en-US" altLang="zh-CN" dirty="0" err="1" smtClean="0"/>
              <a:t>vs.unityproj</a:t>
            </a:r>
            <a:r>
              <a:rPr kumimoji="1" lang="en-US" altLang="zh-CN" dirty="0" smtClean="0"/>
              <a:t> and Assembly-</a:t>
            </a:r>
            <a:r>
              <a:rPr kumimoji="1" lang="en-US" altLang="zh-CN" dirty="0" err="1" smtClean="0"/>
              <a:t>UnityScript.unityproj</a:t>
            </a:r>
            <a:r>
              <a:rPr kumimoji="1" lang="en-US" altLang="zh-CN" dirty="0" smtClean="0"/>
              <a:t> – the same project files but for JavaScript scripts.</a:t>
            </a:r>
          </a:p>
          <a:p>
            <a:pPr marL="0" marR="0" indent="0" algn="l" defTabSz="457200" rtl="0" eaLnBrk="1" fontAlgn="auto" latinLnBrk="0" hangingPunct="1">
              <a:lnSpc>
                <a:spcPct val="100000"/>
              </a:lnSpc>
              <a:spcBef>
                <a:spcPts val="0"/>
              </a:spcBef>
              <a:spcAft>
                <a:spcPts val="0"/>
              </a:spcAft>
              <a:buClrTx/>
              <a:buSzTx/>
              <a:buFontTx/>
              <a:buNone/>
              <a:tabLst/>
              <a:defRPr/>
            </a:pPr>
            <a:endParaRPr kumimoji="1" lang="en-US" altLang="zh-CN" dirty="0" smtClean="0"/>
          </a:p>
          <a:p>
            <a:pPr marL="0" marR="0" indent="0" algn="l" defTabSz="457200" rtl="0" eaLnBrk="1" fontAlgn="auto" latinLnBrk="0" hangingPunct="1">
              <a:lnSpc>
                <a:spcPct val="100000"/>
              </a:lnSpc>
              <a:spcBef>
                <a:spcPts val="0"/>
              </a:spcBef>
              <a:spcAft>
                <a:spcPts val="0"/>
              </a:spcAft>
              <a:buClrTx/>
              <a:buSzTx/>
              <a:buFontTx/>
              <a:buNone/>
              <a:tabLst/>
              <a:defRPr/>
            </a:pPr>
            <a:r>
              <a:rPr kumimoji="1" lang="en-US" altLang="zh-CN" dirty="0" err="1" smtClean="0"/>
              <a:t>testproject.sln</a:t>
            </a:r>
            <a:r>
              <a:rPr kumimoji="1" lang="en-US" altLang="zh-CN" dirty="0" smtClean="0"/>
              <a:t> and </a:t>
            </a:r>
            <a:r>
              <a:rPr kumimoji="1" lang="en-US" altLang="zh-CN" dirty="0" err="1" smtClean="0"/>
              <a:t>testproject-csharp.sln</a:t>
            </a:r>
            <a:r>
              <a:rPr kumimoji="1" lang="en-US" altLang="zh-CN" dirty="0" smtClean="0"/>
              <a:t> – solution files for IDEs, first one includes all C#, JavaScript and Boo projects, while the second one – only C# projects and is designed to be opened in Visual Studio, because VS doesn’t know to handle JavaScript and Boo projects.</a:t>
            </a:r>
          </a:p>
          <a:p>
            <a:pPr marL="0" marR="0" indent="0" algn="l" defTabSz="457200" rtl="0" eaLnBrk="1" fontAlgn="auto" latinLnBrk="0" hangingPunct="1">
              <a:lnSpc>
                <a:spcPct val="100000"/>
              </a:lnSpc>
              <a:spcBef>
                <a:spcPts val="0"/>
              </a:spcBef>
              <a:spcAft>
                <a:spcPts val="0"/>
              </a:spcAft>
              <a:buClrTx/>
              <a:buSzTx/>
              <a:buFontTx/>
              <a:buNone/>
              <a:tabLst/>
              <a:defRPr/>
            </a:pPr>
            <a:endParaRPr kumimoji="1" lang="en-US" altLang="zh-CN" dirty="0" smtClean="0"/>
          </a:p>
          <a:p>
            <a:pPr marL="0" marR="0" indent="0" algn="l" defTabSz="457200" rtl="0" eaLnBrk="1" fontAlgn="auto" latinLnBrk="0" hangingPunct="1">
              <a:lnSpc>
                <a:spcPct val="100000"/>
              </a:lnSpc>
              <a:spcBef>
                <a:spcPts val="0"/>
              </a:spcBef>
              <a:spcAft>
                <a:spcPts val="0"/>
              </a:spcAft>
              <a:buClrTx/>
              <a:buSzTx/>
              <a:buFontTx/>
              <a:buNone/>
              <a:tabLst/>
              <a:defRPr/>
            </a:pPr>
            <a:r>
              <a:rPr kumimoji="1" lang="en-US" altLang="zh-CN" dirty="0" err="1" smtClean="0"/>
              <a:t>testproject.userprefs</a:t>
            </a:r>
            <a:r>
              <a:rPr kumimoji="1" lang="en-US" altLang="zh-CN" dirty="0" smtClean="0"/>
              <a:t> and </a:t>
            </a:r>
            <a:r>
              <a:rPr kumimoji="1" lang="en-US" altLang="zh-CN" dirty="0" err="1" smtClean="0"/>
              <a:t>testproject-csharp.userprefs</a:t>
            </a:r>
            <a:r>
              <a:rPr kumimoji="1" lang="en-US" altLang="zh-CN" dirty="0" smtClean="0"/>
              <a:t> – configuration files where </a:t>
            </a:r>
            <a:r>
              <a:rPr kumimoji="1" lang="en-US" altLang="zh-CN" dirty="0" err="1" smtClean="0"/>
              <a:t>MonoDevelop</a:t>
            </a:r>
            <a:r>
              <a:rPr kumimoji="1" lang="en-US" altLang="zh-CN" dirty="0" smtClean="0"/>
              <a:t> stores current opened files, breakpoints, watches etc.</a:t>
            </a:r>
          </a:p>
          <a:p>
            <a:pPr marL="0" marR="0" indent="0" algn="l" defTabSz="457200" rtl="0" eaLnBrk="1" fontAlgn="auto" latinLnBrk="0" hangingPunct="1">
              <a:lnSpc>
                <a:spcPct val="100000"/>
              </a:lnSpc>
              <a:spcBef>
                <a:spcPts val="0"/>
              </a:spcBef>
              <a:spcAft>
                <a:spcPts val="0"/>
              </a:spcAft>
              <a:buClrTx/>
              <a:buSzTx/>
              <a:buFontTx/>
              <a:buNone/>
              <a:tabLst/>
              <a:defRPr/>
            </a:pPr>
            <a:endParaRPr kumimoji="1" lang="en-US" altLang="zh-CN" dirty="0" smtClean="0"/>
          </a:p>
          <a:p>
            <a:pPr marL="0" marR="0" indent="0" algn="l" defTabSz="457200" rtl="0" eaLnBrk="1" fontAlgn="auto" latinLnBrk="0" hangingPunct="1">
              <a:lnSpc>
                <a:spcPct val="100000"/>
              </a:lnSpc>
              <a:spcBef>
                <a:spcPts val="0"/>
              </a:spcBef>
              <a:spcAft>
                <a:spcPts val="0"/>
              </a:spcAft>
              <a:buClrTx/>
              <a:buSzTx/>
              <a:buFontTx/>
              <a:buNone/>
              <a:tabLst/>
              <a:defRPr/>
            </a:pPr>
            <a:r>
              <a:rPr kumimoji="1" lang="en-US" altLang="zh-CN" dirty="0" smtClean="0"/>
              <a:t>NOTE All files listed above except .</a:t>
            </a:r>
            <a:r>
              <a:rPr kumimoji="1" lang="en-US" altLang="zh-CN" dirty="0" err="1" smtClean="0"/>
              <a:t>userprefs</a:t>
            </a:r>
            <a:r>
              <a:rPr kumimoji="1" lang="en-US" altLang="zh-CN" dirty="0" smtClean="0"/>
              <a:t> are re-generated each time you select Assets -&gt; Sync </a:t>
            </a:r>
            <a:r>
              <a:rPr kumimoji="1" lang="en-US" altLang="zh-CN" dirty="0" err="1" smtClean="0"/>
              <a:t>MonoDevelop</a:t>
            </a:r>
            <a:r>
              <a:rPr kumimoji="1" lang="en-US" altLang="zh-CN" dirty="0" smtClean="0"/>
              <a:t> Project in Unity Editor menu.</a:t>
            </a:r>
          </a:p>
          <a:p>
            <a:pPr marL="0" marR="0" indent="0" algn="l" defTabSz="457200" rtl="0" eaLnBrk="1" fontAlgn="auto" latinLnBrk="0" hangingPunct="1">
              <a:lnSpc>
                <a:spcPct val="100000"/>
              </a:lnSpc>
              <a:spcBef>
                <a:spcPts val="0"/>
              </a:spcBef>
              <a:spcAft>
                <a:spcPts val="0"/>
              </a:spcAft>
              <a:buClrTx/>
              <a:buSzTx/>
              <a:buFontTx/>
              <a:buNone/>
              <a:tabLst/>
              <a:defRPr/>
            </a:pPr>
            <a:endParaRPr kumimoji="1" lang="en-US" altLang="zh-CN" dirty="0" smtClean="0"/>
          </a:p>
          <a:p>
            <a:pPr marL="0" marR="0" indent="0" algn="l" defTabSz="457200" rtl="0" eaLnBrk="1" fontAlgn="auto" latinLnBrk="0" hangingPunct="1">
              <a:lnSpc>
                <a:spcPct val="100000"/>
              </a:lnSpc>
              <a:spcBef>
                <a:spcPts val="0"/>
              </a:spcBef>
              <a:spcAft>
                <a:spcPts val="0"/>
              </a:spcAft>
              <a:buClrTx/>
              <a:buSzTx/>
              <a:buFontTx/>
              <a:buNone/>
              <a:tabLst/>
              <a:defRPr/>
            </a:pPr>
            <a:r>
              <a:rPr kumimoji="1" lang="en-US" altLang="zh-CN" dirty="0" smtClean="0"/>
              <a:t>TIP After syncing project </a:t>
            </a:r>
            <a:r>
              <a:rPr kumimoji="1" lang="en-US" altLang="zh-CN" dirty="0" err="1" smtClean="0"/>
              <a:t>MonoDevelop</a:t>
            </a:r>
            <a:r>
              <a:rPr kumimoji="1" lang="en-US" altLang="zh-CN" dirty="0" smtClean="0"/>
              <a:t> will open </a:t>
            </a:r>
            <a:r>
              <a:rPr kumimoji="1" lang="en-US" altLang="zh-CN" dirty="0" err="1" smtClean="0"/>
              <a:t>testproject.sln</a:t>
            </a:r>
            <a:r>
              <a:rPr kumimoji="1" lang="en-US" altLang="zh-CN" dirty="0" smtClean="0"/>
              <a:t> with all projects but if you don’t have JavaScript code you can open </a:t>
            </a:r>
            <a:r>
              <a:rPr kumimoji="1" lang="en-US" altLang="zh-CN" dirty="0" err="1" smtClean="0"/>
              <a:t>testproject-csharp.sln</a:t>
            </a:r>
            <a:r>
              <a:rPr kumimoji="1" lang="en-US" altLang="zh-CN" dirty="0" smtClean="0"/>
              <a:t> to have twice less project files and no errors related to JS. Unity Project Folder Structure.</a:t>
            </a:r>
          </a:p>
          <a:p>
            <a:pPr marL="0" marR="0" indent="0" algn="l" defTabSz="457200" rtl="0" eaLnBrk="1" fontAlgn="auto" latinLnBrk="0" hangingPunct="1">
              <a:lnSpc>
                <a:spcPct val="100000"/>
              </a:lnSpc>
              <a:spcBef>
                <a:spcPts val="0"/>
              </a:spcBef>
              <a:spcAft>
                <a:spcPts val="0"/>
              </a:spcAft>
              <a:buClrTx/>
              <a:buSzTx/>
              <a:buFontTx/>
              <a:buNone/>
              <a:tabLst/>
              <a:defRPr/>
            </a:pPr>
            <a:endParaRPr kumimoji="1" lang="en-US" altLang="zh-CN"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kumimoji="1" lang="en-US" altLang="zh-CN" dirty="0" smtClean="0"/>
          </a:p>
          <a:p>
            <a:pPr marL="0" marR="0" indent="0" algn="l" defTabSz="457200" rtl="0" eaLnBrk="1" fontAlgn="auto" latinLnBrk="0" hangingPunct="1">
              <a:lnSpc>
                <a:spcPct val="100000"/>
              </a:lnSpc>
              <a:spcBef>
                <a:spcPts val="0"/>
              </a:spcBef>
              <a:spcAft>
                <a:spcPts val="0"/>
              </a:spcAft>
              <a:buClrTx/>
              <a:buSzTx/>
              <a:buFontTx/>
              <a:buNone/>
              <a:tabLst/>
              <a:defRPr/>
            </a:pPr>
            <a:r>
              <a:rPr kumimoji="1" lang="en-US" altLang="zh-CN" dirty="0" smtClean="0"/>
              <a:t>Assets – folder where all game resources are stored, including scripts, textures, sound, custom editors etc. Definitely the most important folder in your project.</a:t>
            </a:r>
          </a:p>
          <a:p>
            <a:pPr marL="0" marR="0" indent="0" algn="l" defTabSz="457200" rtl="0" eaLnBrk="1" fontAlgn="auto" latinLnBrk="0" hangingPunct="1">
              <a:lnSpc>
                <a:spcPct val="100000"/>
              </a:lnSpc>
              <a:spcBef>
                <a:spcPts val="0"/>
              </a:spcBef>
              <a:spcAft>
                <a:spcPts val="0"/>
              </a:spcAft>
              <a:buClrTx/>
              <a:buSzTx/>
              <a:buFontTx/>
              <a:buNone/>
              <a:tabLst/>
              <a:defRPr/>
            </a:pPr>
            <a:endParaRPr kumimoji="1" lang="en-US" altLang="zh-CN" dirty="0" smtClean="0"/>
          </a:p>
          <a:p>
            <a:pPr marL="0" marR="0" indent="0" algn="l" defTabSz="457200" rtl="0" eaLnBrk="1" fontAlgn="auto" latinLnBrk="0" hangingPunct="1">
              <a:lnSpc>
                <a:spcPct val="100000"/>
              </a:lnSpc>
              <a:spcBef>
                <a:spcPts val="0"/>
              </a:spcBef>
              <a:spcAft>
                <a:spcPts val="0"/>
              </a:spcAft>
              <a:buClrTx/>
              <a:buSzTx/>
              <a:buFontTx/>
              <a:buNone/>
              <a:tabLst/>
              <a:defRPr/>
            </a:pPr>
            <a:r>
              <a:rPr kumimoji="1" lang="en-US" altLang="zh-CN" dirty="0" err="1" smtClean="0"/>
              <a:t>ProjectSettings</a:t>
            </a:r>
            <a:r>
              <a:rPr kumimoji="1" lang="en-US" altLang="zh-CN" dirty="0" smtClean="0"/>
              <a:t> – in this folder Unity stores all project settings like Physics, Tags, Player settings etc. In other words everything you setup from Edit → Project Settings set of menus goes into this folder.</a:t>
            </a:r>
          </a:p>
          <a:p>
            <a:pPr marL="0" marR="0" indent="0" algn="l" defTabSz="457200" rtl="0" eaLnBrk="1" fontAlgn="auto" latinLnBrk="0" hangingPunct="1">
              <a:lnSpc>
                <a:spcPct val="100000"/>
              </a:lnSpc>
              <a:spcBef>
                <a:spcPts val="0"/>
              </a:spcBef>
              <a:spcAft>
                <a:spcPts val="0"/>
              </a:spcAft>
              <a:buClrTx/>
              <a:buSzTx/>
              <a:buFontTx/>
              <a:buNone/>
              <a:tabLst/>
              <a:defRPr/>
            </a:pPr>
            <a:endParaRPr kumimoji="1" lang="en-US" altLang="zh-CN" dirty="0" smtClean="0"/>
          </a:p>
          <a:p>
            <a:pPr marL="0" marR="0" indent="0" algn="l" defTabSz="457200" rtl="0" eaLnBrk="1" fontAlgn="auto" latinLnBrk="0" hangingPunct="1">
              <a:lnSpc>
                <a:spcPct val="100000"/>
              </a:lnSpc>
              <a:spcBef>
                <a:spcPts val="0"/>
              </a:spcBef>
              <a:spcAft>
                <a:spcPts val="0"/>
              </a:spcAft>
              <a:buClrTx/>
              <a:buSzTx/>
              <a:buFontTx/>
              <a:buNone/>
              <a:tabLst/>
              <a:defRPr/>
            </a:pPr>
            <a:r>
              <a:rPr kumimoji="1" lang="en-US" altLang="zh-CN" dirty="0" smtClean="0"/>
              <a:t>Library – local cache for imported assets, when using external version control system should be completely ignored.</a:t>
            </a:r>
          </a:p>
          <a:p>
            <a:pPr marL="0" marR="0" indent="0" algn="l" defTabSz="457200" rtl="0" eaLnBrk="1" fontAlgn="auto" latinLnBrk="0" hangingPunct="1">
              <a:lnSpc>
                <a:spcPct val="100000"/>
              </a:lnSpc>
              <a:spcBef>
                <a:spcPts val="0"/>
              </a:spcBef>
              <a:spcAft>
                <a:spcPts val="0"/>
              </a:spcAft>
              <a:buClrTx/>
              <a:buSzTx/>
              <a:buFontTx/>
              <a:buNone/>
              <a:tabLst/>
              <a:defRPr/>
            </a:pPr>
            <a:endParaRPr kumimoji="1" lang="en-US" altLang="zh-CN" dirty="0" smtClean="0"/>
          </a:p>
          <a:p>
            <a:pPr marL="0" marR="0" indent="0" algn="l" defTabSz="457200" rtl="0" eaLnBrk="1" fontAlgn="auto" latinLnBrk="0" hangingPunct="1">
              <a:lnSpc>
                <a:spcPct val="100000"/>
              </a:lnSpc>
              <a:spcBef>
                <a:spcPts val="0"/>
              </a:spcBef>
              <a:spcAft>
                <a:spcPts val="0"/>
              </a:spcAft>
              <a:buClrTx/>
              <a:buSzTx/>
              <a:buFontTx/>
              <a:buNone/>
              <a:tabLst/>
              <a:defRPr/>
            </a:pPr>
            <a:r>
              <a:rPr kumimoji="1" lang="en-US" altLang="zh-CN" dirty="0" err="1" smtClean="0"/>
              <a:t>obj</a:t>
            </a:r>
            <a:r>
              <a:rPr kumimoji="1" lang="en-US" altLang="zh-CN" dirty="0" smtClean="0"/>
              <a:t> and Temp – folders for temporary files generated during build, first one used by </a:t>
            </a:r>
            <a:r>
              <a:rPr kumimoji="1" lang="en-US" altLang="zh-CN" dirty="0" err="1" smtClean="0"/>
              <a:t>MonoDevelop</a:t>
            </a:r>
            <a:r>
              <a:rPr kumimoji="1" lang="en-US" altLang="zh-CN" dirty="0" smtClean="0"/>
              <a:t>, second – by Unity.</a:t>
            </a:r>
          </a:p>
          <a:p>
            <a:pPr marL="0" marR="0" indent="0" algn="l" defTabSz="457200" rtl="0" eaLnBrk="1" fontAlgn="auto" latinLnBrk="0" hangingPunct="1">
              <a:lnSpc>
                <a:spcPct val="100000"/>
              </a:lnSpc>
              <a:spcBef>
                <a:spcPts val="0"/>
              </a:spcBef>
              <a:spcAft>
                <a:spcPts val="0"/>
              </a:spcAft>
              <a:buClrTx/>
              <a:buSzTx/>
              <a:buFontTx/>
              <a:buNone/>
              <a:tabLst/>
              <a:defRPr/>
            </a:pPr>
            <a:endParaRPr kumimoji="1" lang="en-US" altLang="zh-CN" dirty="0" smtClean="0"/>
          </a:p>
          <a:p>
            <a:pPr marL="0" marR="0" indent="0" algn="l" defTabSz="457200" rtl="0" eaLnBrk="1" fontAlgn="auto" latinLnBrk="0" hangingPunct="1">
              <a:lnSpc>
                <a:spcPct val="100000"/>
              </a:lnSpc>
              <a:spcBef>
                <a:spcPts val="0"/>
              </a:spcBef>
              <a:spcAft>
                <a:spcPts val="0"/>
              </a:spcAft>
              <a:buClrTx/>
              <a:buSzTx/>
              <a:buFontTx/>
              <a:buNone/>
              <a:tabLst/>
              <a:defRPr/>
            </a:pPr>
            <a:r>
              <a:rPr kumimoji="1" lang="en-US" altLang="zh-CN" dirty="0" smtClean="0"/>
              <a:t>Here is a short setup guide for Unity 4.3:</a:t>
            </a:r>
          </a:p>
          <a:p>
            <a:pPr marL="0" marR="0" indent="0" algn="l" defTabSz="457200" rtl="0" eaLnBrk="1" fontAlgn="auto" latinLnBrk="0" hangingPunct="1">
              <a:lnSpc>
                <a:spcPct val="100000"/>
              </a:lnSpc>
              <a:spcBef>
                <a:spcPts val="0"/>
              </a:spcBef>
              <a:spcAft>
                <a:spcPts val="0"/>
              </a:spcAft>
              <a:buClrTx/>
              <a:buSzTx/>
              <a:buFontTx/>
              <a:buNone/>
              <a:tabLst/>
              <a:defRPr/>
            </a:pPr>
            <a:endParaRPr kumimoji="1" lang="en-US" altLang="zh-CN" dirty="0" smtClean="0"/>
          </a:p>
          <a:p>
            <a:pPr marL="0" marR="0" indent="0" algn="l" defTabSz="457200" rtl="0" eaLnBrk="1" fontAlgn="auto" latinLnBrk="0" hangingPunct="1">
              <a:lnSpc>
                <a:spcPct val="100000"/>
              </a:lnSpc>
              <a:spcBef>
                <a:spcPts val="0"/>
              </a:spcBef>
              <a:spcAft>
                <a:spcPts val="0"/>
              </a:spcAft>
              <a:buClrTx/>
              <a:buSzTx/>
              <a:buFontTx/>
              <a:buNone/>
              <a:tabLst/>
              <a:defRPr/>
            </a:pPr>
            <a:r>
              <a:rPr kumimoji="1" lang="en-US" altLang="zh-CN" dirty="0" smtClean="0"/>
              <a:t>Enable External option in Unity → Preferences → Packages → Repository</a:t>
            </a:r>
          </a:p>
          <a:p>
            <a:pPr marL="0" marR="0" indent="0" algn="l" defTabSz="457200" rtl="0" eaLnBrk="1" fontAlgn="auto" latinLnBrk="0" hangingPunct="1">
              <a:lnSpc>
                <a:spcPct val="100000"/>
              </a:lnSpc>
              <a:spcBef>
                <a:spcPts val="0"/>
              </a:spcBef>
              <a:spcAft>
                <a:spcPts val="0"/>
              </a:spcAft>
              <a:buClrTx/>
              <a:buSzTx/>
              <a:buFontTx/>
              <a:buNone/>
              <a:tabLst/>
              <a:defRPr/>
            </a:pPr>
            <a:endParaRPr kumimoji="1" lang="en-US" altLang="zh-CN" dirty="0" smtClean="0"/>
          </a:p>
          <a:p>
            <a:pPr marL="0" marR="0" indent="0" algn="l" defTabSz="457200" rtl="0" eaLnBrk="1" fontAlgn="auto" latinLnBrk="0" hangingPunct="1">
              <a:lnSpc>
                <a:spcPct val="100000"/>
              </a:lnSpc>
              <a:spcBef>
                <a:spcPts val="0"/>
              </a:spcBef>
              <a:spcAft>
                <a:spcPts val="0"/>
              </a:spcAft>
              <a:buClrTx/>
              <a:buSzTx/>
              <a:buFontTx/>
              <a:buNone/>
              <a:tabLst/>
              <a:defRPr/>
            </a:pPr>
            <a:r>
              <a:rPr kumimoji="1" lang="en-US" altLang="zh-CN" dirty="0" smtClean="0"/>
              <a:t>Switch to Hidden Meta Files in Editor → Project Settings → Editor → Version Control Mode</a:t>
            </a:r>
          </a:p>
          <a:p>
            <a:pPr marL="0" marR="0" indent="0" algn="l" defTabSz="457200" rtl="0" eaLnBrk="1" fontAlgn="auto" latinLnBrk="0" hangingPunct="1">
              <a:lnSpc>
                <a:spcPct val="100000"/>
              </a:lnSpc>
              <a:spcBef>
                <a:spcPts val="0"/>
              </a:spcBef>
              <a:spcAft>
                <a:spcPts val="0"/>
              </a:spcAft>
              <a:buClrTx/>
              <a:buSzTx/>
              <a:buFontTx/>
              <a:buNone/>
              <a:tabLst/>
              <a:defRPr/>
            </a:pPr>
            <a:endParaRPr kumimoji="1" lang="en-US" altLang="zh-CN" dirty="0" smtClean="0"/>
          </a:p>
          <a:p>
            <a:pPr marL="0" marR="0" indent="0" algn="l" defTabSz="457200" rtl="0" eaLnBrk="1" fontAlgn="auto" latinLnBrk="0" hangingPunct="1">
              <a:lnSpc>
                <a:spcPct val="100000"/>
              </a:lnSpc>
              <a:spcBef>
                <a:spcPts val="0"/>
              </a:spcBef>
              <a:spcAft>
                <a:spcPts val="0"/>
              </a:spcAft>
              <a:buClrTx/>
              <a:buSzTx/>
              <a:buFontTx/>
              <a:buNone/>
              <a:tabLst/>
              <a:defRPr/>
            </a:pPr>
            <a:r>
              <a:rPr kumimoji="1" lang="en-US" altLang="zh-CN" dirty="0" smtClean="0"/>
              <a:t>Switch to Force Text in Editor → Project Settings → Editor → Asset Serialization Mode</a:t>
            </a:r>
          </a:p>
          <a:p>
            <a:pPr marL="0" marR="0" indent="0" algn="l" defTabSz="457200" rtl="0" eaLnBrk="1" fontAlgn="auto" latinLnBrk="0" hangingPunct="1">
              <a:lnSpc>
                <a:spcPct val="100000"/>
              </a:lnSpc>
              <a:spcBef>
                <a:spcPts val="0"/>
              </a:spcBef>
              <a:spcAft>
                <a:spcPts val="0"/>
              </a:spcAft>
              <a:buClrTx/>
              <a:buSzTx/>
              <a:buFontTx/>
              <a:buNone/>
              <a:tabLst/>
              <a:defRPr/>
            </a:pPr>
            <a:endParaRPr kumimoji="1" lang="en-US" altLang="zh-CN" dirty="0" smtClean="0"/>
          </a:p>
          <a:p>
            <a:pPr marL="0" marR="0" indent="0" algn="l" defTabSz="457200" rtl="0" eaLnBrk="1" fontAlgn="auto" latinLnBrk="0" hangingPunct="1">
              <a:lnSpc>
                <a:spcPct val="100000"/>
              </a:lnSpc>
              <a:spcBef>
                <a:spcPts val="0"/>
              </a:spcBef>
              <a:spcAft>
                <a:spcPts val="0"/>
              </a:spcAft>
              <a:buClrTx/>
              <a:buSzTx/>
              <a:buFontTx/>
              <a:buNone/>
              <a:tabLst/>
              <a:defRPr/>
            </a:pPr>
            <a:r>
              <a:rPr kumimoji="1" lang="en-US" altLang="zh-CN" dirty="0" smtClean="0"/>
              <a:t>Save scene and project from File menu</a:t>
            </a:r>
          </a:p>
          <a:p>
            <a:pPr marL="0" marR="0" indent="0" algn="l" defTabSz="457200" rtl="0" eaLnBrk="1" fontAlgn="auto" latinLnBrk="0" hangingPunct="1">
              <a:lnSpc>
                <a:spcPct val="100000"/>
              </a:lnSpc>
              <a:spcBef>
                <a:spcPts val="0"/>
              </a:spcBef>
              <a:spcAft>
                <a:spcPts val="0"/>
              </a:spcAft>
              <a:buClrTx/>
              <a:buSzTx/>
              <a:buFontTx/>
              <a:buNone/>
              <a:tabLst/>
              <a:defRPr/>
            </a:pPr>
            <a:endParaRPr kumimoji="1" lang="en-US" altLang="zh-CN" dirty="0" smtClean="0"/>
          </a:p>
          <a:p>
            <a:pPr marL="0" marR="0" indent="0" algn="l" defTabSz="457200" rtl="0" eaLnBrk="1" fontAlgn="auto" latinLnBrk="0" hangingPunct="1">
              <a:lnSpc>
                <a:spcPct val="100000"/>
              </a:lnSpc>
              <a:spcBef>
                <a:spcPts val="0"/>
              </a:spcBef>
              <a:spcAft>
                <a:spcPts val="0"/>
              </a:spcAft>
              <a:buClrTx/>
              <a:buSzTx/>
              <a:buFontTx/>
              <a:buNone/>
              <a:tabLst/>
              <a:defRPr/>
            </a:pPr>
            <a:r>
              <a:rPr kumimoji="1" lang="en-US" altLang="zh-CN" dirty="0" smtClean="0"/>
              <a:t>Now you are ready to use your favorite version control system. Don’t forget to add everything except Assets and </a:t>
            </a:r>
            <a:r>
              <a:rPr kumimoji="1" lang="en-US" altLang="zh-CN" dirty="0" err="1" smtClean="0"/>
              <a:t>ProjectSettings</a:t>
            </a:r>
            <a:r>
              <a:rPr kumimoji="1" lang="en-US" altLang="zh-CN" dirty="0" smtClean="0"/>
              <a:t> folders to your ignore list. Here is .</a:t>
            </a:r>
            <a:r>
              <a:rPr kumimoji="1" lang="en-US" altLang="zh-CN" dirty="0" err="1" smtClean="0"/>
              <a:t>gitignore</a:t>
            </a:r>
            <a:r>
              <a:rPr kumimoji="1" lang="en-US" altLang="zh-CN" dirty="0" smtClean="0"/>
              <a:t> we use in our project:</a:t>
            </a:r>
            <a:endParaRPr kumimoji="1" lang="zh-CN" altLang="en-US" dirty="0"/>
          </a:p>
        </p:txBody>
      </p:sp>
      <p:sp>
        <p:nvSpPr>
          <p:cNvPr id="4" name="幻灯片编号占位符 3"/>
          <p:cNvSpPr>
            <a:spLocks noGrp="1"/>
          </p:cNvSpPr>
          <p:nvPr>
            <p:ph type="sldNum" sz="quarter" idx="10"/>
          </p:nvPr>
        </p:nvSpPr>
        <p:spPr/>
        <p:txBody>
          <a:bodyPr/>
          <a:lstStyle/>
          <a:p>
            <a:fld id="{B8FD5887-19F2-8041-BAE8-FEE44DFEC965}" type="slidenum">
              <a:rPr kumimoji="1" lang="zh-CN" altLang="en-US" smtClean="0"/>
              <a:t>6</a:t>
            </a:fld>
            <a:endParaRPr kumimoji="1" lang="zh-CN" altLang="en-US"/>
          </a:p>
        </p:txBody>
      </p:sp>
    </p:spTree>
    <p:extLst>
      <p:ext uri="{BB962C8B-B14F-4D97-AF65-F5344CB8AC3E}">
        <p14:creationId xmlns:p14="http://schemas.microsoft.com/office/powerpoint/2010/main" val="2603529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Assets</a:t>
            </a:r>
          </a:p>
          <a:p>
            <a:r>
              <a:rPr kumimoji="1" lang="zh-CN" altLang="en-US" dirty="0" smtClean="0"/>
              <a:t>该资产文件夹是包含一个统一项目中使用的资产主文件夹。编辑器中的“项目”窗口的内容直接对应于“资产”文件夹的内容。大多数</a:t>
            </a:r>
            <a:r>
              <a:rPr kumimoji="1" lang="en-US" altLang="zh-CN" dirty="0" smtClean="0"/>
              <a:t>API</a:t>
            </a:r>
            <a:r>
              <a:rPr kumimoji="1" lang="zh-CN" altLang="en-US" dirty="0" smtClean="0"/>
              <a:t>函数都假定所有内容都位于</a:t>
            </a:r>
            <a:r>
              <a:rPr kumimoji="1" lang="en-US" altLang="zh-CN" dirty="0" smtClean="0"/>
              <a:t>Assets</a:t>
            </a:r>
            <a:r>
              <a:rPr kumimoji="1" lang="zh-CN" altLang="en-US" dirty="0" smtClean="0"/>
              <a:t>文件夹中，因此不需要明确提及它。但是，某些函数需要将</a:t>
            </a:r>
            <a:r>
              <a:rPr kumimoji="1" lang="en-US" altLang="zh-CN" dirty="0" smtClean="0"/>
              <a:t>Assets</a:t>
            </a:r>
            <a:r>
              <a:rPr kumimoji="1" lang="zh-CN" altLang="en-US" dirty="0" smtClean="0"/>
              <a:t>文件夹作为路径名的一部分（例如，</a:t>
            </a:r>
            <a:r>
              <a:rPr kumimoji="1" lang="en-US" altLang="zh-CN" dirty="0" err="1" smtClean="0"/>
              <a:t>AssetDatabase</a:t>
            </a:r>
            <a:r>
              <a:rPr kumimoji="1" lang="zh-CN" altLang="en-US" dirty="0" smtClean="0"/>
              <a:t>类中的某些函数）。</a:t>
            </a:r>
          </a:p>
          <a:p>
            <a:endParaRPr kumimoji="1" lang="zh-CN" altLang="en-US" dirty="0"/>
          </a:p>
        </p:txBody>
      </p:sp>
      <p:sp>
        <p:nvSpPr>
          <p:cNvPr id="4" name="幻灯片编号占位符 3"/>
          <p:cNvSpPr>
            <a:spLocks noGrp="1"/>
          </p:cNvSpPr>
          <p:nvPr>
            <p:ph type="sldNum" sz="quarter" idx="10"/>
          </p:nvPr>
        </p:nvSpPr>
        <p:spPr/>
        <p:txBody>
          <a:bodyPr/>
          <a:lstStyle/>
          <a:p>
            <a:fld id="{B8FD5887-19F2-8041-BAE8-FEE44DFEC965}" type="slidenum">
              <a:rPr kumimoji="1" lang="zh-CN" altLang="en-US" smtClean="0"/>
              <a:t>9</a:t>
            </a:fld>
            <a:endParaRPr kumimoji="1" lang="zh-CN" altLang="en-US"/>
          </a:p>
        </p:txBody>
      </p:sp>
    </p:spTree>
    <p:extLst>
      <p:ext uri="{BB962C8B-B14F-4D97-AF65-F5344CB8AC3E}">
        <p14:creationId xmlns:p14="http://schemas.microsoft.com/office/powerpoint/2010/main" val="17218773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smtClean="0"/>
          </a:p>
          <a:p>
            <a:r>
              <a:rPr kumimoji="1" lang="en-US" altLang="zh-CN" dirty="0" smtClean="0"/>
              <a:t>Editor</a:t>
            </a:r>
          </a:p>
          <a:p>
            <a:r>
              <a:rPr kumimoji="1" lang="zh-CN" altLang="en-US" dirty="0" smtClean="0"/>
              <a:t>放置在名为</a:t>
            </a:r>
            <a:r>
              <a:rPr kumimoji="1" lang="en-US" altLang="zh-CN" dirty="0" smtClean="0"/>
              <a:t>Editor</a:t>
            </a:r>
            <a:r>
              <a:rPr kumimoji="1" lang="zh-CN" altLang="en-US" dirty="0" smtClean="0"/>
              <a:t>的文件夹中的脚本被视为编辑器脚本而不是运行时脚本。这些脚本在开发过程中向编辑器添加功能，并且在运行时不可用。</a:t>
            </a:r>
          </a:p>
          <a:p>
            <a:r>
              <a:rPr kumimoji="1" lang="zh-CN" altLang="en-US" dirty="0" smtClean="0"/>
              <a:t>您可以将多个编辑器文件夹放置在</a:t>
            </a:r>
            <a:r>
              <a:rPr kumimoji="1" lang="en-US" altLang="zh-CN" dirty="0" smtClean="0"/>
              <a:t>Assets</a:t>
            </a:r>
            <a:r>
              <a:rPr kumimoji="1" lang="zh-CN" altLang="en-US" dirty="0" smtClean="0"/>
              <a:t>文件夹内的任何位置。将编辑器脚本放入</a:t>
            </a:r>
            <a:r>
              <a:rPr kumimoji="1" lang="en-US" altLang="zh-CN" dirty="0" smtClean="0"/>
              <a:t>Editor</a:t>
            </a:r>
            <a:r>
              <a:rPr kumimoji="1" lang="zh-CN" altLang="en-US" dirty="0" smtClean="0"/>
              <a:t>文件夹或其中的子文件夹中。</a:t>
            </a:r>
          </a:p>
          <a:p>
            <a:r>
              <a:rPr kumimoji="1" lang="zh-CN" altLang="en-US" dirty="0" smtClean="0"/>
              <a:t>编辑器文件夹的确切位置会影响相对于其他脚本编译其脚本的时间</a:t>
            </a:r>
          </a:p>
          <a:p>
            <a:r>
              <a:rPr kumimoji="1" lang="zh-CN" altLang="en-US" dirty="0" smtClean="0"/>
              <a:t>使用</a:t>
            </a:r>
            <a:r>
              <a:rPr kumimoji="1" lang="en-US" altLang="zh-CN" dirty="0" smtClean="0"/>
              <a:t>Editor</a:t>
            </a:r>
            <a:r>
              <a:rPr kumimoji="1" lang="zh-CN" altLang="en-US" dirty="0" smtClean="0"/>
              <a:t>脚本中的</a:t>
            </a:r>
            <a:r>
              <a:rPr kumimoji="1" lang="en-US" altLang="zh-CN" dirty="0" err="1" smtClean="0"/>
              <a:t>EditorGUIUtility.Load</a:t>
            </a:r>
            <a:r>
              <a:rPr kumimoji="1" lang="zh-CN" altLang="en-US" dirty="0" smtClean="0"/>
              <a:t>函数从</a:t>
            </a:r>
            <a:r>
              <a:rPr kumimoji="1" lang="en-US" altLang="zh-CN" dirty="0" smtClean="0"/>
              <a:t>Editor</a:t>
            </a:r>
            <a:r>
              <a:rPr kumimoji="1" lang="zh-CN" altLang="en-US" dirty="0" smtClean="0"/>
              <a:t>文件夹中的</a:t>
            </a:r>
            <a:r>
              <a:rPr kumimoji="1" lang="en-US" altLang="zh-CN" dirty="0" smtClean="0"/>
              <a:t>Resources</a:t>
            </a:r>
            <a:r>
              <a:rPr kumimoji="1" lang="zh-CN" altLang="en-US" dirty="0" smtClean="0"/>
              <a:t>文件夹加载</a:t>
            </a:r>
            <a:r>
              <a:rPr kumimoji="1" lang="en-US" altLang="zh-CN" dirty="0" smtClean="0"/>
              <a:t>Assets</a:t>
            </a:r>
            <a:r>
              <a:rPr kumimoji="1" lang="zh-CN" altLang="en-US" dirty="0" smtClean="0"/>
              <a:t>。这些资源只能通过编辑器脚本加载，并从构建中剥离。</a:t>
            </a:r>
          </a:p>
          <a:p>
            <a:r>
              <a:rPr kumimoji="1" lang="zh-CN" altLang="en-US" dirty="0" smtClean="0"/>
              <a:t>注：如果脚本位于</a:t>
            </a:r>
            <a:r>
              <a:rPr kumimoji="1" lang="en-US" altLang="zh-CN" dirty="0" smtClean="0"/>
              <a:t>Editor</a:t>
            </a:r>
            <a:r>
              <a:rPr kumimoji="1" lang="zh-CN" altLang="en-US" dirty="0" smtClean="0"/>
              <a:t>文件夹中，</a:t>
            </a:r>
            <a:r>
              <a:rPr kumimoji="1" lang="en-US" altLang="zh-CN" dirty="0" smtClean="0"/>
              <a:t>Unity</a:t>
            </a:r>
            <a:r>
              <a:rPr kumimoji="1" lang="zh-CN" altLang="en-US" dirty="0" smtClean="0"/>
              <a:t>不允许将派生自</a:t>
            </a:r>
            <a:r>
              <a:rPr kumimoji="1" lang="en-US" altLang="zh-CN" dirty="0" err="1" smtClean="0"/>
              <a:t>MonoBehaviour</a:t>
            </a:r>
            <a:r>
              <a:rPr kumimoji="1" lang="zh-CN" altLang="en-US" dirty="0" smtClean="0"/>
              <a:t>的组件分配给</a:t>
            </a:r>
            <a:r>
              <a:rPr kumimoji="1" lang="en-US" altLang="zh-CN" dirty="0" err="1" smtClean="0"/>
              <a:t>GameObjects</a:t>
            </a:r>
            <a:r>
              <a:rPr kumimoji="1" lang="zh-CN" altLang="en-US" dirty="0" smtClean="0"/>
              <a:t>。</a:t>
            </a:r>
          </a:p>
          <a:p>
            <a:endParaRPr kumimoji="1" lang="zh-CN" altLang="en-US" dirty="0" smtClean="0"/>
          </a:p>
          <a:p>
            <a:r>
              <a:rPr kumimoji="1" lang="en-US" altLang="zh-CN" dirty="0" smtClean="0"/>
              <a:t>Editor Default Resources</a:t>
            </a:r>
          </a:p>
          <a:p>
            <a:r>
              <a:rPr kumimoji="1" lang="zh-CN" altLang="en-US" dirty="0" smtClean="0"/>
              <a:t>编辑器脚本可以使用</a:t>
            </a:r>
            <a:r>
              <a:rPr kumimoji="1" lang="en-US" altLang="zh-CN" dirty="0" err="1" smtClean="0"/>
              <a:t>EditorGUIUtility.Load</a:t>
            </a:r>
            <a:r>
              <a:rPr kumimoji="1" lang="zh-CN" altLang="en-US" dirty="0" smtClean="0"/>
              <a:t>函数按需加载</a:t>
            </a:r>
            <a:r>
              <a:rPr kumimoji="1" lang="en-US" altLang="zh-CN" dirty="0" smtClean="0"/>
              <a:t>Asset</a:t>
            </a:r>
            <a:r>
              <a:rPr kumimoji="1" lang="zh-CN" altLang="en-US" dirty="0" smtClean="0"/>
              <a:t>文件。该功能在名为</a:t>
            </a:r>
            <a:r>
              <a:rPr kumimoji="1" lang="en-US" altLang="zh-CN" dirty="0" smtClean="0"/>
              <a:t>Editor Default Resources</a:t>
            </a:r>
            <a:r>
              <a:rPr kumimoji="1" lang="zh-CN" altLang="en-US" dirty="0" smtClean="0"/>
              <a:t>的文件夹中查找</a:t>
            </a:r>
            <a:r>
              <a:rPr kumimoji="1" lang="en-US" altLang="zh-CN" dirty="0" smtClean="0"/>
              <a:t>Asset</a:t>
            </a:r>
            <a:r>
              <a:rPr kumimoji="1" lang="zh-CN" altLang="en-US" dirty="0" smtClean="0"/>
              <a:t>文件。</a:t>
            </a:r>
          </a:p>
          <a:p>
            <a:r>
              <a:rPr kumimoji="1" lang="zh-CN" altLang="en-US" dirty="0" smtClean="0"/>
              <a:t>您只能有一个 </a:t>
            </a:r>
            <a:r>
              <a:rPr kumimoji="1" lang="en-US" altLang="zh-CN" dirty="0" smtClean="0"/>
              <a:t>Editor Default Resources </a:t>
            </a:r>
            <a:r>
              <a:rPr kumimoji="1" lang="zh-CN" altLang="en-US" dirty="0" smtClean="0"/>
              <a:t>文件夹，并且它必须放置在项目的根目录中</a:t>
            </a:r>
            <a:r>
              <a:rPr kumimoji="1" lang="en-US" altLang="zh-CN" dirty="0" smtClean="0"/>
              <a:t>; </a:t>
            </a:r>
          </a:p>
          <a:p>
            <a:endParaRPr kumimoji="1" lang="en-US" altLang="zh-CN" dirty="0" smtClean="0"/>
          </a:p>
          <a:p>
            <a:r>
              <a:rPr kumimoji="1" lang="en-US" altLang="zh-CN" dirty="0" smtClean="0"/>
              <a:t>Gizmos</a:t>
            </a:r>
          </a:p>
          <a:p>
            <a:r>
              <a:rPr kumimoji="1" lang="en-US" altLang="zh-CN" dirty="0" smtClean="0"/>
              <a:t>Gizmos</a:t>
            </a:r>
            <a:r>
              <a:rPr kumimoji="1" lang="zh-CN" altLang="en-US" dirty="0" smtClean="0"/>
              <a:t>允许您将图形添加到场景视图中，以帮助可视化不可见的设计细节。所述 </a:t>
            </a:r>
            <a:r>
              <a:rPr kumimoji="1" lang="en-US" altLang="zh-CN" dirty="0" err="1" smtClean="0"/>
              <a:t>Gizmos.DrawIcon</a:t>
            </a:r>
            <a:r>
              <a:rPr kumimoji="1" lang="en-US" altLang="zh-CN" dirty="0" smtClean="0"/>
              <a:t> </a:t>
            </a:r>
            <a:r>
              <a:rPr kumimoji="1" lang="zh-CN" altLang="en-US" dirty="0" smtClean="0"/>
              <a:t>功能放置的图标在场景作为一个特殊的对象或位置的标记。您必须将用于绘制此图标的图像文件放在名为</a:t>
            </a:r>
            <a:r>
              <a:rPr kumimoji="1" lang="en-US" altLang="zh-CN" dirty="0" smtClean="0"/>
              <a:t>Gizmos</a:t>
            </a:r>
            <a:r>
              <a:rPr kumimoji="1" lang="zh-CN" altLang="en-US" dirty="0" smtClean="0"/>
              <a:t>的文件夹中，以便通过</a:t>
            </a:r>
            <a:r>
              <a:rPr kumimoji="1" lang="en-US" altLang="zh-CN" dirty="0" err="1" smtClean="0"/>
              <a:t>DrawIcon</a:t>
            </a:r>
            <a:r>
              <a:rPr kumimoji="1" lang="zh-CN" altLang="en-US" dirty="0" smtClean="0"/>
              <a:t>功能找到它。</a:t>
            </a:r>
          </a:p>
          <a:p>
            <a:r>
              <a:rPr kumimoji="1" lang="zh-CN" altLang="en-US" dirty="0" smtClean="0"/>
              <a:t>您只能有一个</a:t>
            </a:r>
            <a:r>
              <a:rPr kumimoji="1" lang="en-US" altLang="zh-CN" dirty="0" smtClean="0"/>
              <a:t>Gizmos</a:t>
            </a:r>
            <a:r>
              <a:rPr kumimoji="1" lang="zh-CN" altLang="en-US" dirty="0" smtClean="0"/>
              <a:t>文件夹，并且它必须放置在项目的根目录中</a:t>
            </a:r>
            <a:r>
              <a:rPr kumimoji="1" lang="en-US" altLang="zh-CN" dirty="0" smtClean="0"/>
              <a:t>; </a:t>
            </a:r>
          </a:p>
          <a:p>
            <a:endParaRPr kumimoji="1" lang="en-US" altLang="zh-CN" dirty="0" smtClean="0"/>
          </a:p>
          <a:p>
            <a:r>
              <a:rPr kumimoji="1" lang="en-US" altLang="zh-CN" dirty="0" smtClean="0"/>
              <a:t>Plugins</a:t>
            </a:r>
          </a:p>
          <a:p>
            <a:r>
              <a:rPr kumimoji="1" lang="zh-CN" altLang="en-US" dirty="0" smtClean="0"/>
              <a:t>您可以将插件添加到您的项目中以扩展</a:t>
            </a:r>
            <a:r>
              <a:rPr kumimoji="1" lang="en-US" altLang="zh-CN" dirty="0" smtClean="0"/>
              <a:t>Unity</a:t>
            </a:r>
            <a:r>
              <a:rPr kumimoji="1" lang="zh-CN" altLang="en-US" dirty="0" smtClean="0"/>
              <a:t>的功能。插件是通常用</a:t>
            </a:r>
            <a:r>
              <a:rPr kumimoji="1" lang="en-US" altLang="zh-CN" dirty="0" smtClean="0"/>
              <a:t>C / C ++</a:t>
            </a:r>
            <a:r>
              <a:rPr kumimoji="1" lang="zh-CN" altLang="en-US" dirty="0" smtClean="0"/>
              <a:t>编写的本机</a:t>
            </a:r>
            <a:r>
              <a:rPr kumimoji="1" lang="en-US" altLang="zh-CN" dirty="0" smtClean="0"/>
              <a:t>DLL</a:t>
            </a:r>
            <a:r>
              <a:rPr kumimoji="1" lang="zh-CN" altLang="en-US" dirty="0" smtClean="0"/>
              <a:t>。他们可以访问第三方代码库，系统调用和其他</a:t>
            </a:r>
            <a:r>
              <a:rPr kumimoji="1" lang="en-US" altLang="zh-CN" dirty="0" smtClean="0"/>
              <a:t>Unity</a:t>
            </a:r>
            <a:r>
              <a:rPr kumimoji="1" lang="zh-CN" altLang="en-US" dirty="0" smtClean="0"/>
              <a:t>内置功能。总是将插件放在一个名为</a:t>
            </a:r>
            <a:r>
              <a:rPr kumimoji="1" lang="en-US" altLang="zh-CN" dirty="0" smtClean="0"/>
              <a:t>Plugins</a:t>
            </a:r>
            <a:r>
              <a:rPr kumimoji="1" lang="zh-CN" altLang="en-US" dirty="0" smtClean="0"/>
              <a:t>的文件夹中，以供</a:t>
            </a:r>
            <a:r>
              <a:rPr kumimoji="1" lang="en-US" altLang="zh-CN" dirty="0" smtClean="0"/>
              <a:t>Unity</a:t>
            </a:r>
            <a:r>
              <a:rPr kumimoji="1" lang="zh-CN" altLang="en-US" dirty="0" smtClean="0"/>
              <a:t>检测它们。</a:t>
            </a:r>
          </a:p>
          <a:p>
            <a:r>
              <a:rPr kumimoji="1" lang="zh-CN" altLang="en-US" dirty="0" smtClean="0"/>
              <a:t>您只能有一个</a:t>
            </a:r>
            <a:r>
              <a:rPr kumimoji="1" lang="en-US" altLang="zh-CN" dirty="0" smtClean="0"/>
              <a:t>Plugins</a:t>
            </a:r>
            <a:r>
              <a:rPr kumimoji="1" lang="zh-CN" altLang="en-US" dirty="0" smtClean="0"/>
              <a:t>文件夹，并且必须放在项目的根目录中</a:t>
            </a:r>
            <a:r>
              <a:rPr kumimoji="1" lang="en-US" altLang="zh-CN" dirty="0" smtClean="0"/>
              <a:t>; </a:t>
            </a:r>
          </a:p>
          <a:p>
            <a:endParaRPr kumimoji="1" lang="en-US" altLang="zh-CN" dirty="0" smtClean="0"/>
          </a:p>
          <a:p>
            <a:r>
              <a:rPr kumimoji="1" lang="en-US" altLang="zh-CN" dirty="0" smtClean="0"/>
              <a:t>Resources</a:t>
            </a:r>
          </a:p>
          <a:p>
            <a:r>
              <a:rPr kumimoji="1" lang="zh-CN" altLang="en-US" dirty="0" smtClean="0"/>
              <a:t>您可以通过脚本按需加载资产，而不是在场景中创建资产实例以供游戏使用。您可以通过将资产放置在名为</a:t>
            </a:r>
            <a:r>
              <a:rPr kumimoji="1" lang="en-US" altLang="zh-CN" dirty="0" smtClean="0"/>
              <a:t>Resources</a:t>
            </a:r>
            <a:r>
              <a:rPr kumimoji="1" lang="zh-CN" altLang="en-US" dirty="0" smtClean="0"/>
              <a:t>的文件夹中来完成此操作。使用</a:t>
            </a:r>
            <a:r>
              <a:rPr kumimoji="1" lang="en-US" altLang="zh-CN" dirty="0" err="1" smtClean="0"/>
              <a:t>Resources.Load</a:t>
            </a:r>
            <a:r>
              <a:rPr kumimoji="1" lang="zh-CN" altLang="en-US" dirty="0" smtClean="0"/>
              <a:t>函数加载这些资产。</a:t>
            </a:r>
          </a:p>
          <a:p>
            <a:r>
              <a:rPr kumimoji="1" lang="zh-CN" altLang="en-US" dirty="0" smtClean="0"/>
              <a:t>您可以将多个</a:t>
            </a:r>
            <a:r>
              <a:rPr kumimoji="1" lang="en-US" altLang="zh-CN" dirty="0" smtClean="0"/>
              <a:t>Resources</a:t>
            </a:r>
            <a:r>
              <a:rPr kumimoji="1" lang="zh-CN" altLang="en-US" dirty="0" smtClean="0"/>
              <a:t>文件夹放置在</a:t>
            </a:r>
            <a:r>
              <a:rPr kumimoji="1" lang="en-US" altLang="zh-CN" dirty="0" smtClean="0"/>
              <a:t>Assets</a:t>
            </a:r>
            <a:r>
              <a:rPr kumimoji="1" lang="zh-CN" altLang="en-US" dirty="0" smtClean="0"/>
              <a:t>文件夹内的任何位置。将所需的资产文件放在</a:t>
            </a:r>
            <a:r>
              <a:rPr kumimoji="1" lang="en-US" altLang="zh-CN" dirty="0" smtClean="0"/>
              <a:t>Resources</a:t>
            </a:r>
            <a:r>
              <a:rPr kumimoji="1" lang="zh-CN" altLang="en-US" dirty="0" smtClean="0"/>
              <a:t>文件夹或其中的子文件夹中。如果资产文件位于子文件夹中，则始终在传递给</a:t>
            </a:r>
            <a:r>
              <a:rPr kumimoji="1" lang="en-US" altLang="zh-CN" dirty="0" err="1" smtClean="0"/>
              <a:t>Resources.Load</a:t>
            </a:r>
            <a:r>
              <a:rPr kumimoji="1" lang="zh-CN" altLang="en-US" dirty="0" smtClean="0"/>
              <a:t>函数的路径中包含子文件夹路径。</a:t>
            </a:r>
          </a:p>
          <a:p>
            <a:r>
              <a:rPr kumimoji="1" lang="zh-CN" altLang="en-US" dirty="0" smtClean="0"/>
              <a:t>请注意，如果</a:t>
            </a:r>
            <a:r>
              <a:rPr kumimoji="1" lang="en-US" altLang="zh-CN" dirty="0" smtClean="0"/>
              <a:t>Resources</a:t>
            </a:r>
            <a:r>
              <a:rPr kumimoji="1" lang="zh-CN" altLang="en-US" dirty="0" smtClean="0"/>
              <a:t>文件夹是</a:t>
            </a:r>
            <a:r>
              <a:rPr kumimoji="1" lang="en-US" altLang="zh-CN" dirty="0" smtClean="0"/>
              <a:t>Editor</a:t>
            </a:r>
            <a:r>
              <a:rPr kumimoji="1" lang="zh-CN" altLang="en-US" dirty="0" smtClean="0"/>
              <a:t>子文件夹，则其中的资源可以从编辑器脚本中加载，但从构建版本中删除。</a:t>
            </a:r>
          </a:p>
          <a:p>
            <a:endParaRPr kumimoji="1" lang="zh-CN" altLang="en-US" dirty="0" smtClean="0"/>
          </a:p>
          <a:p>
            <a:r>
              <a:rPr kumimoji="1" lang="en-US" altLang="zh-CN" dirty="0" smtClean="0"/>
              <a:t>Standard Assets</a:t>
            </a:r>
          </a:p>
          <a:p>
            <a:r>
              <a:rPr kumimoji="1" lang="zh-CN" altLang="en-US" dirty="0" smtClean="0"/>
              <a:t>当您导入标准资产包（菜单：资产 </a:t>
            </a:r>
            <a:r>
              <a:rPr kumimoji="1" lang="en-US" altLang="zh-CN" dirty="0" smtClean="0"/>
              <a:t>&gt; </a:t>
            </a:r>
            <a:r>
              <a:rPr kumimoji="1" lang="zh-CN" altLang="en-US" dirty="0" smtClean="0"/>
              <a:t>导入包）时，资产将被放置在名为 </a:t>
            </a:r>
            <a:r>
              <a:rPr kumimoji="1" lang="en-US" altLang="zh-CN" dirty="0" smtClean="0"/>
              <a:t>Standard Assets </a:t>
            </a:r>
            <a:r>
              <a:rPr kumimoji="1" lang="zh-CN" altLang="en-US" dirty="0" smtClean="0"/>
              <a:t>的文件夹中。除了包含资产，这些文件夹也对脚本编译顺序有影响。</a:t>
            </a:r>
          </a:p>
          <a:p>
            <a:r>
              <a:rPr kumimoji="1" lang="zh-CN" altLang="en-US" dirty="0" smtClean="0"/>
              <a:t>您只能有一个 </a:t>
            </a:r>
            <a:r>
              <a:rPr kumimoji="1" lang="en-US" altLang="zh-CN" dirty="0" smtClean="0"/>
              <a:t>Standard Assets </a:t>
            </a:r>
            <a:r>
              <a:rPr kumimoji="1" lang="zh-CN" altLang="en-US" dirty="0" smtClean="0"/>
              <a:t>文件夹，并且它必须放置在项目的根目录中</a:t>
            </a:r>
            <a:r>
              <a:rPr kumimoji="1" lang="en-US" altLang="zh-CN" dirty="0" smtClean="0"/>
              <a:t>; </a:t>
            </a:r>
          </a:p>
          <a:p>
            <a:endParaRPr kumimoji="1" lang="en-US" altLang="zh-CN" dirty="0" smtClean="0"/>
          </a:p>
          <a:p>
            <a:r>
              <a:rPr kumimoji="1" lang="en-US" altLang="zh-CN" dirty="0" err="1" smtClean="0"/>
              <a:t>StreamingAssets</a:t>
            </a:r>
            <a:endParaRPr kumimoji="1" lang="en-US" altLang="zh-CN" dirty="0" smtClean="0"/>
          </a:p>
          <a:p>
            <a:r>
              <a:rPr kumimoji="1" lang="zh-CN" altLang="en-US" dirty="0" smtClean="0"/>
              <a:t>您可能希望资产以原始格式作为单独文件提供，尽管直接将资产合并到构建中更为常见。例如，您需要从文件系统访问视频文件，而不是将其用作</a:t>
            </a:r>
            <a:r>
              <a:rPr kumimoji="1" lang="en-US" altLang="zh-CN" dirty="0" err="1" smtClean="0"/>
              <a:t>MovieTexture</a:t>
            </a:r>
            <a:r>
              <a:rPr kumimoji="1" lang="zh-CN" altLang="en-US" dirty="0" smtClean="0"/>
              <a:t>以在</a:t>
            </a:r>
            <a:r>
              <a:rPr kumimoji="1" lang="en-US" altLang="zh-CN" dirty="0" err="1" smtClean="0"/>
              <a:t>iOS</a:t>
            </a:r>
            <a:r>
              <a:rPr kumimoji="1" lang="zh-CN" altLang="en-US" dirty="0" smtClean="0"/>
              <a:t>上播放该视频。将一个文件放在一个名为</a:t>
            </a:r>
            <a:r>
              <a:rPr kumimoji="1" lang="en-US" altLang="zh-CN" dirty="0" err="1" smtClean="0"/>
              <a:t>StreamingAssets</a:t>
            </a:r>
            <a:r>
              <a:rPr kumimoji="1" lang="zh-CN" altLang="en-US" dirty="0" smtClean="0"/>
              <a:t>的文件夹中，以便它可以不变地复制到目标机器，然后可从特定文件夹中获取。有关详细信息，请参阅流式资产页面。</a:t>
            </a:r>
          </a:p>
          <a:p>
            <a:r>
              <a:rPr kumimoji="1" lang="zh-CN" altLang="en-US" dirty="0" smtClean="0"/>
              <a:t>您只能有一个</a:t>
            </a:r>
            <a:r>
              <a:rPr kumimoji="1" lang="en-US" altLang="zh-CN" dirty="0" err="1" smtClean="0"/>
              <a:t>StreamingAssets</a:t>
            </a:r>
            <a:r>
              <a:rPr kumimoji="1" lang="zh-CN" altLang="en-US" dirty="0" smtClean="0"/>
              <a:t>文件夹，并且它必须放置在项目的根目录中</a:t>
            </a:r>
            <a:r>
              <a:rPr kumimoji="1" lang="en-US" altLang="zh-CN" dirty="0" smtClean="0"/>
              <a:t>; </a:t>
            </a:r>
            <a:endParaRPr kumimoji="1" lang="zh-CN" altLang="en-US" dirty="0"/>
          </a:p>
        </p:txBody>
      </p:sp>
      <p:sp>
        <p:nvSpPr>
          <p:cNvPr id="4" name="幻灯片编号占位符 3"/>
          <p:cNvSpPr>
            <a:spLocks noGrp="1"/>
          </p:cNvSpPr>
          <p:nvPr>
            <p:ph type="sldNum" sz="quarter" idx="10"/>
          </p:nvPr>
        </p:nvSpPr>
        <p:spPr/>
        <p:txBody>
          <a:bodyPr/>
          <a:lstStyle/>
          <a:p>
            <a:fld id="{B8FD5887-19F2-8041-BAE8-FEE44DFEC965}" type="slidenum">
              <a:rPr kumimoji="1" lang="zh-CN" altLang="en-US" smtClean="0"/>
              <a:t>10</a:t>
            </a:fld>
            <a:endParaRPr kumimoji="1" lang="zh-CN" altLang="en-US"/>
          </a:p>
        </p:txBody>
      </p:sp>
    </p:spTree>
    <p:extLst>
      <p:ext uri="{BB962C8B-B14F-4D97-AF65-F5344CB8AC3E}">
        <p14:creationId xmlns:p14="http://schemas.microsoft.com/office/powerpoint/2010/main" val="14051628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B8FD5887-19F2-8041-BAE8-FEE44DFEC965}" type="slidenum">
              <a:rPr kumimoji="1" lang="zh-CN" altLang="en-US" smtClean="0"/>
              <a:t>11</a:t>
            </a:fld>
            <a:endParaRPr kumimoji="1" lang="zh-CN" altLang="en-US"/>
          </a:p>
        </p:txBody>
      </p:sp>
    </p:spTree>
    <p:extLst>
      <p:ext uri="{BB962C8B-B14F-4D97-AF65-F5344CB8AC3E}">
        <p14:creationId xmlns:p14="http://schemas.microsoft.com/office/powerpoint/2010/main" val="24925091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脚本编译有四个独立的阶段。编译脚本的阶段由其父文件夹确定。</a:t>
            </a:r>
          </a:p>
          <a:p>
            <a:r>
              <a:rPr kumimoji="1" lang="zh-CN" altLang="en-US" dirty="0" smtClean="0"/>
              <a:t>这在脚本必须引用其他脚本中定义的类的情况下非常重要。基本规则是，只能引用当前或更早阶段的脚本，不能引用后一阶段的任何脚本。</a:t>
            </a:r>
          </a:p>
          <a:p>
            <a:endParaRPr kumimoji="1" lang="zh-CN" altLang="en-US" dirty="0" smtClean="0"/>
          </a:p>
          <a:p>
            <a:r>
              <a:rPr kumimoji="1" lang="zh-CN" altLang="en-US" dirty="0" smtClean="0"/>
              <a:t>当用一种语言编写的脚本必须引用以另一种语言定义的类时（例如，声明</a:t>
            </a:r>
            <a:r>
              <a:rPr kumimoji="1" lang="en-US" altLang="zh-CN" dirty="0" smtClean="0"/>
              <a:t>C</a:t>
            </a:r>
            <a:r>
              <a:rPr kumimoji="1" lang="zh-CN" altLang="en-US" dirty="0" smtClean="0"/>
              <a:t>＃脚本中定义的类的变量的</a:t>
            </a:r>
            <a:r>
              <a:rPr kumimoji="1" lang="en-US" altLang="zh-CN" dirty="0" err="1" smtClean="0"/>
              <a:t>UnityScript</a:t>
            </a:r>
            <a:r>
              <a:rPr kumimoji="1" lang="zh-CN" altLang="en-US" dirty="0" smtClean="0"/>
              <a:t>文件）时，会发生另一种情况。这里的规则是被引用的类必须在早期阶段被编译。</a:t>
            </a:r>
          </a:p>
          <a:p>
            <a:endParaRPr kumimoji="1" lang="zh-CN" altLang="en-US" dirty="0" smtClean="0"/>
          </a:p>
          <a:p>
            <a:r>
              <a:rPr kumimoji="1" lang="zh-CN" altLang="en-US" dirty="0" smtClean="0"/>
              <a:t>汇编阶段如下：</a:t>
            </a:r>
          </a:p>
          <a:p>
            <a:endParaRPr kumimoji="1" lang="zh-CN" altLang="en-US" dirty="0" smtClean="0"/>
          </a:p>
          <a:p>
            <a:r>
              <a:rPr kumimoji="1" lang="zh-CN" altLang="en-US" dirty="0" smtClean="0"/>
              <a:t>阶段</a:t>
            </a:r>
            <a:r>
              <a:rPr kumimoji="1" lang="en-US" altLang="zh-CN" dirty="0" smtClean="0"/>
              <a:t>1</a:t>
            </a:r>
            <a:r>
              <a:rPr kumimoji="1" lang="zh-CN" altLang="en-US" dirty="0" smtClean="0"/>
              <a:t>：文件夹中的运行时脚本称为标准资产，专业标准资产和插件。</a:t>
            </a:r>
          </a:p>
          <a:p>
            <a:r>
              <a:rPr kumimoji="1" lang="zh-CN" altLang="en-US" dirty="0" smtClean="0"/>
              <a:t>阶段</a:t>
            </a:r>
            <a:r>
              <a:rPr kumimoji="1" lang="en-US" altLang="zh-CN" dirty="0" smtClean="0"/>
              <a:t>2</a:t>
            </a:r>
            <a:r>
              <a:rPr kumimoji="1" lang="zh-CN" altLang="en-US" dirty="0" smtClean="0"/>
              <a:t>：编辑器脚本位于称为标准资产，专业标准资产和插件的顶层文件夹内的任何称为编辑器的文件夹中。</a:t>
            </a:r>
          </a:p>
          <a:p>
            <a:r>
              <a:rPr kumimoji="1" lang="zh-CN" altLang="en-US" dirty="0" smtClean="0"/>
              <a:t>阶段</a:t>
            </a:r>
            <a:r>
              <a:rPr kumimoji="1" lang="en-US" altLang="zh-CN" dirty="0" smtClean="0"/>
              <a:t>3</a:t>
            </a:r>
            <a:r>
              <a:rPr kumimoji="1" lang="zh-CN" altLang="en-US" dirty="0" smtClean="0"/>
              <a:t>：不在称为编辑器的文件夹内的所有其他脚本。</a:t>
            </a:r>
          </a:p>
          <a:p>
            <a:r>
              <a:rPr kumimoji="1" lang="zh-CN" altLang="en-US" dirty="0" smtClean="0"/>
              <a:t>阶段</a:t>
            </a:r>
            <a:r>
              <a:rPr kumimoji="1" lang="en-US" altLang="zh-CN" dirty="0" smtClean="0"/>
              <a:t>4</a:t>
            </a:r>
            <a:r>
              <a:rPr kumimoji="1" lang="zh-CN" altLang="en-US" dirty="0" smtClean="0"/>
              <a:t>：所有剩余的脚本（位于称为编辑器的文件夹内的脚本）。</a:t>
            </a:r>
            <a:endParaRPr kumimoji="1" lang="zh-CN" altLang="en-US" dirty="0"/>
          </a:p>
        </p:txBody>
      </p:sp>
      <p:sp>
        <p:nvSpPr>
          <p:cNvPr id="4" name="幻灯片编号占位符 3"/>
          <p:cNvSpPr>
            <a:spLocks noGrp="1"/>
          </p:cNvSpPr>
          <p:nvPr>
            <p:ph type="sldNum" sz="quarter" idx="10"/>
          </p:nvPr>
        </p:nvSpPr>
        <p:spPr/>
        <p:txBody>
          <a:bodyPr/>
          <a:lstStyle/>
          <a:p>
            <a:fld id="{B8FD5887-19F2-8041-BAE8-FEE44DFEC965}" type="slidenum">
              <a:rPr kumimoji="1" lang="zh-CN" altLang="en-US" smtClean="0"/>
              <a:t>13</a:t>
            </a:fld>
            <a:endParaRPr kumimoji="1" lang="zh-CN" altLang="en-US"/>
          </a:p>
        </p:txBody>
      </p:sp>
    </p:spTree>
    <p:extLst>
      <p:ext uri="{BB962C8B-B14F-4D97-AF65-F5344CB8AC3E}">
        <p14:creationId xmlns:p14="http://schemas.microsoft.com/office/powerpoint/2010/main" val="14336418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en-US" altLang="zh-CN" dirty="0" smtClean="0"/>
              <a:t>Unity2017.3</a:t>
            </a:r>
            <a:r>
              <a:rPr kumimoji="1" lang="zh-CN" altLang="en-US" dirty="0" smtClean="0"/>
              <a:t>的新功能 。</a:t>
            </a:r>
            <a:r>
              <a:rPr kumimoji="1" lang="zh-CN" altLang="en-US" dirty="0" smtClean="0"/>
              <a:t>开发者可以在一个文件夹中自定义程序集。定义明晰的依赖关系，可以确保脚本更改后，只会重新生成必需的程序集，减少编译时间。 </a:t>
            </a:r>
          </a:p>
          <a:p>
            <a:pPr marL="0" marR="0" indent="0" algn="l" defTabSz="457200" rtl="0" eaLnBrk="1" fontAlgn="auto" latinLnBrk="0" hangingPunct="1">
              <a:lnSpc>
                <a:spcPct val="100000"/>
              </a:lnSpc>
              <a:spcBef>
                <a:spcPts val="0"/>
              </a:spcBef>
              <a:spcAft>
                <a:spcPts val="0"/>
              </a:spcAft>
              <a:buClrTx/>
              <a:buSzTx/>
              <a:buFontTx/>
              <a:buNone/>
              <a:tabLst/>
              <a:defRPr/>
            </a:pPr>
            <a:r>
              <a:rPr kumimoji="1" lang="zh-CN" altLang="en-US" dirty="0" smtClean="0"/>
              <a:t>项目越大脚本越多，编译时间必然会越长。在进行项目迭代时，这很容易制约效率，因此设置好程序集定义文件可以提高工作效率，减少脚本编译的时间。 </a:t>
            </a:r>
          </a:p>
          <a:p>
            <a:pPr marL="0" marR="0" indent="0" algn="l" defTabSz="457200" rtl="0" eaLnBrk="1" fontAlgn="auto" latinLnBrk="0" hangingPunct="1">
              <a:lnSpc>
                <a:spcPct val="100000"/>
              </a:lnSpc>
              <a:spcBef>
                <a:spcPts val="0"/>
              </a:spcBef>
              <a:spcAft>
                <a:spcPts val="0"/>
              </a:spcAft>
              <a:buClrTx/>
              <a:buSzTx/>
              <a:buFontTx/>
              <a:buNone/>
              <a:tabLst/>
              <a:defRPr/>
            </a:pPr>
            <a:r>
              <a:rPr kumimoji="1" lang="zh-CN" altLang="en-US" dirty="0" smtClean="0"/>
              <a:t>如上图，如果你仅更改了</a:t>
            </a:r>
            <a:r>
              <a:rPr kumimoji="1" lang="en-US" altLang="zh-CN" dirty="0" err="1" smtClean="0"/>
              <a:t>Main.dll</a:t>
            </a:r>
            <a:r>
              <a:rPr kumimoji="1" lang="zh-CN" altLang="en-US" dirty="0" smtClean="0"/>
              <a:t>中的脚本，其它程序集都不需要重新编译。由于</a:t>
            </a:r>
            <a:r>
              <a:rPr kumimoji="1" lang="en-US" altLang="zh-CN" dirty="0" err="1" smtClean="0"/>
              <a:t>Main.dll</a:t>
            </a:r>
            <a:r>
              <a:rPr kumimoji="1" lang="zh-CN" altLang="en-US" dirty="0" smtClean="0"/>
              <a:t>包含的脚本更少，因此它的编译速度比</a:t>
            </a:r>
            <a:r>
              <a:rPr kumimoji="1" lang="en-US" altLang="zh-CN" dirty="0" smtClean="0"/>
              <a:t>Assembly-</a:t>
            </a:r>
            <a:r>
              <a:rPr kumimoji="1" lang="en-US" altLang="zh-CN" dirty="0" err="1" smtClean="0"/>
              <a:t>CSharp.dll</a:t>
            </a:r>
            <a:r>
              <a:rPr kumimoji="1" lang="zh-CN" altLang="en-US" dirty="0" smtClean="0"/>
              <a:t>更快。 同样，</a:t>
            </a:r>
            <a:r>
              <a:rPr kumimoji="1" lang="en-US" altLang="zh-CN" dirty="0" err="1" smtClean="0"/>
              <a:t>Stuff.dll</a:t>
            </a:r>
            <a:r>
              <a:rPr kumimoji="1" lang="zh-CN" altLang="en-US" dirty="0" smtClean="0"/>
              <a:t>的更改仅会导致</a:t>
            </a:r>
            <a:r>
              <a:rPr kumimoji="1" lang="en-US" altLang="zh-CN" dirty="0" err="1" smtClean="0"/>
              <a:t>Main.dll</a:t>
            </a:r>
            <a:r>
              <a:rPr kumimoji="1" lang="zh-CN" altLang="en-US" dirty="0" smtClean="0"/>
              <a:t>和</a:t>
            </a:r>
            <a:r>
              <a:rPr kumimoji="1" lang="en-US" altLang="zh-CN" dirty="0" err="1" smtClean="0"/>
              <a:t>Stuff.dll</a:t>
            </a:r>
            <a:r>
              <a:rPr kumimoji="1" lang="zh-CN" altLang="en-US" dirty="0" smtClean="0"/>
              <a:t>重新编译。</a:t>
            </a:r>
            <a:endParaRPr kumimoji="1" lang="en-US" altLang="zh-CN" dirty="0" smtClean="0"/>
          </a:p>
        </p:txBody>
      </p:sp>
      <p:sp>
        <p:nvSpPr>
          <p:cNvPr id="4" name="幻灯片编号占位符 3"/>
          <p:cNvSpPr>
            <a:spLocks noGrp="1"/>
          </p:cNvSpPr>
          <p:nvPr>
            <p:ph type="sldNum" sz="quarter" idx="10"/>
          </p:nvPr>
        </p:nvSpPr>
        <p:spPr/>
        <p:txBody>
          <a:bodyPr/>
          <a:lstStyle/>
          <a:p>
            <a:fld id="{B8FD5887-19F2-8041-BAE8-FEE44DFEC965}" type="slidenum">
              <a:rPr kumimoji="1" lang="zh-CN" altLang="en-US" smtClean="0"/>
              <a:t>19</a:t>
            </a:fld>
            <a:endParaRPr kumimoji="1" lang="zh-CN" altLang="en-US"/>
          </a:p>
        </p:txBody>
      </p:sp>
    </p:spTree>
    <p:extLst>
      <p:ext uri="{BB962C8B-B14F-4D97-AF65-F5344CB8AC3E}">
        <p14:creationId xmlns:p14="http://schemas.microsoft.com/office/powerpoint/2010/main" val="17860518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Unity</a:t>
            </a:r>
            <a:r>
              <a:rPr kumimoji="1" lang="zh-CN" altLang="en-US" dirty="0" smtClean="0"/>
              <a:t>通过预定义的编译系统优先处理程序集定义文件。这意味着在程序集定义文件文件夹中具有来自预定义编译的特殊文件夹名称对编译没有任何影响。</a:t>
            </a:r>
            <a:r>
              <a:rPr kumimoji="1" lang="en-US" altLang="zh-CN" dirty="0" smtClean="0"/>
              <a:t>Unity</a:t>
            </a:r>
            <a:r>
              <a:rPr kumimoji="1" lang="zh-CN" altLang="en-US" dirty="0" smtClean="0"/>
              <a:t>将它们视为常规文件夹，没有任何特殊含义。</a:t>
            </a:r>
          </a:p>
          <a:p>
            <a:endParaRPr kumimoji="1" lang="zh-CN" altLang="en-US" dirty="0" smtClean="0"/>
          </a:p>
          <a:p>
            <a:r>
              <a:rPr kumimoji="1" lang="zh-CN" altLang="en-US" dirty="0" smtClean="0"/>
              <a:t>强烈建议您为项目中的所有脚本使用程序集定义文件，或根本不使用。否则，每次程序集定义文件重新编译时，不使用程序集定义文件的脚本始终会重新编译。这减少了使用程序集定义文件的好处。</a:t>
            </a:r>
            <a:endParaRPr kumimoji="1" lang="zh-CN" altLang="en-US" dirty="0"/>
          </a:p>
        </p:txBody>
      </p:sp>
      <p:sp>
        <p:nvSpPr>
          <p:cNvPr id="4" name="幻灯片编号占位符 3"/>
          <p:cNvSpPr>
            <a:spLocks noGrp="1"/>
          </p:cNvSpPr>
          <p:nvPr>
            <p:ph type="sldNum" sz="quarter" idx="10"/>
          </p:nvPr>
        </p:nvSpPr>
        <p:spPr/>
        <p:txBody>
          <a:bodyPr/>
          <a:lstStyle/>
          <a:p>
            <a:fld id="{B8FD5887-19F2-8041-BAE8-FEE44DFEC965}" type="slidenum">
              <a:rPr kumimoji="1" lang="zh-CN" altLang="en-US" smtClean="0"/>
              <a:t>20</a:t>
            </a:fld>
            <a:endParaRPr kumimoji="1" lang="zh-CN" altLang="en-US"/>
          </a:p>
        </p:txBody>
      </p:sp>
    </p:spTree>
    <p:extLst>
      <p:ext uri="{BB962C8B-B14F-4D97-AF65-F5344CB8AC3E}">
        <p14:creationId xmlns:p14="http://schemas.microsoft.com/office/powerpoint/2010/main" val="31833557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B8FD5887-19F2-8041-BAE8-FEE44DFEC965}" type="slidenum">
              <a:rPr kumimoji="1" lang="zh-CN" altLang="en-US" smtClean="0"/>
              <a:t>31</a:t>
            </a:fld>
            <a:endParaRPr kumimoji="1" lang="zh-CN" altLang="en-US"/>
          </a:p>
        </p:txBody>
      </p:sp>
    </p:spTree>
    <p:extLst>
      <p:ext uri="{BB962C8B-B14F-4D97-AF65-F5344CB8AC3E}">
        <p14:creationId xmlns:p14="http://schemas.microsoft.com/office/powerpoint/2010/main" val="37198686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0" name="直角三角形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标题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zh-CN" altLang="en-US" smtClean="0"/>
              <a:t>单击此处编辑母版标题样式</a:t>
            </a:r>
            <a:endParaRPr kumimoji="0" lang="en-US"/>
          </a:p>
        </p:txBody>
      </p:sp>
      <p:sp>
        <p:nvSpPr>
          <p:cNvPr id="17" name="副标题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zh-CN" altLang="en-US" smtClean="0"/>
              <a:t>单击此处编辑母版副标题样式</a:t>
            </a:r>
            <a:endParaRPr kumimoji="0" lang="en-US"/>
          </a:p>
        </p:txBody>
      </p:sp>
      <p:grpSp>
        <p:nvGrpSpPr>
          <p:cNvPr id="2" name="组合 1"/>
          <p:cNvGrpSpPr/>
          <p:nvPr/>
        </p:nvGrpSpPr>
        <p:grpSpPr>
          <a:xfrm>
            <a:off x="-3765" y="4953000"/>
            <a:ext cx="9147765" cy="1912088"/>
            <a:chOff x="-3765" y="4832896"/>
            <a:chExt cx="9147765" cy="2032192"/>
          </a:xfrm>
        </p:grpSpPr>
        <p:sp>
          <p:nvSpPr>
            <p:cNvPr id="7" name="任意多边形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任意多边形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任意多边形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直接连接符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日期占位符 29"/>
          <p:cNvSpPr>
            <a:spLocks noGrp="1"/>
          </p:cNvSpPr>
          <p:nvPr>
            <p:ph type="dt" sz="half" idx="10"/>
          </p:nvPr>
        </p:nvSpPr>
        <p:spPr/>
        <p:txBody>
          <a:bodyPr/>
          <a:lstStyle>
            <a:lvl1pPr>
              <a:defRPr>
                <a:solidFill>
                  <a:srgbClr val="FFFFFF"/>
                </a:solidFill>
              </a:defRPr>
            </a:lvl1pPr>
            <a:extLst/>
          </a:lstStyle>
          <a:p>
            <a:fld id="{0AECE800-45A7-4078-B359-459345AD36E4}" type="datetimeFigureOut">
              <a:rPr lang="zh-CN" altLang="en-US" smtClean="0"/>
              <a:t>18/6/14</a:t>
            </a:fld>
            <a:endParaRPr lang="zh-CN" altLang="en-US"/>
          </a:p>
        </p:txBody>
      </p:sp>
      <p:sp>
        <p:nvSpPr>
          <p:cNvPr id="19" name="页脚占位符 18"/>
          <p:cNvSpPr>
            <a:spLocks noGrp="1"/>
          </p:cNvSpPr>
          <p:nvPr>
            <p:ph type="ftr" sz="quarter" idx="11"/>
          </p:nvPr>
        </p:nvSpPr>
        <p:spPr/>
        <p:txBody>
          <a:bodyPr/>
          <a:lstStyle>
            <a:lvl1pPr>
              <a:defRPr>
                <a:solidFill>
                  <a:schemeClr val="accent1">
                    <a:tint val="20000"/>
                  </a:schemeClr>
                </a:solidFill>
              </a:defRPr>
            </a:lvl1pPr>
            <a:extLst/>
          </a:lstStyle>
          <a:p>
            <a:endParaRPr lang="zh-CN" altLang="en-US"/>
          </a:p>
        </p:txBody>
      </p:sp>
      <p:sp>
        <p:nvSpPr>
          <p:cNvPr id="27" name="灯片编号占位符 26"/>
          <p:cNvSpPr>
            <a:spLocks noGrp="1"/>
          </p:cNvSpPr>
          <p:nvPr>
            <p:ph type="sldNum" sz="quarter" idx="12"/>
          </p:nvPr>
        </p:nvSpPr>
        <p:spPr/>
        <p:txBody>
          <a:bodyPr/>
          <a:lstStyle>
            <a:lvl1pPr>
              <a:defRPr>
                <a:solidFill>
                  <a:srgbClr val="FFFFFF"/>
                </a:solidFill>
              </a:defRPr>
            </a:lvl1pPr>
            <a:extLst/>
          </a:lstStyle>
          <a:p>
            <a:fld id="{6F2E11FE-7495-4C8F-A7BF-C4D3E001729E}"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1481329"/>
            <a:ext cx="8229600" cy="4386071"/>
          </a:xfrm>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0AECE800-45A7-4078-B359-459345AD36E4}" type="datetimeFigureOut">
              <a:rPr lang="zh-CN" altLang="en-US" smtClean="0"/>
              <a:t>18/6/14</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6F2E11FE-7495-4C8F-A7BF-C4D3E001729E}"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44013" y="274640"/>
            <a:ext cx="1777470" cy="5592761"/>
          </a:xfrm>
        </p:spPr>
        <p:txBody>
          <a:bodyPr vert="eaVert"/>
          <a:lstStyle>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74641"/>
            <a:ext cx="6324600" cy="5592760"/>
          </a:xfrm>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0AECE800-45A7-4078-B359-459345AD36E4}" type="datetimeFigureOut">
              <a:rPr lang="zh-CN" altLang="en-US" smtClean="0"/>
              <a:t>18/6/14</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6F2E11FE-7495-4C8F-A7BF-C4D3E001729E}"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0AECE800-45A7-4078-B359-459345AD36E4}" type="datetimeFigureOut">
              <a:rPr lang="zh-CN" altLang="en-US" smtClean="0"/>
              <a:t>18/6/14</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6F2E11FE-7495-4C8F-A7BF-C4D3E001729E}" type="slidenum">
              <a:rPr lang="zh-CN" altLang="en-US" smtClean="0"/>
              <a:t>‹#›</a:t>
            </a:fld>
            <a:endParaRPr lang="zh-CN" altLang="en-US"/>
          </a:p>
        </p:txBody>
      </p:sp>
      <p:sp>
        <p:nvSpPr>
          <p:cNvPr id="7" name="标题 6"/>
          <p:cNvSpPr>
            <a:spLocks noGrp="1"/>
          </p:cNvSpPr>
          <p:nvPr>
            <p:ph type="title"/>
          </p:nvPr>
        </p:nvSpPr>
        <p:spPr/>
        <p:txBody>
          <a:bodyPr rtlCol="0"/>
          <a:lstStyle>
            <a:extLst/>
          </a:lstStyle>
          <a:p>
            <a:r>
              <a:rPr kumimoji="0" lang="zh-CN" altLang="en-US" smtClean="0"/>
              <a:t>单击此处编辑母版标题样式</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p:txBody>
          <a:bodyPr/>
          <a:lstStyle>
            <a:extLst/>
          </a:lstStyle>
          <a:p>
            <a:fld id="{0AECE800-45A7-4078-B359-459345AD36E4}" type="datetimeFigureOut">
              <a:rPr lang="zh-CN" altLang="en-US" smtClean="0"/>
              <a:t>18/6/14</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6F2E11FE-7495-4C8F-A7BF-C4D3E001729E}" type="slidenum">
              <a:rPr lang="zh-CN" altLang="en-US" smtClean="0"/>
              <a:t>‹#›</a:t>
            </a:fld>
            <a:endParaRPr lang="zh-CN" altLang="en-US"/>
          </a:p>
        </p:txBody>
      </p:sp>
      <p:sp>
        <p:nvSpPr>
          <p:cNvPr id="7" name="燕尾形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燕尾形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Ref idx="1002">
        <a:schemeClr val="bg1"/>
      </p:bgRef>
    </p:bg>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extLst/>
          </a:lstStyle>
          <a:p>
            <a:fld id="{0AECE800-45A7-4078-B359-459345AD36E4}" type="datetimeFigureOut">
              <a:rPr lang="zh-CN" altLang="en-US" smtClean="0"/>
              <a:t>18/6/14</a:t>
            </a:fld>
            <a:endParaRPr lang="zh-CN" altLang="en-US"/>
          </a:p>
        </p:txBody>
      </p:sp>
      <p:sp>
        <p:nvSpPr>
          <p:cNvPr id="6" name="页脚占位符 5"/>
          <p:cNvSpPr>
            <a:spLocks noGrp="1"/>
          </p:cNvSpPr>
          <p:nvPr>
            <p:ph type="ftr" sz="quarter" idx="11"/>
          </p:nvPr>
        </p:nvSpPr>
        <p:spPr/>
        <p:txBody>
          <a:bodyPr/>
          <a:lstStyle>
            <a:extLst/>
          </a:lstStyle>
          <a:p>
            <a:endParaRPr lang="zh-CN" altLang="en-US"/>
          </a:p>
        </p:txBody>
      </p:sp>
      <p:sp>
        <p:nvSpPr>
          <p:cNvPr id="7" name="灯片编号占位符 6"/>
          <p:cNvSpPr>
            <a:spLocks noGrp="1"/>
          </p:cNvSpPr>
          <p:nvPr>
            <p:ph type="sldNum" sz="quarter" idx="12"/>
          </p:nvPr>
        </p:nvSpPr>
        <p:spPr/>
        <p:txBody>
          <a:bodyPr/>
          <a:lstStyle>
            <a:extLst/>
          </a:lstStyle>
          <a:p>
            <a:fld id="{6F2E11FE-7495-4C8F-A7BF-C4D3E001729E}" type="slidenum">
              <a:rPr lang="zh-CN" altLang="en-US" smtClean="0"/>
              <a:t>‹#›</a:t>
            </a:fld>
            <a:endParaRPr lang="zh-CN" altLang="en-US"/>
          </a:p>
        </p:txBody>
      </p:sp>
      <p:sp>
        <p:nvSpPr>
          <p:cNvPr id="8" name="标题 7"/>
          <p:cNvSpPr>
            <a:spLocks noGrp="1"/>
          </p:cNvSpPr>
          <p:nvPr>
            <p:ph type="title"/>
          </p:nvPr>
        </p:nvSpPr>
        <p:spPr/>
        <p:txBody>
          <a:bodyPr rtlCol="0"/>
          <a:lstStyle>
            <a:extLst/>
          </a:lstStyle>
          <a:p>
            <a:r>
              <a:rPr kumimoji="0" lang="zh-CN" altLang="en-US" smtClean="0"/>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8229600" cy="1143000"/>
          </a:xfrm>
        </p:spPr>
        <p:txBody>
          <a:bodyPr anchor="ctr"/>
          <a:lstStyle>
            <a:lvl1pPr>
              <a:defRPr/>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smtClean="0"/>
              <a:t>单击此处编辑母版文本样式</a:t>
            </a:r>
          </a:p>
        </p:txBody>
      </p:sp>
      <p:sp>
        <p:nvSpPr>
          <p:cNvPr id="4" name="文本占位符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smtClean="0"/>
              <a:t>单击此处编辑母版文本样式</a:t>
            </a:r>
          </a:p>
        </p:txBody>
      </p:sp>
      <p:sp>
        <p:nvSpPr>
          <p:cNvPr id="5" name="内容占位符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6" name="内容占位符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extLst/>
          </a:lstStyle>
          <a:p>
            <a:fld id="{0AECE800-45A7-4078-B359-459345AD36E4}" type="datetimeFigureOut">
              <a:rPr lang="zh-CN" altLang="en-US" smtClean="0"/>
              <a:t>18/6/14</a:t>
            </a:fld>
            <a:endParaRPr lang="zh-CN" altLang="en-US"/>
          </a:p>
        </p:txBody>
      </p:sp>
      <p:sp>
        <p:nvSpPr>
          <p:cNvPr id="8" name="页脚占位符 7"/>
          <p:cNvSpPr>
            <a:spLocks noGrp="1"/>
          </p:cNvSpPr>
          <p:nvPr>
            <p:ph type="ftr" sz="quarter" idx="11"/>
          </p:nvPr>
        </p:nvSpPr>
        <p:spPr/>
        <p:txBody>
          <a:bodyPr/>
          <a:lstStyle>
            <a:extLst/>
          </a:lstStyle>
          <a:p>
            <a:endParaRPr lang="zh-CN" altLang="en-US"/>
          </a:p>
        </p:txBody>
      </p:sp>
      <p:sp>
        <p:nvSpPr>
          <p:cNvPr id="9" name="灯片编号占位符 8"/>
          <p:cNvSpPr>
            <a:spLocks noGrp="1"/>
          </p:cNvSpPr>
          <p:nvPr>
            <p:ph type="sldNum" sz="quarter" idx="12"/>
          </p:nvPr>
        </p:nvSpPr>
        <p:spPr/>
        <p:txBody>
          <a:bodyPr/>
          <a:lstStyle>
            <a:extLst/>
          </a:lstStyle>
          <a:p>
            <a:fld id="{6F2E11FE-7495-4C8F-A7BF-C4D3E001729E}" type="slidenum">
              <a:rPr lang="zh-CN" altLang="en-US" smtClean="0"/>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Ref idx="1002">
        <a:schemeClr val="bg1"/>
      </p:bgRef>
    </p:bg>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extLst/>
          </a:lstStyle>
          <a:p>
            <a:fld id="{0AECE800-45A7-4078-B359-459345AD36E4}" type="datetimeFigureOut">
              <a:rPr lang="zh-CN" altLang="en-US" smtClean="0"/>
              <a:t>18/6/14</a:t>
            </a:fld>
            <a:endParaRPr lang="zh-CN" altLang="en-US"/>
          </a:p>
        </p:txBody>
      </p:sp>
      <p:sp>
        <p:nvSpPr>
          <p:cNvPr id="4" name="页脚占位符 3"/>
          <p:cNvSpPr>
            <a:spLocks noGrp="1"/>
          </p:cNvSpPr>
          <p:nvPr>
            <p:ph type="ftr" sz="quarter" idx="11"/>
          </p:nvPr>
        </p:nvSpPr>
        <p:spPr/>
        <p:txBody>
          <a:bodyPr/>
          <a:lstStyle>
            <a:extLst/>
          </a:lstStyle>
          <a:p>
            <a:endParaRPr lang="zh-CN" altLang="en-US"/>
          </a:p>
        </p:txBody>
      </p:sp>
      <p:sp>
        <p:nvSpPr>
          <p:cNvPr id="5" name="灯片编号占位符 4"/>
          <p:cNvSpPr>
            <a:spLocks noGrp="1"/>
          </p:cNvSpPr>
          <p:nvPr>
            <p:ph type="sldNum" sz="quarter" idx="12"/>
          </p:nvPr>
        </p:nvSpPr>
        <p:spPr/>
        <p:txBody>
          <a:bodyPr/>
          <a:lstStyle>
            <a:extLst/>
          </a:lstStyle>
          <a:p>
            <a:fld id="{6F2E11FE-7495-4C8F-A7BF-C4D3E001729E}" type="slidenum">
              <a:rPr lang="zh-CN" altLang="en-US" smtClean="0"/>
              <a:t>‹#›</a:t>
            </a:fld>
            <a:endParaRPr lang="zh-CN" altLang="en-US"/>
          </a:p>
        </p:txBody>
      </p:sp>
      <p:sp>
        <p:nvSpPr>
          <p:cNvPr id="6" name="标题 5"/>
          <p:cNvSpPr>
            <a:spLocks noGrp="1"/>
          </p:cNvSpPr>
          <p:nvPr>
            <p:ph type="title"/>
          </p:nvPr>
        </p:nvSpPr>
        <p:spPr/>
        <p:txBody>
          <a:bodyPr rtlCol="0"/>
          <a:lstStyle>
            <a:extLst/>
          </a:lstStyle>
          <a:p>
            <a:r>
              <a:rPr kumimoji="0" lang="zh-CN" altLang="en-US" smtClean="0"/>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extLst/>
          </a:lstStyle>
          <a:p>
            <a:fld id="{0AECE800-45A7-4078-B359-459345AD36E4}" type="datetimeFigureOut">
              <a:rPr lang="zh-CN" altLang="en-US" smtClean="0"/>
              <a:t>18/6/14</a:t>
            </a:fld>
            <a:endParaRPr lang="zh-CN" altLang="en-US"/>
          </a:p>
        </p:txBody>
      </p:sp>
      <p:sp>
        <p:nvSpPr>
          <p:cNvPr id="3" name="页脚占位符 2"/>
          <p:cNvSpPr>
            <a:spLocks noGrp="1"/>
          </p:cNvSpPr>
          <p:nvPr>
            <p:ph type="ftr" sz="quarter" idx="11"/>
          </p:nvPr>
        </p:nvSpPr>
        <p:spPr/>
        <p:txBody>
          <a:bodyPr/>
          <a:lstStyle>
            <a:extLst/>
          </a:lstStyle>
          <a:p>
            <a:endParaRPr lang="zh-CN" altLang="en-US"/>
          </a:p>
        </p:txBody>
      </p:sp>
      <p:sp>
        <p:nvSpPr>
          <p:cNvPr id="4" name="灯片编号占位符 3"/>
          <p:cNvSpPr>
            <a:spLocks noGrp="1"/>
          </p:cNvSpPr>
          <p:nvPr>
            <p:ph type="sldNum" sz="quarter" idx="12"/>
          </p:nvPr>
        </p:nvSpPr>
        <p:spPr/>
        <p:txBody>
          <a:bodyPr/>
          <a:lstStyle>
            <a:extLst/>
          </a:lstStyle>
          <a:p>
            <a:fld id="{6F2E11FE-7495-4C8F-A7BF-C4D3E001729E}"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zh-CN" altLang="en-US" smtClean="0"/>
              <a:t>单击此处编辑母版文本样式</a:t>
            </a:r>
          </a:p>
        </p:txBody>
      </p:sp>
      <p:sp>
        <p:nvSpPr>
          <p:cNvPr id="4" name="内容占位符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a:xfrm>
            <a:off x="6727032" y="6407944"/>
            <a:ext cx="1920240" cy="365760"/>
          </a:xfrm>
        </p:spPr>
        <p:txBody>
          <a:bodyPr/>
          <a:lstStyle>
            <a:extLst/>
          </a:lstStyle>
          <a:p>
            <a:fld id="{0AECE800-45A7-4078-B359-459345AD36E4}" type="datetimeFigureOut">
              <a:rPr lang="zh-CN" altLang="en-US" smtClean="0"/>
              <a:t>18/6/14</a:t>
            </a:fld>
            <a:endParaRPr lang="zh-CN" altLang="en-US"/>
          </a:p>
        </p:txBody>
      </p:sp>
      <p:sp>
        <p:nvSpPr>
          <p:cNvPr id="6" name="页脚占位符 5"/>
          <p:cNvSpPr>
            <a:spLocks noGrp="1"/>
          </p:cNvSpPr>
          <p:nvPr>
            <p:ph type="ftr" sz="quarter" idx="11"/>
          </p:nvPr>
        </p:nvSpPr>
        <p:spPr/>
        <p:txBody>
          <a:bodyPr/>
          <a:lstStyle>
            <a:extLst/>
          </a:lstStyle>
          <a:p>
            <a:endParaRPr lang="zh-CN" altLang="en-US"/>
          </a:p>
        </p:txBody>
      </p:sp>
      <p:sp>
        <p:nvSpPr>
          <p:cNvPr id="7" name="灯片编号占位符 6"/>
          <p:cNvSpPr>
            <a:spLocks noGrp="1"/>
          </p:cNvSpPr>
          <p:nvPr>
            <p:ph type="sldNum" sz="quarter" idx="12"/>
          </p:nvPr>
        </p:nvSpPr>
        <p:spPr/>
        <p:txBody>
          <a:bodyPr/>
          <a:lstStyle>
            <a:extLst/>
          </a:lstStyle>
          <a:p>
            <a:fld id="{6F2E11FE-7495-4C8F-A7BF-C4D3E001729E}" type="slidenum">
              <a:rPr lang="zh-CN" altLang="en-US" smtClean="0"/>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Ref idx="1002">
        <a:schemeClr val="bg1"/>
      </p:bgRef>
    </p:bg>
    <p:spTree>
      <p:nvGrpSpPr>
        <p:cNvPr id="1" name=""/>
        <p:cNvGrpSpPr/>
        <p:nvPr/>
      </p:nvGrpSpPr>
      <p:grpSpPr>
        <a:xfrm>
          <a:off x="0" y="0"/>
          <a:ext cx="0" cy="0"/>
          <a:chOff x="0" y="0"/>
          <a:chExt cx="0" cy="0"/>
        </a:xfrm>
      </p:grpSpPr>
      <p:sp>
        <p:nvSpPr>
          <p:cNvPr id="4" name="文本占位符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zh-CN" altLang="en-US" smtClean="0"/>
              <a:t>单击此处编辑母版文本样式</a:t>
            </a:r>
          </a:p>
        </p:txBody>
      </p:sp>
      <p:sp>
        <p:nvSpPr>
          <p:cNvPr id="3" name="图片占位符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zh-CN" altLang="en-US" smtClean="0"/>
              <a:t>单击图标添加图片</a:t>
            </a:r>
            <a:endParaRPr kumimoji="0" lang="en-US" dirty="0"/>
          </a:p>
        </p:txBody>
      </p:sp>
      <p:sp>
        <p:nvSpPr>
          <p:cNvPr id="5" name="日期占位符 4"/>
          <p:cNvSpPr>
            <a:spLocks noGrp="1"/>
          </p:cNvSpPr>
          <p:nvPr>
            <p:ph type="dt" sz="half" idx="10"/>
          </p:nvPr>
        </p:nvSpPr>
        <p:spPr/>
        <p:txBody>
          <a:bodyPr/>
          <a:lstStyle>
            <a:lvl1pPr>
              <a:defRPr>
                <a:solidFill>
                  <a:schemeClr val="tx1"/>
                </a:solidFill>
              </a:defRPr>
            </a:lvl1pPr>
            <a:extLst/>
          </a:lstStyle>
          <a:p>
            <a:fld id="{0AECE800-45A7-4078-B359-459345AD36E4}" type="datetimeFigureOut">
              <a:rPr lang="zh-CN" altLang="en-US" smtClean="0"/>
              <a:t>18/6/14</a:t>
            </a:fld>
            <a:endParaRPr lang="zh-CN" altLang="en-US"/>
          </a:p>
        </p:txBody>
      </p:sp>
      <p:sp>
        <p:nvSpPr>
          <p:cNvPr id="6" name="页脚占位符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zh-CN" altLang="en-US"/>
          </a:p>
        </p:txBody>
      </p:sp>
      <p:sp>
        <p:nvSpPr>
          <p:cNvPr id="7" name="灯片编号占位符 6"/>
          <p:cNvSpPr>
            <a:spLocks noGrp="1"/>
          </p:cNvSpPr>
          <p:nvPr>
            <p:ph type="sldNum" sz="quarter" idx="12"/>
          </p:nvPr>
        </p:nvSpPr>
        <p:spPr/>
        <p:txBody>
          <a:bodyPr/>
          <a:lstStyle>
            <a:lvl1pPr>
              <a:defRPr>
                <a:solidFill>
                  <a:schemeClr val="tx1"/>
                </a:solidFill>
              </a:defRPr>
            </a:lvl1pPr>
            <a:extLst/>
          </a:lstStyle>
          <a:p>
            <a:fld id="{6F2E11FE-7495-4C8F-A7BF-C4D3E001729E}" type="slidenum">
              <a:rPr lang="zh-CN" altLang="en-US" smtClean="0"/>
              <a:t>‹#›</a:t>
            </a:fld>
            <a:endParaRPr lang="zh-CN" altLang="en-US"/>
          </a:p>
        </p:txBody>
      </p:sp>
      <p:sp>
        <p:nvSpPr>
          <p:cNvPr id="2" name="标题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zh-CN" altLang="en-US" smtClean="0"/>
              <a:t>单击此处编辑母版标题样式</a:t>
            </a:r>
            <a:endParaRPr kumimoji="0" lang="en-US"/>
          </a:p>
        </p:txBody>
      </p:sp>
      <p:sp>
        <p:nvSpPr>
          <p:cNvPr id="8" name="任意多边形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任意多边形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直角三角形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直接连接符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燕尾形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燕尾形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任意多边形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任意多边形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直角三角形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直接连接符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标题占位符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zh-CN" altLang="en-US" smtClean="0"/>
              <a:t>单击此处编辑母版标题样式</a:t>
            </a:r>
            <a:endParaRPr kumimoji="0" lang="en-US"/>
          </a:p>
        </p:txBody>
      </p:sp>
      <p:sp>
        <p:nvSpPr>
          <p:cNvPr id="30" name="文本占位符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10" name="日期占位符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0AECE800-45A7-4078-B359-459345AD36E4}" type="datetimeFigureOut">
              <a:rPr lang="zh-CN" altLang="en-US" smtClean="0"/>
              <a:t>18/6/14</a:t>
            </a:fld>
            <a:endParaRPr lang="zh-CN" altLang="en-US"/>
          </a:p>
        </p:txBody>
      </p:sp>
      <p:sp>
        <p:nvSpPr>
          <p:cNvPr id="22" name="页脚占位符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zh-CN" altLang="en-US"/>
          </a:p>
        </p:txBody>
      </p:sp>
      <p:sp>
        <p:nvSpPr>
          <p:cNvPr id="18" name="灯片编号占位符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6F2E11FE-7495-4C8F-A7BF-C4D3E001729E}"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961" r:id="rId1"/>
    <p:sldLayoutId id="2147483962" r:id="rId2"/>
    <p:sldLayoutId id="2147483963" r:id="rId3"/>
    <p:sldLayoutId id="2147483964" r:id="rId4"/>
    <p:sldLayoutId id="2147483965" r:id="rId5"/>
    <p:sldLayoutId id="2147483966" r:id="rId6"/>
    <p:sldLayoutId id="2147483967" r:id="rId7"/>
    <p:sldLayoutId id="2147483968" r:id="rId8"/>
    <p:sldLayoutId id="2147483969" r:id="rId9"/>
    <p:sldLayoutId id="2147483970" r:id="rId10"/>
    <p:sldLayoutId id="21474839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 Id="rId3"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gi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4.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en-US" altLang="zh-CN" dirty="0" smtClean="0"/>
              <a:t>Unity</a:t>
            </a:r>
            <a:r>
              <a:rPr lang="zh-CN" altLang="en-US" dirty="0" smtClean="0"/>
              <a:t>工程结构分享</a:t>
            </a:r>
            <a:endParaRPr lang="zh-CN" altLang="en-US" dirty="0"/>
          </a:p>
        </p:txBody>
      </p:sp>
      <p:sp>
        <p:nvSpPr>
          <p:cNvPr id="3" name="副标题 2"/>
          <p:cNvSpPr>
            <a:spLocks noGrp="1"/>
          </p:cNvSpPr>
          <p:nvPr>
            <p:ph type="subTitle" idx="1"/>
          </p:nvPr>
        </p:nvSpPr>
        <p:spPr/>
        <p:txBody>
          <a:bodyPr/>
          <a:lstStyle/>
          <a:p>
            <a:r>
              <a:rPr lang="zh-CN" altLang="en-US" dirty="0" smtClean="0"/>
              <a:t>结合</a:t>
            </a:r>
            <a:r>
              <a:rPr lang="en-US" altLang="zh-CN" dirty="0" smtClean="0"/>
              <a:t>KO</a:t>
            </a:r>
            <a:r>
              <a:rPr lang="zh-CN" altLang="en-US" dirty="0" smtClean="0"/>
              <a:t>项目分析</a:t>
            </a:r>
            <a:endParaRPr lang="zh-CN" altLang="en-US" dirty="0"/>
          </a:p>
        </p:txBody>
      </p:sp>
    </p:spTree>
    <p:extLst>
      <p:ext uri="{BB962C8B-B14F-4D97-AF65-F5344CB8AC3E}">
        <p14:creationId xmlns:p14="http://schemas.microsoft.com/office/powerpoint/2010/main" val="2255467112"/>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p:txBody>
          <a:bodyPr/>
          <a:lstStyle/>
          <a:p>
            <a:r>
              <a:rPr kumimoji="1" lang="en-US" altLang="zh-CN" dirty="0" smtClean="0"/>
              <a:t>Editor</a:t>
            </a:r>
            <a:r>
              <a:rPr kumimoji="1" lang="zh-CN" altLang="en-US" dirty="0" smtClean="0"/>
              <a:t> </a:t>
            </a:r>
            <a:r>
              <a:rPr kumimoji="1" lang="mr-IN" altLang="zh-CN" dirty="0" smtClean="0"/>
              <a:t>–</a:t>
            </a:r>
            <a:r>
              <a:rPr kumimoji="1" lang="zh-CN" altLang="en-US" dirty="0" smtClean="0"/>
              <a:t> 编辑器脚本</a:t>
            </a:r>
            <a:endParaRPr kumimoji="1" lang="en-US" altLang="zh-CN" dirty="0" smtClean="0"/>
          </a:p>
          <a:p>
            <a:r>
              <a:rPr kumimoji="1" lang="en-US" altLang="zh-CN" dirty="0"/>
              <a:t>Editor Default </a:t>
            </a:r>
            <a:r>
              <a:rPr kumimoji="1" lang="en-US" altLang="zh-CN" dirty="0" smtClean="0"/>
              <a:t>Resources</a:t>
            </a:r>
            <a:r>
              <a:rPr kumimoji="1" lang="zh-CN" altLang="en-US" dirty="0" smtClean="0"/>
              <a:t> </a:t>
            </a:r>
            <a:r>
              <a:rPr kumimoji="1" lang="mr-IN" altLang="zh-CN" dirty="0" smtClean="0"/>
              <a:t>–</a:t>
            </a:r>
            <a:r>
              <a:rPr kumimoji="1" lang="zh-CN" altLang="en-US" dirty="0" smtClean="0"/>
              <a:t> 编辑器使用的资源</a:t>
            </a:r>
            <a:endParaRPr kumimoji="1" lang="en-US" altLang="zh-CN" dirty="0" smtClean="0"/>
          </a:p>
          <a:p>
            <a:r>
              <a:rPr kumimoji="1" lang="en-US" altLang="zh-CN" dirty="0" smtClean="0"/>
              <a:t>Gizmos</a:t>
            </a:r>
            <a:r>
              <a:rPr kumimoji="1" lang="zh-CN" altLang="zh-CN" dirty="0"/>
              <a:t> </a:t>
            </a:r>
            <a:r>
              <a:rPr kumimoji="1" lang="mr-IN" altLang="zh-CN" dirty="0" smtClean="0"/>
              <a:t>–</a:t>
            </a:r>
            <a:r>
              <a:rPr kumimoji="1" lang="zh-CN" altLang="en-US" dirty="0" smtClean="0"/>
              <a:t> 辅助可见化开发</a:t>
            </a:r>
            <a:endParaRPr kumimoji="1" lang="en-US" altLang="zh-CN" dirty="0" smtClean="0"/>
          </a:p>
          <a:p>
            <a:r>
              <a:rPr kumimoji="1" lang="en-US" altLang="zh-CN" dirty="0" smtClean="0"/>
              <a:t>Plugins</a:t>
            </a:r>
            <a:r>
              <a:rPr kumimoji="1" lang="zh-CN" altLang="en-US" dirty="0" smtClean="0"/>
              <a:t> </a:t>
            </a:r>
            <a:r>
              <a:rPr kumimoji="1" lang="mr-IN" altLang="zh-CN" dirty="0" smtClean="0"/>
              <a:t>–</a:t>
            </a:r>
            <a:r>
              <a:rPr kumimoji="1" lang="zh-CN" altLang="en-US" dirty="0" smtClean="0"/>
              <a:t> 本地或者第三方扩展插件</a:t>
            </a:r>
            <a:endParaRPr kumimoji="1" lang="en-US" altLang="zh-CN" dirty="0" smtClean="0"/>
          </a:p>
          <a:p>
            <a:r>
              <a:rPr kumimoji="1" lang="en-US" altLang="zh-CN" dirty="0" smtClean="0"/>
              <a:t>Resources</a:t>
            </a:r>
            <a:r>
              <a:rPr kumimoji="1" lang="zh-CN" altLang="en-US" dirty="0" smtClean="0"/>
              <a:t> </a:t>
            </a:r>
            <a:r>
              <a:rPr kumimoji="1" lang="mr-IN" altLang="zh-CN" dirty="0" smtClean="0"/>
              <a:t>–</a:t>
            </a:r>
            <a:r>
              <a:rPr kumimoji="1" lang="zh-CN" altLang="en-US" dirty="0" smtClean="0"/>
              <a:t> 打包会压缩</a:t>
            </a:r>
            <a:endParaRPr kumimoji="1" lang="en-US" altLang="zh-CN" dirty="0" smtClean="0"/>
          </a:p>
          <a:p>
            <a:r>
              <a:rPr kumimoji="1" lang="en-US" altLang="zh-CN" dirty="0"/>
              <a:t>Standard </a:t>
            </a:r>
            <a:r>
              <a:rPr kumimoji="1" lang="en-US" altLang="zh-CN" dirty="0" smtClean="0"/>
              <a:t>Assets</a:t>
            </a:r>
            <a:r>
              <a:rPr kumimoji="1" lang="en-US" altLang="zh-CN" dirty="0"/>
              <a:t> </a:t>
            </a:r>
            <a:r>
              <a:rPr kumimoji="1" lang="mr-IN" altLang="zh-CN" dirty="0" smtClean="0"/>
              <a:t>–</a:t>
            </a:r>
            <a:r>
              <a:rPr kumimoji="1" lang="en-US" altLang="zh-CN" dirty="0" smtClean="0"/>
              <a:t> </a:t>
            </a:r>
            <a:r>
              <a:rPr kumimoji="1" lang="zh-CN" altLang="en-US" dirty="0" smtClean="0"/>
              <a:t>导入的资源包</a:t>
            </a:r>
            <a:endParaRPr kumimoji="1" lang="en-US" altLang="zh-CN" dirty="0" smtClean="0"/>
          </a:p>
          <a:p>
            <a:r>
              <a:rPr kumimoji="1" lang="en-US" altLang="zh-CN" dirty="0" err="1" smtClean="0"/>
              <a:t>StreamingAssets</a:t>
            </a:r>
            <a:r>
              <a:rPr kumimoji="1" lang="zh-CN" altLang="en-US" dirty="0" smtClean="0"/>
              <a:t> </a:t>
            </a:r>
            <a:r>
              <a:rPr kumimoji="1" lang="mr-IN" altLang="zh-CN" dirty="0" smtClean="0"/>
              <a:t>–</a:t>
            </a:r>
            <a:r>
              <a:rPr kumimoji="1" lang="zh-CN" altLang="en-US" dirty="0" smtClean="0"/>
              <a:t> 打包不处理</a:t>
            </a:r>
            <a:endParaRPr kumimoji="1" lang="zh-CN" altLang="en-US" dirty="0"/>
          </a:p>
        </p:txBody>
      </p:sp>
      <p:sp>
        <p:nvSpPr>
          <p:cNvPr id="5" name="标题 4"/>
          <p:cNvSpPr>
            <a:spLocks noGrp="1"/>
          </p:cNvSpPr>
          <p:nvPr>
            <p:ph type="title"/>
          </p:nvPr>
        </p:nvSpPr>
        <p:spPr/>
        <p:txBody>
          <a:bodyPr/>
          <a:lstStyle/>
          <a:p>
            <a:r>
              <a:rPr kumimoji="1" lang="zh-CN" altLang="en-US" dirty="0" smtClean="0"/>
              <a:t>特殊文件夹</a:t>
            </a:r>
            <a:endParaRPr kumimoji="1" lang="zh-CN" altLang="en-US" dirty="0"/>
          </a:p>
        </p:txBody>
      </p:sp>
    </p:spTree>
    <p:extLst>
      <p:ext uri="{BB962C8B-B14F-4D97-AF65-F5344CB8AC3E}">
        <p14:creationId xmlns:p14="http://schemas.microsoft.com/office/powerpoint/2010/main" val="1482520182"/>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en-US" altLang="zh-CN" dirty="0"/>
              <a:t>KO</a:t>
            </a:r>
            <a:r>
              <a:rPr kumimoji="1" lang="zh-CN" altLang="en-US" dirty="0" smtClean="0"/>
              <a:t>工程</a:t>
            </a:r>
            <a:r>
              <a:rPr kumimoji="1" lang="en-US" altLang="zh-CN" dirty="0" smtClean="0"/>
              <a:t>Assets</a:t>
            </a:r>
            <a:r>
              <a:rPr kumimoji="1" lang="zh-CN" altLang="en-US" dirty="0" smtClean="0"/>
              <a:t>目录</a:t>
            </a:r>
            <a:r>
              <a:rPr kumimoji="1" lang="zh-CN" altLang="en-US" dirty="0" smtClean="0"/>
              <a:t>结构</a:t>
            </a:r>
            <a:endParaRPr kumimoji="1" lang="zh-CN" altLang="en-US" dirty="0"/>
          </a:p>
        </p:txBody>
      </p:sp>
      <p:pic>
        <p:nvPicPr>
          <p:cNvPr id="5" name="图片 4"/>
          <p:cNvPicPr>
            <a:picLocks noChangeAspect="1"/>
          </p:cNvPicPr>
          <p:nvPr/>
        </p:nvPicPr>
        <p:blipFill>
          <a:blip r:embed="rId3"/>
          <a:stretch>
            <a:fillRect/>
          </a:stretch>
        </p:blipFill>
        <p:spPr>
          <a:xfrm>
            <a:off x="395536" y="1628800"/>
            <a:ext cx="8220913" cy="4464496"/>
          </a:xfrm>
          <a:prstGeom prst="rect">
            <a:avLst/>
          </a:prstGeom>
        </p:spPr>
      </p:pic>
    </p:spTree>
    <p:extLst>
      <p:ext uri="{BB962C8B-B14F-4D97-AF65-F5344CB8AC3E}">
        <p14:creationId xmlns:p14="http://schemas.microsoft.com/office/powerpoint/2010/main" val="2331864976"/>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57200" y="2708920"/>
            <a:ext cx="8229600" cy="1143000"/>
          </a:xfrm>
        </p:spPr>
        <p:txBody>
          <a:bodyPr/>
          <a:lstStyle/>
          <a:p>
            <a:pPr algn="ctr"/>
            <a:r>
              <a:rPr kumimoji="1" lang="zh-CN" altLang="en-US" dirty="0" smtClean="0"/>
              <a:t>三</a:t>
            </a:r>
            <a:r>
              <a:rPr kumimoji="1" lang="en-US" altLang="zh-CN" dirty="0" smtClean="0"/>
              <a:t>. Assets</a:t>
            </a:r>
            <a:r>
              <a:rPr kumimoji="1" lang="zh-CN" altLang="en-US" dirty="0" smtClean="0"/>
              <a:t>脚本编译</a:t>
            </a:r>
            <a:endParaRPr kumimoji="1" lang="zh-CN" altLang="en-US" dirty="0"/>
          </a:p>
        </p:txBody>
      </p:sp>
    </p:spTree>
    <p:extLst>
      <p:ext uri="{BB962C8B-B14F-4D97-AF65-F5344CB8AC3E}">
        <p14:creationId xmlns:p14="http://schemas.microsoft.com/office/powerpoint/2010/main" val="2830765849"/>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kumimoji="1" lang="zh-CN" altLang="en-US" dirty="0"/>
              <a:t>脚本编译有四个</a:t>
            </a:r>
            <a:r>
              <a:rPr kumimoji="1" lang="zh-CN" altLang="en-US" dirty="0" smtClean="0"/>
              <a:t>独立的阶段</a:t>
            </a:r>
            <a:r>
              <a:rPr kumimoji="1" lang="zh-CN" altLang="en-US" dirty="0" smtClean="0"/>
              <a:t>：</a:t>
            </a:r>
            <a:endParaRPr kumimoji="1" lang="en-US" altLang="zh-CN" dirty="0" smtClean="0"/>
          </a:p>
          <a:p>
            <a:pPr lvl="1">
              <a:lnSpc>
                <a:spcPct val="120000"/>
              </a:lnSpc>
            </a:pPr>
            <a:r>
              <a:rPr kumimoji="1" lang="en-US" altLang="zh-CN" sz="2000" dirty="0" smtClean="0"/>
              <a:t>Phase 1</a:t>
            </a:r>
            <a:r>
              <a:rPr kumimoji="1" lang="zh-CN" altLang="en-US" sz="2000" dirty="0" smtClean="0"/>
              <a:t>：</a:t>
            </a:r>
            <a:r>
              <a:rPr kumimoji="1" lang="en-US" altLang="zh-CN" sz="2000" dirty="0"/>
              <a:t>Standard Assets, Pro Standard Assets and Plugins</a:t>
            </a:r>
            <a:r>
              <a:rPr kumimoji="1" lang="zh-CN" altLang="en-US" sz="2000" dirty="0" smtClean="0"/>
              <a:t>文件夹中的</a:t>
            </a:r>
            <a:r>
              <a:rPr kumimoji="1" lang="zh-CN" altLang="en-US" sz="2000" dirty="0" smtClean="0"/>
              <a:t>运行时脚本</a:t>
            </a:r>
            <a:r>
              <a:rPr kumimoji="1" lang="zh-CN" altLang="en-US" sz="2000" dirty="0"/>
              <a:t>（不在</a:t>
            </a:r>
            <a:r>
              <a:rPr kumimoji="1" lang="en-US" altLang="zh-CN" sz="2000" dirty="0"/>
              <a:t>Editor</a:t>
            </a:r>
            <a:r>
              <a:rPr kumimoji="1" lang="zh-CN" altLang="en-US" sz="2000" dirty="0"/>
              <a:t>文件夹内</a:t>
            </a:r>
            <a:r>
              <a:rPr kumimoji="1" lang="zh-CN" altLang="en-US" sz="2000" dirty="0" smtClean="0"/>
              <a:t>）</a:t>
            </a:r>
            <a:endParaRPr kumimoji="1" lang="en-US" altLang="zh-CN" sz="2000" dirty="0" smtClean="0"/>
          </a:p>
          <a:p>
            <a:pPr lvl="1">
              <a:lnSpc>
                <a:spcPct val="120000"/>
              </a:lnSpc>
            </a:pPr>
            <a:r>
              <a:rPr kumimoji="1" lang="en-US" altLang="zh-CN" sz="2000" dirty="0" smtClean="0"/>
              <a:t>Phase 2</a:t>
            </a:r>
            <a:r>
              <a:rPr kumimoji="1" lang="zh-CN" altLang="en-US" sz="2000" dirty="0" smtClean="0"/>
              <a:t>：</a:t>
            </a:r>
            <a:r>
              <a:rPr kumimoji="1" lang="en-US" altLang="zh-CN" sz="2000" dirty="0"/>
              <a:t>Standard Assets, Pro Standard Assets and </a:t>
            </a:r>
            <a:r>
              <a:rPr kumimoji="1" lang="en-US" altLang="zh-CN" sz="2000" dirty="0" smtClean="0"/>
              <a:t>Plugins</a:t>
            </a:r>
            <a:r>
              <a:rPr kumimoji="1" lang="zh-CN" altLang="en-US" sz="2000" dirty="0" smtClean="0"/>
              <a:t>文件夹中的编辑器脚本</a:t>
            </a:r>
            <a:r>
              <a:rPr kumimoji="1" lang="zh-CN" altLang="en-US" sz="2000" dirty="0"/>
              <a:t>（</a:t>
            </a:r>
            <a:r>
              <a:rPr kumimoji="1" lang="en-US" altLang="zh-CN" sz="2000" dirty="0"/>
              <a:t>Editor</a:t>
            </a:r>
            <a:r>
              <a:rPr kumimoji="1" lang="zh-CN" altLang="en-US" sz="2000" dirty="0"/>
              <a:t>文件夹内）</a:t>
            </a:r>
            <a:endParaRPr kumimoji="1" lang="en-US" altLang="zh-CN" sz="2000" dirty="0" smtClean="0"/>
          </a:p>
          <a:p>
            <a:pPr lvl="1">
              <a:lnSpc>
                <a:spcPct val="120000"/>
              </a:lnSpc>
            </a:pPr>
            <a:r>
              <a:rPr kumimoji="1" lang="en-US" altLang="zh-CN" sz="2000" dirty="0" smtClean="0"/>
              <a:t>Phase </a:t>
            </a:r>
            <a:r>
              <a:rPr kumimoji="1" lang="en-US" altLang="zh-CN" sz="2000" dirty="0"/>
              <a:t>3</a:t>
            </a:r>
            <a:r>
              <a:rPr kumimoji="1" lang="zh-CN" altLang="en-US" sz="2000" dirty="0" smtClean="0"/>
              <a:t>：所有其他的</a:t>
            </a:r>
            <a:r>
              <a:rPr kumimoji="1" lang="zh-CN" altLang="en-US" sz="2000" dirty="0"/>
              <a:t>运行时</a:t>
            </a:r>
            <a:r>
              <a:rPr kumimoji="1" lang="zh-CN" altLang="en-US" sz="2000" dirty="0" smtClean="0"/>
              <a:t>脚本。</a:t>
            </a:r>
            <a:r>
              <a:rPr kumimoji="1" lang="zh-CN" altLang="en-US" sz="2000" dirty="0" smtClean="0"/>
              <a:t>（</a:t>
            </a:r>
            <a:r>
              <a:rPr kumimoji="1" lang="zh-CN" altLang="en-US" sz="2000" dirty="0"/>
              <a:t>不在</a:t>
            </a:r>
            <a:r>
              <a:rPr kumimoji="1" lang="en-US" altLang="zh-CN" sz="2000" dirty="0"/>
              <a:t>Editor</a:t>
            </a:r>
            <a:r>
              <a:rPr kumimoji="1" lang="zh-CN" altLang="en-US" sz="2000" dirty="0"/>
              <a:t>文件夹内</a:t>
            </a:r>
            <a:r>
              <a:rPr kumimoji="1" lang="zh-CN" altLang="en-US" sz="2000" dirty="0" smtClean="0"/>
              <a:t>）</a:t>
            </a:r>
            <a:endParaRPr kumimoji="1" lang="zh-CN" altLang="en-US" sz="2000" dirty="0"/>
          </a:p>
          <a:p>
            <a:pPr lvl="1">
              <a:lnSpc>
                <a:spcPct val="120000"/>
              </a:lnSpc>
            </a:pPr>
            <a:r>
              <a:rPr kumimoji="1" lang="en-US" altLang="zh-CN" sz="2000" dirty="0" smtClean="0"/>
              <a:t>Phase 4</a:t>
            </a:r>
            <a:r>
              <a:rPr kumimoji="1" lang="zh-CN" altLang="en-US" sz="2000" dirty="0"/>
              <a:t>：所有剩余的脚本</a:t>
            </a:r>
            <a:r>
              <a:rPr kumimoji="1" lang="zh-CN" altLang="en-US" sz="2000" dirty="0" smtClean="0"/>
              <a:t>（</a:t>
            </a:r>
            <a:r>
              <a:rPr kumimoji="1" lang="en-US" altLang="zh-CN" sz="2000" dirty="0"/>
              <a:t>Editor</a:t>
            </a:r>
            <a:r>
              <a:rPr kumimoji="1" lang="zh-CN" altLang="en-US" sz="2000" dirty="0"/>
              <a:t>文件夹内</a:t>
            </a:r>
            <a:r>
              <a:rPr kumimoji="1" lang="zh-CN" altLang="en-US" sz="2000" dirty="0" smtClean="0"/>
              <a:t>）。</a:t>
            </a:r>
            <a:endParaRPr kumimoji="1" lang="en-US" altLang="zh-CN" sz="2000" dirty="0" smtClean="0"/>
          </a:p>
          <a:p>
            <a:pPr lvl="1"/>
            <a:endParaRPr kumimoji="1" lang="en-US" altLang="zh-CN" dirty="0" smtClean="0"/>
          </a:p>
          <a:p>
            <a:pPr marL="393192" lvl="1" indent="0">
              <a:buNone/>
            </a:pPr>
            <a:r>
              <a:rPr kumimoji="1" lang="zh-CN" altLang="en-US" dirty="0" smtClean="0"/>
              <a:t>基本规则</a:t>
            </a:r>
            <a:r>
              <a:rPr kumimoji="1" lang="zh-CN" altLang="en-US" dirty="0" smtClean="0"/>
              <a:t>：</a:t>
            </a:r>
            <a:r>
              <a:rPr kumimoji="1" lang="zh-CN" altLang="en-US" dirty="0" smtClean="0"/>
              <a:t>只</a:t>
            </a:r>
            <a:r>
              <a:rPr kumimoji="1" lang="zh-CN" altLang="en-US" dirty="0"/>
              <a:t>能引用当前或更早阶段的脚本，不能引用后一阶段的任何脚本。</a:t>
            </a:r>
          </a:p>
        </p:txBody>
      </p:sp>
      <p:sp>
        <p:nvSpPr>
          <p:cNvPr id="3" name="标题 2"/>
          <p:cNvSpPr>
            <a:spLocks noGrp="1"/>
          </p:cNvSpPr>
          <p:nvPr>
            <p:ph type="title"/>
          </p:nvPr>
        </p:nvSpPr>
        <p:spPr/>
        <p:txBody>
          <a:bodyPr/>
          <a:lstStyle/>
          <a:p>
            <a:r>
              <a:rPr kumimoji="1" lang="zh-CN" altLang="en-US" dirty="0"/>
              <a:t>特殊文件夹和脚本编译顺序</a:t>
            </a:r>
          </a:p>
        </p:txBody>
      </p:sp>
    </p:spTree>
    <p:extLst>
      <p:ext uri="{BB962C8B-B14F-4D97-AF65-F5344CB8AC3E}">
        <p14:creationId xmlns:p14="http://schemas.microsoft.com/office/powerpoint/2010/main" val="1414439451"/>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en-US" altLang="zh-CN" dirty="0"/>
              <a:t>KO</a:t>
            </a:r>
            <a:r>
              <a:rPr kumimoji="1" lang="zh-CN" altLang="en-US" dirty="0"/>
              <a:t>工程</a:t>
            </a:r>
            <a:r>
              <a:rPr kumimoji="1" lang="en-US" altLang="zh-CN" dirty="0" smtClean="0"/>
              <a:t>Assets</a:t>
            </a:r>
            <a:r>
              <a:rPr kumimoji="1" lang="zh-CN" altLang="en-US" dirty="0" smtClean="0"/>
              <a:t>脚本编译顺序</a:t>
            </a:r>
            <a:endParaRPr kumimoji="1" lang="zh-CN" altLang="en-US" dirty="0"/>
          </a:p>
        </p:txBody>
      </p:sp>
      <p:pic>
        <p:nvPicPr>
          <p:cNvPr id="7" name="图片 6"/>
          <p:cNvPicPr>
            <a:picLocks noChangeAspect="1"/>
          </p:cNvPicPr>
          <p:nvPr/>
        </p:nvPicPr>
        <p:blipFill>
          <a:blip r:embed="rId2"/>
          <a:stretch>
            <a:fillRect/>
          </a:stretch>
        </p:blipFill>
        <p:spPr>
          <a:xfrm>
            <a:off x="580606" y="1340768"/>
            <a:ext cx="2203303" cy="5373216"/>
          </a:xfrm>
          <a:prstGeom prst="rect">
            <a:avLst/>
          </a:prstGeom>
        </p:spPr>
      </p:pic>
      <p:pic>
        <p:nvPicPr>
          <p:cNvPr id="8" name="图片 7"/>
          <p:cNvPicPr>
            <a:picLocks noChangeAspect="1"/>
          </p:cNvPicPr>
          <p:nvPr/>
        </p:nvPicPr>
        <p:blipFill rotWithShape="1">
          <a:blip r:embed="rId3"/>
          <a:srcRect t="-104" r="17507"/>
          <a:stretch/>
        </p:blipFill>
        <p:spPr>
          <a:xfrm>
            <a:off x="4860032" y="1340768"/>
            <a:ext cx="2201294" cy="5334126"/>
          </a:xfrm>
          <a:prstGeom prst="rect">
            <a:avLst/>
          </a:prstGeom>
        </p:spPr>
      </p:pic>
      <p:sp>
        <p:nvSpPr>
          <p:cNvPr id="9" name="文本框 8"/>
          <p:cNvSpPr txBox="1"/>
          <p:nvPr/>
        </p:nvSpPr>
        <p:spPr>
          <a:xfrm>
            <a:off x="2843808" y="2564904"/>
            <a:ext cx="1646605" cy="1508105"/>
          </a:xfrm>
          <a:prstGeom prst="rect">
            <a:avLst/>
          </a:prstGeom>
          <a:noFill/>
        </p:spPr>
        <p:txBody>
          <a:bodyPr wrap="none" rtlCol="0">
            <a:spAutoFit/>
          </a:bodyPr>
          <a:lstStyle/>
          <a:p>
            <a:pPr marL="342900" indent="-342900">
              <a:lnSpc>
                <a:spcPct val="200000"/>
              </a:lnSpc>
              <a:buClr>
                <a:schemeClr val="accent2"/>
              </a:buClr>
              <a:buFont typeface="Wingdings" charset="2"/>
              <a:buChar char="n"/>
            </a:pPr>
            <a:r>
              <a:rPr kumimoji="1" lang="en-US" altLang="zh-CN" sz="2400" dirty="0" smtClean="0"/>
              <a:t>Phase 1</a:t>
            </a:r>
          </a:p>
          <a:p>
            <a:pPr marL="342900" indent="-342900">
              <a:lnSpc>
                <a:spcPct val="200000"/>
              </a:lnSpc>
              <a:buClr>
                <a:srgbClr val="C6A042"/>
              </a:buClr>
              <a:buFont typeface="Wingdings" charset="2"/>
              <a:buChar char="n"/>
            </a:pPr>
            <a:r>
              <a:rPr kumimoji="1" lang="en-US" altLang="zh-CN" sz="2400" dirty="0"/>
              <a:t>Phase 2</a:t>
            </a:r>
          </a:p>
        </p:txBody>
      </p:sp>
      <p:sp>
        <p:nvSpPr>
          <p:cNvPr id="11" name="文本框 10"/>
          <p:cNvSpPr txBox="1"/>
          <p:nvPr/>
        </p:nvSpPr>
        <p:spPr>
          <a:xfrm>
            <a:off x="7164288" y="2564904"/>
            <a:ext cx="1646605" cy="1508105"/>
          </a:xfrm>
          <a:prstGeom prst="rect">
            <a:avLst/>
          </a:prstGeom>
          <a:noFill/>
        </p:spPr>
        <p:txBody>
          <a:bodyPr wrap="none" rtlCol="0">
            <a:spAutoFit/>
          </a:bodyPr>
          <a:lstStyle/>
          <a:p>
            <a:pPr marL="342900" indent="-342900">
              <a:lnSpc>
                <a:spcPct val="200000"/>
              </a:lnSpc>
              <a:buClr>
                <a:schemeClr val="accent2"/>
              </a:buClr>
              <a:buFont typeface="Wingdings" charset="2"/>
              <a:buChar char="n"/>
            </a:pPr>
            <a:r>
              <a:rPr kumimoji="1" lang="en-US" altLang="zh-CN" sz="2400" dirty="0" smtClean="0"/>
              <a:t>Phase 3</a:t>
            </a:r>
          </a:p>
          <a:p>
            <a:pPr marL="342900" indent="-342900">
              <a:lnSpc>
                <a:spcPct val="200000"/>
              </a:lnSpc>
              <a:buClr>
                <a:srgbClr val="C6A042"/>
              </a:buClr>
              <a:buFont typeface="Wingdings" charset="2"/>
              <a:buChar char="n"/>
            </a:pPr>
            <a:r>
              <a:rPr kumimoji="1" lang="en-US" altLang="zh-CN" sz="2400" dirty="0"/>
              <a:t>Phase </a:t>
            </a:r>
            <a:r>
              <a:rPr kumimoji="1" lang="en-US" altLang="zh-CN" sz="2400" dirty="0" smtClean="0"/>
              <a:t>4</a:t>
            </a:r>
            <a:endParaRPr kumimoji="1" lang="en-US" altLang="zh-CN" sz="2400" dirty="0"/>
          </a:p>
        </p:txBody>
      </p:sp>
    </p:spTree>
    <p:extLst>
      <p:ext uri="{BB962C8B-B14F-4D97-AF65-F5344CB8AC3E}">
        <p14:creationId xmlns:p14="http://schemas.microsoft.com/office/powerpoint/2010/main" val="1140535114"/>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kumimoji="1" lang="zh-CN" altLang="en-US" dirty="0" smtClean="0"/>
              <a:t>从编译输出看编译顺序</a:t>
            </a:r>
            <a:r>
              <a:rPr kumimoji="1" lang="en-US" altLang="zh-CN" dirty="0" smtClean="0"/>
              <a:t>-</a:t>
            </a:r>
            <a:r>
              <a:rPr kumimoji="1" lang="en-US" altLang="zh-CN" sz="4400" dirty="0"/>
              <a:t>Phase </a:t>
            </a:r>
            <a:r>
              <a:rPr kumimoji="1" lang="en-US" altLang="zh-CN" sz="4400" dirty="0" smtClean="0"/>
              <a:t>1</a:t>
            </a:r>
            <a:endParaRPr kumimoji="1" lang="zh-CN" altLang="en-US" dirty="0"/>
          </a:p>
        </p:txBody>
      </p:sp>
      <p:pic>
        <p:nvPicPr>
          <p:cNvPr id="9" name="图片 8"/>
          <p:cNvPicPr>
            <a:picLocks noChangeAspect="1"/>
          </p:cNvPicPr>
          <p:nvPr/>
        </p:nvPicPr>
        <p:blipFill>
          <a:blip r:embed="rId2"/>
          <a:stretch>
            <a:fillRect/>
          </a:stretch>
        </p:blipFill>
        <p:spPr>
          <a:xfrm>
            <a:off x="27542" y="1628800"/>
            <a:ext cx="9144000" cy="4142828"/>
          </a:xfrm>
          <a:prstGeom prst="rect">
            <a:avLst/>
          </a:prstGeom>
        </p:spPr>
      </p:pic>
    </p:spTree>
    <p:extLst>
      <p:ext uri="{BB962C8B-B14F-4D97-AF65-F5344CB8AC3E}">
        <p14:creationId xmlns:p14="http://schemas.microsoft.com/office/powerpoint/2010/main" val="1631738049"/>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zh-CN" altLang="en-US" dirty="0"/>
              <a:t>从编译输出看编译顺序</a:t>
            </a:r>
            <a:r>
              <a:rPr kumimoji="1" lang="en-US" altLang="zh-CN" dirty="0"/>
              <a:t>-</a:t>
            </a:r>
            <a:r>
              <a:rPr kumimoji="1" lang="en-US" altLang="zh-CN" sz="4400" dirty="0"/>
              <a:t>Phase </a:t>
            </a:r>
            <a:r>
              <a:rPr kumimoji="1" lang="en-US" altLang="zh-CN" sz="4400" dirty="0" smtClean="0"/>
              <a:t>2</a:t>
            </a:r>
            <a:endParaRPr kumimoji="1" lang="zh-CN" altLang="en-US" dirty="0"/>
          </a:p>
        </p:txBody>
      </p:sp>
      <p:pic>
        <p:nvPicPr>
          <p:cNvPr id="8" name="图片 7"/>
          <p:cNvPicPr>
            <a:picLocks noChangeAspect="1"/>
          </p:cNvPicPr>
          <p:nvPr/>
        </p:nvPicPr>
        <p:blipFill>
          <a:blip r:embed="rId2"/>
          <a:stretch>
            <a:fillRect/>
          </a:stretch>
        </p:blipFill>
        <p:spPr>
          <a:xfrm>
            <a:off x="467544" y="1340768"/>
            <a:ext cx="8136904" cy="5791199"/>
          </a:xfrm>
          <a:prstGeom prst="rect">
            <a:avLst/>
          </a:prstGeom>
        </p:spPr>
      </p:pic>
    </p:spTree>
    <p:extLst>
      <p:ext uri="{BB962C8B-B14F-4D97-AF65-F5344CB8AC3E}">
        <p14:creationId xmlns:p14="http://schemas.microsoft.com/office/powerpoint/2010/main" val="498002548"/>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zh-CN" altLang="en-US" dirty="0"/>
              <a:t>从编译输出看编译顺序</a:t>
            </a:r>
            <a:r>
              <a:rPr kumimoji="1" lang="en-US" altLang="zh-CN" dirty="0"/>
              <a:t>-</a:t>
            </a:r>
            <a:r>
              <a:rPr kumimoji="1" lang="en-US" altLang="zh-CN" sz="4400" dirty="0"/>
              <a:t>Phase </a:t>
            </a:r>
            <a:r>
              <a:rPr kumimoji="1" lang="en-US" altLang="zh-CN" sz="4400" dirty="0" smtClean="0"/>
              <a:t>3</a:t>
            </a:r>
            <a:endParaRPr kumimoji="1" lang="zh-CN" altLang="en-US" dirty="0"/>
          </a:p>
        </p:txBody>
      </p:sp>
      <p:pic>
        <p:nvPicPr>
          <p:cNvPr id="6" name="图片 5"/>
          <p:cNvPicPr>
            <a:picLocks noChangeAspect="1"/>
          </p:cNvPicPr>
          <p:nvPr/>
        </p:nvPicPr>
        <p:blipFill>
          <a:blip r:embed="rId2"/>
          <a:stretch>
            <a:fillRect/>
          </a:stretch>
        </p:blipFill>
        <p:spPr>
          <a:xfrm>
            <a:off x="0" y="1346200"/>
            <a:ext cx="9144000" cy="4163402"/>
          </a:xfrm>
          <a:prstGeom prst="rect">
            <a:avLst/>
          </a:prstGeom>
        </p:spPr>
      </p:pic>
    </p:spTree>
    <p:extLst>
      <p:ext uri="{BB962C8B-B14F-4D97-AF65-F5344CB8AC3E}">
        <p14:creationId xmlns:p14="http://schemas.microsoft.com/office/powerpoint/2010/main" val="1931924199"/>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zh-CN" altLang="en-US" dirty="0"/>
              <a:t>从编译输出看编译顺序</a:t>
            </a:r>
            <a:r>
              <a:rPr kumimoji="1" lang="en-US" altLang="zh-CN" dirty="0"/>
              <a:t>-</a:t>
            </a:r>
            <a:r>
              <a:rPr kumimoji="1" lang="en-US" altLang="zh-CN" sz="4400" dirty="0"/>
              <a:t>Phase </a:t>
            </a:r>
            <a:r>
              <a:rPr kumimoji="1" lang="en-US" altLang="zh-CN" sz="4400" dirty="0" smtClean="0"/>
              <a:t>4</a:t>
            </a:r>
            <a:endParaRPr kumimoji="1" lang="zh-CN" altLang="en-US" dirty="0"/>
          </a:p>
        </p:txBody>
      </p:sp>
      <p:pic>
        <p:nvPicPr>
          <p:cNvPr id="7" name="图片 6"/>
          <p:cNvPicPr>
            <a:picLocks noChangeAspect="1"/>
          </p:cNvPicPr>
          <p:nvPr/>
        </p:nvPicPr>
        <p:blipFill>
          <a:blip r:embed="rId2"/>
          <a:stretch>
            <a:fillRect/>
          </a:stretch>
        </p:blipFill>
        <p:spPr>
          <a:xfrm>
            <a:off x="467544" y="1340768"/>
            <a:ext cx="8280920" cy="6100096"/>
          </a:xfrm>
          <a:prstGeom prst="rect">
            <a:avLst/>
          </a:prstGeom>
        </p:spPr>
      </p:pic>
    </p:spTree>
    <p:extLst>
      <p:ext uri="{BB962C8B-B14F-4D97-AF65-F5344CB8AC3E}">
        <p14:creationId xmlns:p14="http://schemas.microsoft.com/office/powerpoint/2010/main" val="582309304"/>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zh-CN" altLang="en-US" dirty="0"/>
              <a:t>程序集定义文件</a:t>
            </a:r>
          </a:p>
        </p:txBody>
      </p:sp>
      <p:pic>
        <p:nvPicPr>
          <p:cNvPr id="4" name="图片 3" descr="ScriptCompilation.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9552" y="1772816"/>
            <a:ext cx="8078732" cy="3276545"/>
          </a:xfrm>
          <a:prstGeom prst="rect">
            <a:avLst/>
          </a:prstGeom>
        </p:spPr>
      </p:pic>
    </p:spTree>
    <p:extLst>
      <p:ext uri="{BB962C8B-B14F-4D97-AF65-F5344CB8AC3E}">
        <p14:creationId xmlns:p14="http://schemas.microsoft.com/office/powerpoint/2010/main" val="20986086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lnSpc>
                <a:spcPct val="120000"/>
              </a:lnSpc>
              <a:spcAft>
                <a:spcPts val="600"/>
              </a:spcAft>
              <a:buBlip>
                <a:blip r:embed="rId2"/>
              </a:buBlip>
            </a:pPr>
            <a:r>
              <a:rPr lang="zh-CN" altLang="en-US" dirty="0" smtClean="0"/>
              <a:t>目的</a:t>
            </a:r>
            <a:endParaRPr lang="en-US" altLang="zh-CN" dirty="0" smtClean="0"/>
          </a:p>
          <a:p>
            <a:pPr marL="681228" indent="-571500">
              <a:lnSpc>
                <a:spcPct val="120000"/>
              </a:lnSpc>
              <a:spcAft>
                <a:spcPts val="600"/>
              </a:spcAft>
              <a:buFont typeface="+mj-ea"/>
              <a:buAutoNum type="ea1JpnChsDbPeriod"/>
            </a:pPr>
            <a:r>
              <a:rPr kumimoji="1" lang="en-US" altLang="zh-CN" dirty="0"/>
              <a:t>Root</a:t>
            </a:r>
            <a:r>
              <a:rPr kumimoji="1" lang="zh-CN" altLang="en-US" dirty="0" smtClean="0"/>
              <a:t>目录结构</a:t>
            </a:r>
            <a:endParaRPr kumimoji="1" lang="en-US" altLang="zh-CN" dirty="0"/>
          </a:p>
          <a:p>
            <a:pPr marL="681228" indent="-571500">
              <a:lnSpc>
                <a:spcPct val="120000"/>
              </a:lnSpc>
              <a:spcAft>
                <a:spcPts val="600"/>
              </a:spcAft>
              <a:buFont typeface="+mj-ea"/>
              <a:buAutoNum type="ea1JpnChsDbPeriod"/>
            </a:pPr>
            <a:r>
              <a:rPr kumimoji="1" lang="en-US" altLang="zh-CN" dirty="0"/>
              <a:t>Assets</a:t>
            </a:r>
            <a:r>
              <a:rPr kumimoji="1" lang="zh-CN" altLang="en-US" dirty="0" smtClean="0"/>
              <a:t>目录结构</a:t>
            </a:r>
            <a:endParaRPr kumimoji="1" lang="en-US" altLang="zh-CN" dirty="0" smtClean="0"/>
          </a:p>
          <a:p>
            <a:pPr marL="681228" indent="-571500">
              <a:lnSpc>
                <a:spcPct val="120000"/>
              </a:lnSpc>
              <a:spcAft>
                <a:spcPts val="600"/>
              </a:spcAft>
              <a:buFont typeface="+mj-ea"/>
              <a:buAutoNum type="ea1JpnChsDbPeriod"/>
            </a:pPr>
            <a:r>
              <a:rPr kumimoji="1" lang="en-US" altLang="zh-CN" dirty="0"/>
              <a:t>Assets</a:t>
            </a:r>
            <a:r>
              <a:rPr kumimoji="1" lang="zh-CN" altLang="en-US" dirty="0" smtClean="0"/>
              <a:t>脚本编译</a:t>
            </a:r>
            <a:endParaRPr kumimoji="1" lang="en-US" altLang="zh-CN" dirty="0" smtClean="0"/>
          </a:p>
          <a:p>
            <a:pPr marL="681228" indent="-571500">
              <a:lnSpc>
                <a:spcPct val="120000"/>
              </a:lnSpc>
              <a:spcAft>
                <a:spcPts val="600"/>
              </a:spcAft>
              <a:buFont typeface="+mj-ea"/>
              <a:buAutoNum type="ea1JpnChsDbPeriod"/>
            </a:pPr>
            <a:r>
              <a:rPr kumimoji="1" lang="en-US" altLang="zh-CN" dirty="0" err="1"/>
              <a:t>Assets</a:t>
            </a:r>
            <a:r>
              <a:rPr kumimoji="1" lang="en-US" altLang="en-US" dirty="0" err="1"/>
              <a:t>资源</a:t>
            </a:r>
            <a:r>
              <a:rPr kumimoji="1" lang="en-US" altLang="en-US" dirty="0" err="1" smtClean="0"/>
              <a:t>打包</a:t>
            </a:r>
            <a:endParaRPr kumimoji="1" lang="en-US" altLang="en-US" dirty="0" smtClean="0"/>
          </a:p>
          <a:p>
            <a:pPr marL="681228" indent="-571500">
              <a:lnSpc>
                <a:spcPct val="120000"/>
              </a:lnSpc>
              <a:spcAft>
                <a:spcPts val="600"/>
              </a:spcAft>
              <a:buFont typeface="+mj-ea"/>
              <a:buAutoNum type="ea1JpnChsDbPeriod"/>
            </a:pPr>
            <a:r>
              <a:rPr kumimoji="1" lang="en-US" altLang="zh-CN" dirty="0" err="1"/>
              <a:t>Andoid</a:t>
            </a:r>
            <a:r>
              <a:rPr kumimoji="1" lang="zh-CN" altLang="en-US" dirty="0"/>
              <a:t>中的资源存储</a:t>
            </a:r>
            <a:endParaRPr lang="en-US" altLang="zh-CN" dirty="0" smtClean="0"/>
          </a:p>
        </p:txBody>
      </p:sp>
      <p:sp>
        <p:nvSpPr>
          <p:cNvPr id="2" name="标题 1"/>
          <p:cNvSpPr>
            <a:spLocks noGrp="1"/>
          </p:cNvSpPr>
          <p:nvPr>
            <p:ph type="title"/>
          </p:nvPr>
        </p:nvSpPr>
        <p:spPr/>
        <p:txBody>
          <a:bodyPr/>
          <a:lstStyle/>
          <a:p>
            <a:r>
              <a:rPr lang="zh-CN" altLang="en-US" dirty="0" smtClean="0"/>
              <a:t>简介</a:t>
            </a:r>
            <a:endParaRPr lang="zh-CN" altLang="en-US" dirty="0"/>
          </a:p>
        </p:txBody>
      </p:sp>
    </p:spTree>
    <p:extLst>
      <p:ext uri="{BB962C8B-B14F-4D97-AF65-F5344CB8AC3E}">
        <p14:creationId xmlns:p14="http://schemas.microsoft.com/office/powerpoint/2010/main" val="2523979822"/>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zh-CN" altLang="en-US" dirty="0"/>
              <a:t>程序集定义文</a:t>
            </a:r>
            <a:r>
              <a:rPr kumimoji="1" lang="zh-CN" altLang="en-US" dirty="0" smtClean="0"/>
              <a:t>件</a:t>
            </a:r>
            <a:r>
              <a:rPr kumimoji="1" lang="en-US" altLang="zh-CN" dirty="0" smtClean="0"/>
              <a:t>-</a:t>
            </a:r>
            <a:r>
              <a:rPr kumimoji="1" lang="zh-CN" altLang="en-US" dirty="0" smtClean="0"/>
              <a:t>编译顺序</a:t>
            </a:r>
            <a:endParaRPr kumimoji="1" lang="zh-CN" altLang="en-US" dirty="0"/>
          </a:p>
        </p:txBody>
      </p:sp>
      <p:pic>
        <p:nvPicPr>
          <p:cNvPr id="5" name="图片 4" descr="AssemblyDependencies.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7584" y="1700808"/>
            <a:ext cx="6048672" cy="4305105"/>
          </a:xfrm>
          <a:prstGeom prst="rect">
            <a:avLst/>
          </a:prstGeom>
        </p:spPr>
      </p:pic>
    </p:spTree>
    <p:extLst>
      <p:ext uri="{BB962C8B-B14F-4D97-AF65-F5344CB8AC3E}">
        <p14:creationId xmlns:p14="http://schemas.microsoft.com/office/powerpoint/2010/main" val="38418540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kumimoji="1" lang="en-US" altLang="zh-CN" dirty="0" smtClean="0"/>
              <a:t>1.</a:t>
            </a:r>
            <a:r>
              <a:rPr kumimoji="1" lang="zh-CN" altLang="en-US" dirty="0" smtClean="0"/>
              <a:t>为什么项目在编译器中运行没报错，发布的时候还会有编译错误？</a:t>
            </a:r>
            <a:endParaRPr kumimoji="1" lang="en-US" altLang="zh-CN" dirty="0" smtClean="0"/>
          </a:p>
          <a:p>
            <a:endParaRPr kumimoji="1" lang="en-US" altLang="zh-CN" dirty="0"/>
          </a:p>
          <a:p>
            <a:r>
              <a:rPr kumimoji="1" lang="zh-CN" altLang="zh-CN" dirty="0" smtClean="0"/>
              <a:t>2</a:t>
            </a:r>
            <a:r>
              <a:rPr kumimoji="1" lang="en-US" altLang="zh-CN" dirty="0" smtClean="0"/>
              <a:t>.</a:t>
            </a:r>
            <a:endParaRPr kumimoji="1" lang="zh-CN" altLang="en-US" dirty="0"/>
          </a:p>
        </p:txBody>
      </p:sp>
      <p:sp>
        <p:nvSpPr>
          <p:cNvPr id="3" name="标题 2"/>
          <p:cNvSpPr>
            <a:spLocks noGrp="1"/>
          </p:cNvSpPr>
          <p:nvPr>
            <p:ph type="title"/>
          </p:nvPr>
        </p:nvSpPr>
        <p:spPr/>
        <p:txBody>
          <a:bodyPr/>
          <a:lstStyle/>
          <a:p>
            <a:r>
              <a:rPr kumimoji="1" lang="zh-CN" altLang="en-US" dirty="0" smtClean="0"/>
              <a:t>思考</a:t>
            </a:r>
            <a:endParaRPr kumimoji="1" lang="zh-CN" altLang="en-US" dirty="0"/>
          </a:p>
        </p:txBody>
      </p:sp>
    </p:spTree>
    <p:extLst>
      <p:ext uri="{BB962C8B-B14F-4D97-AF65-F5344CB8AC3E}">
        <p14:creationId xmlns:p14="http://schemas.microsoft.com/office/powerpoint/2010/main" val="38562246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en-US" altLang="zh-CN" dirty="0"/>
              <a:t>KO</a:t>
            </a:r>
            <a:r>
              <a:rPr kumimoji="1" lang="zh-CN" altLang="en-US" dirty="0" smtClean="0"/>
              <a:t>工程</a:t>
            </a:r>
            <a:r>
              <a:rPr kumimoji="1" lang="en-US" altLang="zh-CN" dirty="0" smtClean="0"/>
              <a:t>Script</a:t>
            </a:r>
            <a:r>
              <a:rPr kumimoji="1" lang="zh-CN" altLang="en-US" dirty="0" smtClean="0"/>
              <a:t>目录结构</a:t>
            </a:r>
            <a:endParaRPr kumimoji="1" lang="zh-CN" altLang="en-US" dirty="0"/>
          </a:p>
        </p:txBody>
      </p:sp>
      <p:pic>
        <p:nvPicPr>
          <p:cNvPr id="4" name="图片 3"/>
          <p:cNvPicPr>
            <a:picLocks noChangeAspect="1"/>
          </p:cNvPicPr>
          <p:nvPr/>
        </p:nvPicPr>
        <p:blipFill>
          <a:blip r:embed="rId2"/>
          <a:stretch>
            <a:fillRect/>
          </a:stretch>
        </p:blipFill>
        <p:spPr>
          <a:xfrm>
            <a:off x="395536" y="2348880"/>
            <a:ext cx="8152414" cy="2376264"/>
          </a:xfrm>
          <a:prstGeom prst="rect">
            <a:avLst/>
          </a:prstGeom>
        </p:spPr>
      </p:pic>
    </p:spTree>
    <p:extLst>
      <p:ext uri="{BB962C8B-B14F-4D97-AF65-F5344CB8AC3E}">
        <p14:creationId xmlns:p14="http://schemas.microsoft.com/office/powerpoint/2010/main" val="22745958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57200" y="2708920"/>
            <a:ext cx="8229600" cy="1143000"/>
          </a:xfrm>
        </p:spPr>
        <p:txBody>
          <a:bodyPr/>
          <a:lstStyle/>
          <a:p>
            <a:pPr algn="ctr"/>
            <a:r>
              <a:rPr kumimoji="1" lang="en-US" altLang="en-US" dirty="0" smtClean="0"/>
              <a:t>四</a:t>
            </a:r>
            <a:r>
              <a:rPr kumimoji="1" lang="en-US" altLang="zh-CN" dirty="0" smtClean="0"/>
              <a:t>. </a:t>
            </a:r>
            <a:r>
              <a:rPr kumimoji="1" lang="en-US" altLang="zh-CN" dirty="0" err="1" smtClean="0"/>
              <a:t>Assets</a:t>
            </a:r>
            <a:r>
              <a:rPr kumimoji="1" lang="en-US" altLang="en-US" dirty="0" err="1" smtClean="0"/>
              <a:t>资源打包</a:t>
            </a:r>
            <a:endParaRPr kumimoji="1" lang="zh-CN" altLang="en-US" dirty="0"/>
          </a:p>
        </p:txBody>
      </p:sp>
    </p:spTree>
    <p:extLst>
      <p:ext uri="{BB962C8B-B14F-4D97-AF65-F5344CB8AC3E}">
        <p14:creationId xmlns:p14="http://schemas.microsoft.com/office/powerpoint/2010/main" val="2830765849"/>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en-US" altLang="zh-CN" dirty="0" smtClean="0"/>
              <a:t>Unity</a:t>
            </a:r>
            <a:r>
              <a:rPr kumimoji="1" lang="zh-CN" altLang="en-US" dirty="0"/>
              <a:t>构建安装包</a:t>
            </a:r>
          </a:p>
        </p:txBody>
      </p:sp>
      <p:sp>
        <p:nvSpPr>
          <p:cNvPr id="4" name="剪去单角的矩形 3"/>
          <p:cNvSpPr/>
          <p:nvPr/>
        </p:nvSpPr>
        <p:spPr>
          <a:xfrm>
            <a:off x="1187624" y="3030240"/>
            <a:ext cx="2376264" cy="864096"/>
          </a:xfrm>
          <a:prstGeom prst="snip1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en-US" altLang="zh-CN" dirty="0" smtClean="0"/>
              <a:t>Script</a:t>
            </a:r>
          </a:p>
          <a:p>
            <a:pPr algn="ctr"/>
            <a:r>
              <a:rPr kumimoji="1" lang="en-US" altLang="zh-CN" dirty="0" smtClean="0"/>
              <a:t>*.</a:t>
            </a:r>
            <a:r>
              <a:rPr kumimoji="1" lang="en-US" altLang="zh-CN" dirty="0" err="1" smtClean="0"/>
              <a:t>cs</a:t>
            </a:r>
            <a:r>
              <a:rPr kumimoji="1" lang="en-US" altLang="zh-CN" dirty="0"/>
              <a:t> </a:t>
            </a:r>
            <a:r>
              <a:rPr kumimoji="1" lang="en-US" altLang="zh-CN" dirty="0" smtClean="0"/>
              <a:t>*.</a:t>
            </a:r>
            <a:r>
              <a:rPr kumimoji="1" lang="en-US" altLang="zh-CN" dirty="0" err="1" smtClean="0"/>
              <a:t>dll</a:t>
            </a:r>
            <a:endParaRPr kumimoji="1" lang="zh-CN" altLang="en-US" dirty="0"/>
          </a:p>
        </p:txBody>
      </p:sp>
      <p:sp>
        <p:nvSpPr>
          <p:cNvPr id="5" name="剪去单角的矩形 4"/>
          <p:cNvSpPr/>
          <p:nvPr/>
        </p:nvSpPr>
        <p:spPr>
          <a:xfrm>
            <a:off x="1187624" y="1916832"/>
            <a:ext cx="2376264" cy="864096"/>
          </a:xfrm>
          <a:prstGeom prst="snip1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en-US" altLang="zh-CN" dirty="0" smtClean="0"/>
              <a:t>Scene</a:t>
            </a:r>
          </a:p>
          <a:p>
            <a:pPr algn="ctr"/>
            <a:r>
              <a:rPr kumimoji="1" lang="en-US" altLang="zh-CN" dirty="0"/>
              <a:t>*</a:t>
            </a:r>
            <a:r>
              <a:rPr kumimoji="1" lang="en-US" altLang="zh-CN" dirty="0" smtClean="0"/>
              <a:t>.unity</a:t>
            </a:r>
            <a:endParaRPr kumimoji="1" lang="zh-CN" altLang="en-US" dirty="0"/>
          </a:p>
        </p:txBody>
      </p:sp>
      <p:sp>
        <p:nvSpPr>
          <p:cNvPr id="6" name="剪去单角的矩形 5"/>
          <p:cNvSpPr/>
          <p:nvPr/>
        </p:nvSpPr>
        <p:spPr>
          <a:xfrm>
            <a:off x="1187624" y="4149080"/>
            <a:ext cx="2376264" cy="864096"/>
          </a:xfrm>
          <a:prstGeom prst="snip1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en-US" altLang="zh-CN" dirty="0" smtClean="0"/>
              <a:t>Resource</a:t>
            </a:r>
            <a:r>
              <a:rPr kumimoji="1" lang="en-US" altLang="zh-CN" dirty="0"/>
              <a:t>/</a:t>
            </a:r>
            <a:endParaRPr kumimoji="1" lang="en-US" altLang="zh-CN" dirty="0" smtClean="0"/>
          </a:p>
          <a:p>
            <a:pPr algn="ctr"/>
            <a:r>
              <a:rPr kumimoji="1" lang="en-US" altLang="zh-CN" dirty="0" smtClean="0"/>
              <a:t>*</a:t>
            </a:r>
            <a:endParaRPr kumimoji="1" lang="zh-CN" altLang="en-US" dirty="0"/>
          </a:p>
        </p:txBody>
      </p:sp>
      <p:sp>
        <p:nvSpPr>
          <p:cNvPr id="7" name="剪去单角的矩形 6"/>
          <p:cNvSpPr/>
          <p:nvPr/>
        </p:nvSpPr>
        <p:spPr>
          <a:xfrm>
            <a:off x="1187624" y="5301208"/>
            <a:ext cx="2376264" cy="864096"/>
          </a:xfrm>
          <a:prstGeom prst="snip1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en-US" altLang="zh-CN" dirty="0" err="1" smtClean="0"/>
              <a:t>StreamingAsset</a:t>
            </a:r>
            <a:r>
              <a:rPr kumimoji="1" lang="en-US" altLang="zh-CN" dirty="0" smtClean="0"/>
              <a:t>/</a:t>
            </a:r>
          </a:p>
          <a:p>
            <a:pPr algn="ctr"/>
            <a:r>
              <a:rPr kumimoji="1" lang="en-US" altLang="zh-CN" dirty="0" smtClean="0"/>
              <a:t>*</a:t>
            </a:r>
            <a:endParaRPr kumimoji="1" lang="zh-CN" altLang="en-US" dirty="0"/>
          </a:p>
        </p:txBody>
      </p:sp>
      <p:sp>
        <p:nvSpPr>
          <p:cNvPr id="12" name="剪去单角的矩形 11"/>
          <p:cNvSpPr/>
          <p:nvPr/>
        </p:nvSpPr>
        <p:spPr>
          <a:xfrm>
            <a:off x="6012160" y="3284984"/>
            <a:ext cx="2376264" cy="864096"/>
          </a:xfrm>
          <a:prstGeom prst="snip1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en-US" altLang="zh-CN" dirty="0" smtClean="0"/>
              <a:t>APK</a:t>
            </a:r>
            <a:r>
              <a:rPr kumimoji="1" lang="en-US" altLang="zh-CN" dirty="0" smtClean="0"/>
              <a:t>/IPA</a:t>
            </a:r>
            <a:endParaRPr kumimoji="1" lang="zh-CN" altLang="en-US" dirty="0"/>
          </a:p>
        </p:txBody>
      </p:sp>
      <p:sp>
        <p:nvSpPr>
          <p:cNvPr id="13" name="线形标注 1 12"/>
          <p:cNvSpPr/>
          <p:nvPr/>
        </p:nvSpPr>
        <p:spPr>
          <a:xfrm>
            <a:off x="4355976" y="5805264"/>
            <a:ext cx="2016224" cy="792088"/>
          </a:xfrm>
          <a:prstGeom prst="borderCallout1">
            <a:avLst>
              <a:gd name="adj1" fmla="val 18750"/>
              <a:gd name="adj2" fmla="val -8333"/>
              <a:gd name="adj3" fmla="val -6148"/>
              <a:gd name="adj4" fmla="val -45262"/>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zh-CN" altLang="en-US" dirty="0" smtClean="0"/>
              <a:t>不做任何处理</a:t>
            </a:r>
            <a:endParaRPr kumimoji="1" lang="zh-CN" altLang="en-US" dirty="0"/>
          </a:p>
        </p:txBody>
      </p:sp>
      <p:sp>
        <p:nvSpPr>
          <p:cNvPr id="14" name="线形标注 1 13"/>
          <p:cNvSpPr/>
          <p:nvPr/>
        </p:nvSpPr>
        <p:spPr>
          <a:xfrm>
            <a:off x="4355976" y="4797152"/>
            <a:ext cx="2016224" cy="792088"/>
          </a:xfrm>
          <a:prstGeom prst="borderCallout1">
            <a:avLst>
              <a:gd name="adj1" fmla="val 18750"/>
              <a:gd name="adj2" fmla="val -8333"/>
              <a:gd name="adj3" fmla="val -6148"/>
              <a:gd name="adj4" fmla="val -45262"/>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en-US" altLang="en-US" dirty="0" smtClean="0"/>
              <a:t>加密压缩</a:t>
            </a:r>
            <a:endParaRPr kumimoji="1" lang="zh-CN" altLang="en-US" dirty="0"/>
          </a:p>
        </p:txBody>
      </p:sp>
      <p:sp>
        <p:nvSpPr>
          <p:cNvPr id="15" name="右箭头 14"/>
          <p:cNvSpPr/>
          <p:nvPr/>
        </p:nvSpPr>
        <p:spPr>
          <a:xfrm>
            <a:off x="4932040" y="3212976"/>
            <a:ext cx="720080" cy="1080120"/>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zh-CN" altLang="en-US"/>
          </a:p>
        </p:txBody>
      </p:sp>
    </p:spTree>
    <p:extLst>
      <p:ext uri="{BB962C8B-B14F-4D97-AF65-F5344CB8AC3E}">
        <p14:creationId xmlns:p14="http://schemas.microsoft.com/office/powerpoint/2010/main" val="12948308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en-US" altLang="zh-CN" dirty="0" smtClean="0"/>
              <a:t>KO</a:t>
            </a:r>
            <a:r>
              <a:rPr kumimoji="1" lang="zh-CN" altLang="en-US" dirty="0" smtClean="0"/>
              <a:t>构建安装包</a:t>
            </a:r>
            <a:endParaRPr kumimoji="1" lang="zh-CN" altLang="en-US" dirty="0"/>
          </a:p>
        </p:txBody>
      </p:sp>
      <p:sp>
        <p:nvSpPr>
          <p:cNvPr id="12" name="剪去单角的矩形 11"/>
          <p:cNvSpPr/>
          <p:nvPr/>
        </p:nvSpPr>
        <p:spPr>
          <a:xfrm>
            <a:off x="1187624" y="3030240"/>
            <a:ext cx="2376264" cy="864096"/>
          </a:xfrm>
          <a:prstGeom prst="snip1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en-US" altLang="zh-CN" dirty="0" smtClean="0"/>
              <a:t>Script</a:t>
            </a:r>
          </a:p>
          <a:p>
            <a:pPr algn="ctr"/>
            <a:r>
              <a:rPr kumimoji="1" lang="en-US" altLang="zh-CN" dirty="0" smtClean="0"/>
              <a:t>*.</a:t>
            </a:r>
            <a:r>
              <a:rPr kumimoji="1" lang="en-US" altLang="zh-CN" dirty="0" err="1" smtClean="0"/>
              <a:t>cs</a:t>
            </a:r>
            <a:r>
              <a:rPr kumimoji="1" lang="en-US" altLang="zh-CN" dirty="0"/>
              <a:t> </a:t>
            </a:r>
            <a:r>
              <a:rPr kumimoji="1" lang="en-US" altLang="zh-CN" dirty="0" smtClean="0"/>
              <a:t>*.</a:t>
            </a:r>
            <a:r>
              <a:rPr kumimoji="1" lang="en-US" altLang="zh-CN" dirty="0" err="1" smtClean="0"/>
              <a:t>dll</a:t>
            </a:r>
            <a:endParaRPr kumimoji="1" lang="zh-CN" altLang="en-US" dirty="0"/>
          </a:p>
        </p:txBody>
      </p:sp>
      <p:sp>
        <p:nvSpPr>
          <p:cNvPr id="13" name="剪去单角的矩形 12"/>
          <p:cNvSpPr/>
          <p:nvPr/>
        </p:nvSpPr>
        <p:spPr>
          <a:xfrm>
            <a:off x="1187624" y="1916832"/>
            <a:ext cx="2376264" cy="864096"/>
          </a:xfrm>
          <a:prstGeom prst="snip1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en-US" altLang="zh-CN" dirty="0" smtClean="0"/>
              <a:t>Scene</a:t>
            </a:r>
          </a:p>
          <a:p>
            <a:pPr algn="ctr"/>
            <a:r>
              <a:rPr kumimoji="1" lang="en-US" altLang="zh-CN" dirty="0" err="1" smtClean="0"/>
              <a:t>AppBoot</a:t>
            </a:r>
            <a:r>
              <a:rPr kumimoji="1" lang="en-US" altLang="zh-CN" dirty="0" err="1" smtClean="0"/>
              <a:t>.unity</a:t>
            </a:r>
            <a:endParaRPr kumimoji="1" lang="zh-CN" altLang="en-US" dirty="0"/>
          </a:p>
        </p:txBody>
      </p:sp>
      <p:sp>
        <p:nvSpPr>
          <p:cNvPr id="14" name="剪去单角的矩形 13"/>
          <p:cNvSpPr/>
          <p:nvPr/>
        </p:nvSpPr>
        <p:spPr>
          <a:xfrm>
            <a:off x="1187624" y="4149080"/>
            <a:ext cx="2376264" cy="864096"/>
          </a:xfrm>
          <a:prstGeom prst="snip1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en-US" altLang="zh-CN" dirty="0" smtClean="0"/>
              <a:t>Resource</a:t>
            </a:r>
            <a:r>
              <a:rPr kumimoji="1" lang="en-US" altLang="zh-CN" dirty="0"/>
              <a:t>/</a:t>
            </a:r>
            <a:endParaRPr kumimoji="1" lang="en-US" altLang="zh-CN" dirty="0" smtClean="0"/>
          </a:p>
          <a:p>
            <a:pPr algn="ctr"/>
            <a:r>
              <a:rPr kumimoji="1" lang="en-US" altLang="zh-CN" dirty="0" smtClean="0"/>
              <a:t>*</a:t>
            </a:r>
            <a:endParaRPr kumimoji="1" lang="zh-CN" altLang="en-US" dirty="0"/>
          </a:p>
        </p:txBody>
      </p:sp>
      <p:sp>
        <p:nvSpPr>
          <p:cNvPr id="15" name="剪去单角的矩形 14"/>
          <p:cNvSpPr/>
          <p:nvPr/>
        </p:nvSpPr>
        <p:spPr>
          <a:xfrm>
            <a:off x="1187624" y="5301208"/>
            <a:ext cx="2376264" cy="864096"/>
          </a:xfrm>
          <a:prstGeom prst="snip1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en-US" altLang="zh-CN" dirty="0" err="1" smtClean="0"/>
              <a:t>StreamingAsset</a:t>
            </a:r>
            <a:r>
              <a:rPr kumimoji="1" lang="en-US" altLang="zh-CN" dirty="0" smtClean="0"/>
              <a:t>/</a:t>
            </a:r>
          </a:p>
          <a:p>
            <a:pPr algn="ctr"/>
            <a:r>
              <a:rPr kumimoji="1" lang="en-US" altLang="zh-CN" dirty="0" smtClean="0"/>
              <a:t>*</a:t>
            </a:r>
            <a:endParaRPr kumimoji="1" lang="zh-CN" altLang="en-US" dirty="0"/>
          </a:p>
        </p:txBody>
      </p:sp>
      <p:sp>
        <p:nvSpPr>
          <p:cNvPr id="16" name="剪去单角的矩形 15"/>
          <p:cNvSpPr/>
          <p:nvPr/>
        </p:nvSpPr>
        <p:spPr>
          <a:xfrm>
            <a:off x="6012160" y="3284984"/>
            <a:ext cx="2376264" cy="864096"/>
          </a:xfrm>
          <a:prstGeom prst="snip1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en-US" altLang="zh-CN" dirty="0" smtClean="0"/>
              <a:t>APK</a:t>
            </a:r>
            <a:r>
              <a:rPr kumimoji="1" lang="en-US" altLang="zh-CN" dirty="0" smtClean="0"/>
              <a:t>/IPA</a:t>
            </a:r>
            <a:endParaRPr kumimoji="1" lang="zh-CN" altLang="en-US" dirty="0"/>
          </a:p>
        </p:txBody>
      </p:sp>
      <p:sp>
        <p:nvSpPr>
          <p:cNvPr id="19" name="右箭头 18"/>
          <p:cNvSpPr/>
          <p:nvPr/>
        </p:nvSpPr>
        <p:spPr>
          <a:xfrm>
            <a:off x="4932040" y="3212976"/>
            <a:ext cx="720080" cy="1080120"/>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zh-CN" altLang="en-US"/>
          </a:p>
        </p:txBody>
      </p:sp>
      <p:sp>
        <p:nvSpPr>
          <p:cNvPr id="20" name="左弧形箭头 19"/>
          <p:cNvSpPr/>
          <p:nvPr/>
        </p:nvSpPr>
        <p:spPr>
          <a:xfrm>
            <a:off x="3707904" y="4581128"/>
            <a:ext cx="720080" cy="1224136"/>
          </a:xfrm>
          <a:prstGeom prst="curved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solidFill>
                <a:schemeClr val="tx1"/>
              </a:solidFill>
            </a:endParaRPr>
          </a:p>
        </p:txBody>
      </p:sp>
      <p:sp>
        <p:nvSpPr>
          <p:cNvPr id="22" name="圆角矩形 21"/>
          <p:cNvSpPr/>
          <p:nvPr/>
        </p:nvSpPr>
        <p:spPr>
          <a:xfrm>
            <a:off x="4716016" y="4869160"/>
            <a:ext cx="1728192" cy="648072"/>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r>
              <a:rPr kumimoji="1" lang="en-US" altLang="en-US" dirty="0" err="1"/>
              <a:t>AssetBundle</a:t>
            </a:r>
            <a:endParaRPr kumimoji="1" lang="zh-CN" altLang="en-US" dirty="0"/>
          </a:p>
        </p:txBody>
      </p:sp>
      <p:sp>
        <p:nvSpPr>
          <p:cNvPr id="25" name="右箭头 24"/>
          <p:cNvSpPr/>
          <p:nvPr/>
        </p:nvSpPr>
        <p:spPr>
          <a:xfrm>
            <a:off x="3635896" y="5877272"/>
            <a:ext cx="1440160" cy="288032"/>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zh-CN" altLang="en-US"/>
          </a:p>
        </p:txBody>
      </p:sp>
      <p:sp>
        <p:nvSpPr>
          <p:cNvPr id="26" name="圆角矩形 25"/>
          <p:cNvSpPr/>
          <p:nvPr/>
        </p:nvSpPr>
        <p:spPr>
          <a:xfrm>
            <a:off x="5220072" y="5733256"/>
            <a:ext cx="1728192" cy="648072"/>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r>
              <a:rPr kumimoji="1" lang="en-US" altLang="zh-CN" dirty="0" smtClean="0"/>
              <a:t>*.ifs  *.</a:t>
            </a:r>
            <a:r>
              <a:rPr kumimoji="1" lang="en-US" altLang="zh-CN" dirty="0" err="1" smtClean="0"/>
              <a:t>ifs.res</a:t>
            </a:r>
            <a:endParaRPr kumimoji="1" lang="zh-CN" altLang="en-US" dirty="0"/>
          </a:p>
        </p:txBody>
      </p:sp>
    </p:spTree>
    <p:extLst>
      <p:ext uri="{BB962C8B-B14F-4D97-AF65-F5344CB8AC3E}">
        <p14:creationId xmlns:p14="http://schemas.microsoft.com/office/powerpoint/2010/main" val="2195822952"/>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en-US" altLang="zh-CN" dirty="0"/>
              <a:t>KO</a:t>
            </a:r>
            <a:r>
              <a:rPr kumimoji="1" lang="zh-CN" altLang="en-US" dirty="0" smtClean="0"/>
              <a:t>工程</a:t>
            </a:r>
            <a:r>
              <a:rPr kumimoji="1" lang="en-US" altLang="zh-CN" dirty="0" smtClean="0"/>
              <a:t>Resource</a:t>
            </a:r>
            <a:r>
              <a:rPr kumimoji="1" lang="zh-CN" altLang="en-US" dirty="0" smtClean="0"/>
              <a:t>目录结构</a:t>
            </a:r>
            <a:endParaRPr kumimoji="1" lang="zh-CN" altLang="en-US" dirty="0"/>
          </a:p>
        </p:txBody>
      </p:sp>
      <p:pic>
        <p:nvPicPr>
          <p:cNvPr id="5" name="图片 4"/>
          <p:cNvPicPr>
            <a:picLocks noChangeAspect="1"/>
          </p:cNvPicPr>
          <p:nvPr/>
        </p:nvPicPr>
        <p:blipFill>
          <a:blip r:embed="rId2"/>
          <a:stretch>
            <a:fillRect/>
          </a:stretch>
        </p:blipFill>
        <p:spPr>
          <a:xfrm>
            <a:off x="539552" y="1419512"/>
            <a:ext cx="6912768" cy="5117080"/>
          </a:xfrm>
          <a:prstGeom prst="rect">
            <a:avLst/>
          </a:prstGeom>
        </p:spPr>
      </p:pic>
    </p:spTree>
    <p:extLst>
      <p:ext uri="{BB962C8B-B14F-4D97-AF65-F5344CB8AC3E}">
        <p14:creationId xmlns:p14="http://schemas.microsoft.com/office/powerpoint/2010/main" val="1302124844"/>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en-US" altLang="zh-CN" dirty="0"/>
              <a:t>KO</a:t>
            </a:r>
            <a:r>
              <a:rPr kumimoji="1" lang="zh-CN" altLang="en-US" dirty="0" smtClean="0"/>
              <a:t>工程</a:t>
            </a:r>
            <a:r>
              <a:rPr kumimoji="1" lang="en-US" altLang="zh-CN" dirty="0" err="1" smtClean="0"/>
              <a:t>ArtistResource</a:t>
            </a:r>
            <a:r>
              <a:rPr kumimoji="1" lang="zh-CN" altLang="en-US" dirty="0"/>
              <a:t>目录结构</a:t>
            </a:r>
          </a:p>
        </p:txBody>
      </p:sp>
      <p:pic>
        <p:nvPicPr>
          <p:cNvPr id="4" name="图片 3"/>
          <p:cNvPicPr>
            <a:picLocks noChangeAspect="1"/>
          </p:cNvPicPr>
          <p:nvPr/>
        </p:nvPicPr>
        <p:blipFill>
          <a:blip r:embed="rId2"/>
          <a:stretch>
            <a:fillRect/>
          </a:stretch>
        </p:blipFill>
        <p:spPr>
          <a:xfrm>
            <a:off x="323528" y="1628800"/>
            <a:ext cx="8604448" cy="4357966"/>
          </a:xfrm>
          <a:prstGeom prst="rect">
            <a:avLst/>
          </a:prstGeom>
        </p:spPr>
      </p:pic>
    </p:spTree>
    <p:extLst>
      <p:ext uri="{BB962C8B-B14F-4D97-AF65-F5344CB8AC3E}">
        <p14:creationId xmlns:p14="http://schemas.microsoft.com/office/powerpoint/2010/main" val="1977844630"/>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zh-CN" altLang="en-US" dirty="0" smtClean="0"/>
              <a:t>构建</a:t>
            </a:r>
            <a:r>
              <a:rPr kumimoji="1" lang="en-US" altLang="zh-CN" dirty="0" err="1" smtClean="0"/>
              <a:t>AssetBundle</a:t>
            </a:r>
            <a:r>
              <a:rPr kumimoji="1" lang="zh-CN" altLang="en-US" dirty="0" smtClean="0"/>
              <a:t>目录结构</a:t>
            </a:r>
            <a:endParaRPr kumimoji="1" lang="zh-CN" altLang="en-US" dirty="0"/>
          </a:p>
        </p:txBody>
      </p:sp>
      <p:pic>
        <p:nvPicPr>
          <p:cNvPr id="4" name="图片 3"/>
          <p:cNvPicPr>
            <a:picLocks noChangeAspect="1"/>
          </p:cNvPicPr>
          <p:nvPr/>
        </p:nvPicPr>
        <p:blipFill>
          <a:blip r:embed="rId2"/>
          <a:stretch>
            <a:fillRect/>
          </a:stretch>
        </p:blipFill>
        <p:spPr>
          <a:xfrm>
            <a:off x="1547664" y="1484784"/>
            <a:ext cx="6084416" cy="4777946"/>
          </a:xfrm>
          <a:prstGeom prst="rect">
            <a:avLst/>
          </a:prstGeom>
        </p:spPr>
      </p:pic>
    </p:spTree>
    <p:extLst>
      <p:ext uri="{BB962C8B-B14F-4D97-AF65-F5344CB8AC3E}">
        <p14:creationId xmlns:p14="http://schemas.microsoft.com/office/powerpoint/2010/main" val="1032136640"/>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kumimoji="1" lang="en-US" altLang="zh-CN" dirty="0" smtClean="0"/>
              <a:t>1.</a:t>
            </a:r>
            <a:r>
              <a:rPr kumimoji="1" lang="zh-CN" altLang="en-US" dirty="0" smtClean="0"/>
              <a:t>为什么要分开</a:t>
            </a:r>
            <a:r>
              <a:rPr kumimoji="1" lang="en-US" altLang="zh-CN" dirty="0" smtClean="0"/>
              <a:t>Resource</a:t>
            </a:r>
            <a:r>
              <a:rPr kumimoji="1" lang="zh-CN" altLang="en-US" dirty="0" smtClean="0"/>
              <a:t>和</a:t>
            </a:r>
            <a:r>
              <a:rPr kumimoji="1" lang="en-US" altLang="zh-CN" dirty="0" err="1" smtClean="0"/>
              <a:t>ArtistResource</a:t>
            </a:r>
            <a:r>
              <a:rPr kumimoji="1" lang="zh-CN" altLang="en-US" dirty="0" smtClean="0"/>
              <a:t>两个目录存放资源？</a:t>
            </a:r>
            <a:endParaRPr kumimoji="1" lang="en-US" altLang="zh-CN" dirty="0"/>
          </a:p>
          <a:p>
            <a:pPr marL="109728" indent="0">
              <a:buNone/>
            </a:pPr>
            <a:endParaRPr kumimoji="1" lang="zh-CN" altLang="en-US" dirty="0"/>
          </a:p>
        </p:txBody>
      </p:sp>
      <p:sp>
        <p:nvSpPr>
          <p:cNvPr id="3" name="标题 2"/>
          <p:cNvSpPr>
            <a:spLocks noGrp="1"/>
          </p:cNvSpPr>
          <p:nvPr>
            <p:ph type="title"/>
          </p:nvPr>
        </p:nvSpPr>
        <p:spPr/>
        <p:txBody>
          <a:bodyPr/>
          <a:lstStyle/>
          <a:p>
            <a:r>
              <a:rPr kumimoji="1" lang="zh-CN" altLang="en-US" dirty="0" smtClean="0"/>
              <a:t>思考</a:t>
            </a:r>
            <a:endParaRPr kumimoji="1" lang="zh-CN" altLang="en-US" dirty="0"/>
          </a:p>
        </p:txBody>
      </p:sp>
    </p:spTree>
    <p:extLst>
      <p:ext uri="{BB962C8B-B14F-4D97-AF65-F5344CB8AC3E}">
        <p14:creationId xmlns:p14="http://schemas.microsoft.com/office/powerpoint/2010/main" val="40890531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1268760"/>
            <a:ext cx="8229600" cy="4679078"/>
          </a:xfrm>
        </p:spPr>
        <p:txBody>
          <a:bodyPr>
            <a:normAutofit/>
          </a:bodyPr>
          <a:lstStyle/>
          <a:p>
            <a:pPr>
              <a:lnSpc>
                <a:spcPct val="200000"/>
              </a:lnSpc>
            </a:pPr>
            <a:r>
              <a:rPr lang="zh-CN" altLang="en-US" dirty="0" smtClean="0"/>
              <a:t>掌握</a:t>
            </a:r>
            <a:r>
              <a:rPr lang="en-US" altLang="en-US" dirty="0" err="1" smtClean="0"/>
              <a:t>Unity工程的目录结构</a:t>
            </a:r>
            <a:endParaRPr lang="en-US" altLang="en-US" dirty="0" smtClean="0"/>
          </a:p>
          <a:p>
            <a:pPr>
              <a:lnSpc>
                <a:spcPct val="200000"/>
              </a:lnSpc>
            </a:pPr>
            <a:r>
              <a:rPr lang="en-US" altLang="en-US" dirty="0" smtClean="0"/>
              <a:t>了解</a:t>
            </a:r>
            <a:r>
              <a:rPr lang="zh-CN" altLang="en-US" dirty="0" smtClean="0"/>
              <a:t>程序包</a:t>
            </a:r>
            <a:r>
              <a:rPr lang="en-US" altLang="en-US" dirty="0" smtClean="0"/>
              <a:t>和资源包的生成</a:t>
            </a:r>
            <a:r>
              <a:rPr lang="zh-CN" altLang="en-US" dirty="0" smtClean="0"/>
              <a:t>方式</a:t>
            </a:r>
            <a:endParaRPr lang="en-US" altLang="en-US" dirty="0" smtClean="0"/>
          </a:p>
          <a:p>
            <a:pPr>
              <a:lnSpc>
                <a:spcPct val="200000"/>
              </a:lnSpc>
            </a:pPr>
            <a:r>
              <a:rPr lang="zh-CN" altLang="en-US" sz="2600" dirty="0" smtClean="0"/>
              <a:t>分析出</a:t>
            </a:r>
            <a:r>
              <a:rPr lang="zh-CN" altLang="en-US" sz="2600" dirty="0" smtClean="0"/>
              <a:t>合适的目录存放资源</a:t>
            </a:r>
            <a:endParaRPr lang="en-US" altLang="zh-CN" sz="2600" dirty="0" smtClean="0"/>
          </a:p>
          <a:p>
            <a:pPr>
              <a:lnSpc>
                <a:spcPct val="200000"/>
              </a:lnSpc>
            </a:pPr>
            <a:r>
              <a:rPr lang="zh-CN" altLang="en-US" sz="2600" dirty="0" smtClean="0"/>
              <a:t>修改资源后，对构建安装包的影响</a:t>
            </a:r>
            <a:endParaRPr lang="en-US" altLang="zh-CN" sz="2600" dirty="0" smtClean="0"/>
          </a:p>
          <a:p>
            <a:pPr marL="109728" indent="0">
              <a:lnSpc>
                <a:spcPct val="200000"/>
              </a:lnSpc>
              <a:buNone/>
            </a:pPr>
            <a:endParaRPr lang="en-US" altLang="zh-CN" sz="1900" dirty="0"/>
          </a:p>
          <a:p>
            <a:pPr marL="109728" indent="0">
              <a:lnSpc>
                <a:spcPct val="200000"/>
              </a:lnSpc>
              <a:buNone/>
            </a:pPr>
            <a:endParaRPr lang="en-US" altLang="zh-CN" sz="1900" dirty="0" smtClean="0"/>
          </a:p>
        </p:txBody>
      </p:sp>
      <p:sp>
        <p:nvSpPr>
          <p:cNvPr id="2" name="标题 1"/>
          <p:cNvSpPr>
            <a:spLocks noGrp="1"/>
          </p:cNvSpPr>
          <p:nvPr>
            <p:ph type="title"/>
          </p:nvPr>
        </p:nvSpPr>
        <p:spPr/>
        <p:txBody>
          <a:bodyPr/>
          <a:lstStyle/>
          <a:p>
            <a:r>
              <a:rPr lang="zh-CN" altLang="en-US" dirty="0" smtClean="0"/>
              <a:t>一、目的</a:t>
            </a:r>
            <a:endParaRPr lang="zh-CN" altLang="en-US" dirty="0"/>
          </a:p>
        </p:txBody>
      </p:sp>
    </p:spTree>
    <p:extLst>
      <p:ext uri="{BB962C8B-B14F-4D97-AF65-F5344CB8AC3E}">
        <p14:creationId xmlns:p14="http://schemas.microsoft.com/office/powerpoint/2010/main" val="1274336352"/>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en-US" altLang="zh-CN" dirty="0"/>
              <a:t>KO</a:t>
            </a:r>
            <a:r>
              <a:rPr kumimoji="1" lang="zh-CN" altLang="en-US" dirty="0" smtClean="0"/>
              <a:t>工程</a:t>
            </a:r>
            <a:r>
              <a:rPr kumimoji="1" lang="en-US" altLang="zh-CN" dirty="0" err="1" smtClean="0"/>
              <a:t>StreamingAsset</a:t>
            </a:r>
            <a:r>
              <a:rPr kumimoji="1" lang="zh-CN" altLang="en-US" dirty="0" smtClean="0"/>
              <a:t>目录结构</a:t>
            </a:r>
            <a:endParaRPr kumimoji="1" lang="zh-CN" altLang="en-US" dirty="0"/>
          </a:p>
        </p:txBody>
      </p:sp>
      <p:pic>
        <p:nvPicPr>
          <p:cNvPr id="4" name="图片 3"/>
          <p:cNvPicPr>
            <a:picLocks noChangeAspect="1"/>
          </p:cNvPicPr>
          <p:nvPr/>
        </p:nvPicPr>
        <p:blipFill>
          <a:blip r:embed="rId2"/>
          <a:stretch>
            <a:fillRect/>
          </a:stretch>
        </p:blipFill>
        <p:spPr>
          <a:xfrm>
            <a:off x="467544" y="1916832"/>
            <a:ext cx="7340600" cy="3060700"/>
          </a:xfrm>
          <a:prstGeom prst="rect">
            <a:avLst/>
          </a:prstGeom>
        </p:spPr>
      </p:pic>
    </p:spTree>
    <p:extLst>
      <p:ext uri="{BB962C8B-B14F-4D97-AF65-F5344CB8AC3E}">
        <p14:creationId xmlns:p14="http://schemas.microsoft.com/office/powerpoint/2010/main" val="30904563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zh-CN" altLang="en-US" dirty="0"/>
              <a:t>构建</a:t>
            </a:r>
            <a:r>
              <a:rPr kumimoji="1" lang="en-US" altLang="zh-CN" dirty="0" smtClean="0"/>
              <a:t>APK</a:t>
            </a:r>
            <a:r>
              <a:rPr kumimoji="1" lang="zh-CN" altLang="en-US" dirty="0" smtClean="0"/>
              <a:t>目录结构</a:t>
            </a:r>
            <a:endParaRPr kumimoji="1" lang="zh-CN" altLang="en-US" dirty="0"/>
          </a:p>
        </p:txBody>
      </p:sp>
      <p:pic>
        <p:nvPicPr>
          <p:cNvPr id="6" name="图片 5"/>
          <p:cNvPicPr>
            <a:picLocks noChangeAspect="1"/>
          </p:cNvPicPr>
          <p:nvPr/>
        </p:nvPicPr>
        <p:blipFill rotWithShape="1">
          <a:blip r:embed="rId3"/>
          <a:srcRect t="2636" b="12496"/>
          <a:stretch/>
        </p:blipFill>
        <p:spPr>
          <a:xfrm>
            <a:off x="899592" y="1412776"/>
            <a:ext cx="7188971" cy="5112567"/>
          </a:xfrm>
          <a:prstGeom prst="rect">
            <a:avLst/>
          </a:prstGeom>
        </p:spPr>
      </p:pic>
    </p:spTree>
    <p:extLst>
      <p:ext uri="{BB962C8B-B14F-4D97-AF65-F5344CB8AC3E}">
        <p14:creationId xmlns:p14="http://schemas.microsoft.com/office/powerpoint/2010/main" val="3739713390"/>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57200" y="2708920"/>
            <a:ext cx="8229600" cy="1143000"/>
          </a:xfrm>
        </p:spPr>
        <p:txBody>
          <a:bodyPr/>
          <a:lstStyle/>
          <a:p>
            <a:pPr algn="ctr"/>
            <a:r>
              <a:rPr kumimoji="1" lang="zh-CN" altLang="en-US" dirty="0" smtClean="0"/>
              <a:t>五</a:t>
            </a:r>
            <a:r>
              <a:rPr kumimoji="1" lang="en-US" altLang="zh-CN" dirty="0" smtClean="0"/>
              <a:t>. </a:t>
            </a:r>
            <a:r>
              <a:rPr kumimoji="1" lang="en-US" altLang="zh-CN" dirty="0" err="1" smtClean="0"/>
              <a:t>Andoid</a:t>
            </a:r>
            <a:r>
              <a:rPr kumimoji="1" lang="zh-CN" altLang="en-US" dirty="0" smtClean="0"/>
              <a:t>中的资源存储</a:t>
            </a:r>
            <a:endParaRPr kumimoji="1" lang="zh-CN" altLang="en-US" dirty="0"/>
          </a:p>
        </p:txBody>
      </p:sp>
    </p:spTree>
    <p:extLst>
      <p:ext uri="{BB962C8B-B14F-4D97-AF65-F5344CB8AC3E}">
        <p14:creationId xmlns:p14="http://schemas.microsoft.com/office/powerpoint/2010/main" val="2947252098"/>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kumimoji="1" lang="zh-CN" altLang="en-US" dirty="0" smtClean="0"/>
              <a:t>内部存储空间中的应用私有目录</a:t>
            </a:r>
            <a:endParaRPr kumimoji="1" lang="en-US" altLang="zh-CN" dirty="0" smtClean="0"/>
          </a:p>
          <a:p>
            <a:pPr lvl="1"/>
            <a:r>
              <a:rPr kumimoji="1" lang="en-US" altLang="zh-CN" dirty="0" smtClean="0"/>
              <a:t>/</a:t>
            </a:r>
            <a:r>
              <a:rPr kumimoji="1" lang="en-US" altLang="zh-CN" dirty="0"/>
              <a:t>data</a:t>
            </a:r>
            <a:r>
              <a:rPr kumimoji="1" lang="en-US" altLang="zh-CN" dirty="0" smtClean="0"/>
              <a:t>/app</a:t>
            </a:r>
            <a:endParaRPr kumimoji="1" lang="en-US" altLang="zh-CN" dirty="0"/>
          </a:p>
          <a:p>
            <a:pPr lvl="1"/>
            <a:r>
              <a:rPr kumimoji="1" lang="en-US" altLang="zh-CN" dirty="0"/>
              <a:t>/data/</a:t>
            </a:r>
            <a:r>
              <a:rPr kumimoji="1" lang="en-US" altLang="zh-CN" dirty="0" smtClean="0"/>
              <a:t>data</a:t>
            </a:r>
          </a:p>
          <a:p>
            <a:pPr lvl="1"/>
            <a:endParaRPr kumimoji="1" lang="en-US" altLang="zh-CN" dirty="0" smtClean="0"/>
          </a:p>
          <a:p>
            <a:r>
              <a:rPr kumimoji="1" lang="zh-CN" altLang="en-US" dirty="0" smtClean="0"/>
              <a:t>外部存储空间中的应用私有目录</a:t>
            </a:r>
            <a:endParaRPr kumimoji="1" lang="en-US" altLang="zh-CN" dirty="0" smtClean="0"/>
          </a:p>
          <a:p>
            <a:pPr lvl="1"/>
            <a:r>
              <a:rPr kumimoji="1" lang="en-US" altLang="zh-CN" dirty="0" smtClean="0"/>
              <a:t>/storage/emulated/0/Android/data/app</a:t>
            </a:r>
          </a:p>
          <a:p>
            <a:pPr lvl="1"/>
            <a:r>
              <a:rPr kumimoji="1" lang="en-US" altLang="zh-CN" dirty="0"/>
              <a:t>/storage/emulated/0/Android/data</a:t>
            </a:r>
            <a:r>
              <a:rPr kumimoji="1" lang="en-US" altLang="zh-CN" dirty="0" smtClean="0"/>
              <a:t>/data</a:t>
            </a:r>
          </a:p>
          <a:p>
            <a:pPr marL="109728" indent="0">
              <a:buNone/>
            </a:pPr>
            <a:endParaRPr kumimoji="1" lang="en-US" altLang="zh-CN" dirty="0" smtClean="0"/>
          </a:p>
          <a:p>
            <a:r>
              <a:rPr kumimoji="1" lang="zh-CN" altLang="en-US" dirty="0" smtClean="0"/>
              <a:t>外部存储空间中的公共目录</a:t>
            </a:r>
            <a:endParaRPr kumimoji="1" lang="en-US" altLang="zh-CN" dirty="0"/>
          </a:p>
          <a:p>
            <a:pPr lvl="1"/>
            <a:r>
              <a:rPr kumimoji="1" lang="en-US" altLang="zh-CN" dirty="0"/>
              <a:t>/storage/emulated/0</a:t>
            </a:r>
            <a:r>
              <a:rPr kumimoji="1" lang="en-US" altLang="zh-CN" dirty="0" smtClean="0"/>
              <a:t>/</a:t>
            </a:r>
          </a:p>
        </p:txBody>
      </p:sp>
      <p:sp>
        <p:nvSpPr>
          <p:cNvPr id="3" name="标题 2"/>
          <p:cNvSpPr>
            <a:spLocks noGrp="1"/>
          </p:cNvSpPr>
          <p:nvPr>
            <p:ph type="title"/>
          </p:nvPr>
        </p:nvSpPr>
        <p:spPr/>
        <p:txBody>
          <a:bodyPr/>
          <a:lstStyle/>
          <a:p>
            <a:r>
              <a:rPr kumimoji="1" lang="en-US" altLang="zh-CN" dirty="0" smtClean="0"/>
              <a:t>Androi</a:t>
            </a:r>
            <a:r>
              <a:rPr kumimoji="1" lang="en-US" altLang="zh-CN" dirty="0" smtClean="0"/>
              <a:t>d</a:t>
            </a:r>
            <a:r>
              <a:rPr kumimoji="1" lang="zh-CN" altLang="en-US" dirty="0" smtClean="0"/>
              <a:t>文件存储目录</a:t>
            </a:r>
            <a:endParaRPr kumimoji="1" lang="zh-CN" altLang="en-US" dirty="0"/>
          </a:p>
        </p:txBody>
      </p:sp>
    </p:spTree>
    <p:extLst>
      <p:ext uri="{BB962C8B-B14F-4D97-AF65-F5344CB8AC3E}">
        <p14:creationId xmlns:p14="http://schemas.microsoft.com/office/powerpoint/2010/main" val="285980615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Autofit/>
          </a:bodyPr>
          <a:lstStyle/>
          <a:p>
            <a:r>
              <a:rPr kumimoji="1" lang="en-US" altLang="zh-CN" sz="2400" dirty="0" err="1" smtClean="0"/>
              <a:t>Application.dataPath</a:t>
            </a:r>
            <a:endParaRPr kumimoji="1" lang="en-US" altLang="zh-CN" sz="2400" dirty="0" smtClean="0"/>
          </a:p>
          <a:p>
            <a:pPr marL="109728" indent="0">
              <a:buNone/>
            </a:pPr>
            <a:r>
              <a:rPr kumimoji="1" lang="zh-CN" altLang="en-US" sz="2400" dirty="0" smtClean="0"/>
              <a:t>   </a:t>
            </a:r>
            <a:r>
              <a:rPr kumimoji="1" lang="en-US" altLang="zh-CN" sz="2400" dirty="0" smtClean="0"/>
              <a:t>/</a:t>
            </a:r>
            <a:r>
              <a:rPr kumimoji="1" lang="en-US" altLang="zh-CN" sz="2400" dirty="0"/>
              <a:t>data/app/</a:t>
            </a:r>
            <a:r>
              <a:rPr kumimoji="1" lang="en-US" altLang="zh-CN" sz="2400" dirty="0" err="1"/>
              <a:t>xxx.xxx.xxx.apk</a:t>
            </a:r>
            <a:r>
              <a:rPr kumimoji="1" lang="en-US" altLang="zh-CN" sz="2400" dirty="0"/>
              <a:t> </a:t>
            </a:r>
            <a:endParaRPr kumimoji="1" lang="en-US" altLang="zh-CN" sz="2400" dirty="0" smtClean="0"/>
          </a:p>
          <a:p>
            <a:endParaRPr kumimoji="1" lang="en-US" altLang="zh-CN" sz="2400" dirty="0"/>
          </a:p>
          <a:p>
            <a:r>
              <a:rPr kumimoji="1" lang="en-US" altLang="zh-CN" sz="2400" dirty="0" err="1" smtClean="0"/>
              <a:t>Application.streamingAssetsPath</a:t>
            </a:r>
            <a:endParaRPr kumimoji="1" lang="en-US" altLang="zh-CN" sz="2400" dirty="0" smtClean="0"/>
          </a:p>
          <a:p>
            <a:pPr marL="109728" indent="0">
              <a:buNone/>
            </a:pPr>
            <a:r>
              <a:rPr kumimoji="1" lang="zh-CN" altLang="en-US" sz="2400" dirty="0" smtClean="0"/>
              <a:t>   </a:t>
            </a:r>
            <a:r>
              <a:rPr kumimoji="1" lang="en-US" altLang="zh-CN" sz="2400" dirty="0" err="1" smtClean="0"/>
              <a:t>jar</a:t>
            </a:r>
            <a:r>
              <a:rPr kumimoji="1" lang="en-US" altLang="zh-CN" sz="2400" dirty="0" err="1"/>
              <a:t>:file</a:t>
            </a:r>
            <a:r>
              <a:rPr kumimoji="1" lang="en-US" altLang="zh-CN" sz="2400" dirty="0"/>
              <a:t>:///data/app/</a:t>
            </a:r>
            <a:r>
              <a:rPr kumimoji="1" lang="en-US" altLang="zh-CN" sz="2400" dirty="0" err="1"/>
              <a:t>xxx.xxx.xxx.apk</a:t>
            </a:r>
            <a:r>
              <a:rPr kumimoji="1" lang="en-US" altLang="zh-CN" sz="2400" dirty="0"/>
              <a:t>/!/assets </a:t>
            </a:r>
            <a:endParaRPr kumimoji="1" lang="en-US" altLang="zh-CN" sz="2400" dirty="0" smtClean="0"/>
          </a:p>
          <a:p>
            <a:endParaRPr kumimoji="1" lang="en-US" altLang="zh-CN" sz="2400" dirty="0"/>
          </a:p>
          <a:p>
            <a:r>
              <a:rPr kumimoji="1" lang="en-US" altLang="zh-CN" sz="2400" dirty="0" err="1" smtClean="0"/>
              <a:t>Application.persistentDataPath</a:t>
            </a:r>
            <a:endParaRPr kumimoji="1" lang="en-US" altLang="zh-CN" sz="2400" dirty="0" smtClean="0"/>
          </a:p>
          <a:p>
            <a:pPr marL="109728" indent="0">
              <a:buNone/>
            </a:pPr>
            <a:r>
              <a:rPr kumimoji="1" lang="zh-CN" altLang="en-US" sz="2400" dirty="0" smtClean="0"/>
              <a:t>  </a:t>
            </a:r>
            <a:r>
              <a:rPr kumimoji="1" lang="en-US" altLang="zh-CN" sz="2400" dirty="0" smtClean="0"/>
              <a:t>/</a:t>
            </a:r>
            <a:r>
              <a:rPr kumimoji="1" lang="en-US" altLang="zh-CN" sz="2400" dirty="0"/>
              <a:t>data/data/</a:t>
            </a:r>
            <a:r>
              <a:rPr kumimoji="1" lang="en-US" altLang="zh-CN" sz="2400" dirty="0" err="1"/>
              <a:t>xxx.xxx.xxx</a:t>
            </a:r>
            <a:r>
              <a:rPr kumimoji="1" lang="en-US" altLang="zh-CN" sz="2400" dirty="0"/>
              <a:t>/files </a:t>
            </a:r>
            <a:endParaRPr kumimoji="1" lang="en-US" altLang="zh-CN" sz="2400" dirty="0" smtClean="0"/>
          </a:p>
          <a:p>
            <a:endParaRPr kumimoji="1" lang="en-US" altLang="zh-CN" sz="2400" dirty="0"/>
          </a:p>
          <a:p>
            <a:r>
              <a:rPr kumimoji="1" lang="en-US" altLang="zh-CN" sz="2400" dirty="0" err="1" smtClean="0"/>
              <a:t>Application.temporaryCachePath</a:t>
            </a:r>
            <a:endParaRPr kumimoji="1" lang="en-US" altLang="zh-CN" sz="2400" dirty="0" smtClean="0"/>
          </a:p>
          <a:p>
            <a:pPr marL="109728" indent="0">
              <a:buNone/>
            </a:pPr>
            <a:r>
              <a:rPr kumimoji="1" lang="zh-CN" altLang="en-US" sz="2400" dirty="0" smtClean="0"/>
              <a:t>  </a:t>
            </a:r>
            <a:r>
              <a:rPr kumimoji="1" lang="en-US" altLang="zh-CN" sz="2400" dirty="0" smtClean="0"/>
              <a:t>/</a:t>
            </a:r>
            <a:r>
              <a:rPr kumimoji="1" lang="en-US" altLang="zh-CN" sz="2400" dirty="0"/>
              <a:t>data/data/</a:t>
            </a:r>
            <a:r>
              <a:rPr kumimoji="1" lang="en-US" altLang="zh-CN" sz="2400" dirty="0" err="1"/>
              <a:t>xxx.xxx.xxx</a:t>
            </a:r>
            <a:r>
              <a:rPr kumimoji="1" lang="en-US" altLang="zh-CN" sz="2400" dirty="0"/>
              <a:t>/cache</a:t>
            </a:r>
            <a:endParaRPr kumimoji="1" lang="zh-CN" altLang="en-US" sz="2400" dirty="0"/>
          </a:p>
        </p:txBody>
      </p:sp>
      <p:sp>
        <p:nvSpPr>
          <p:cNvPr id="3" name="标题 2"/>
          <p:cNvSpPr>
            <a:spLocks noGrp="1"/>
          </p:cNvSpPr>
          <p:nvPr>
            <p:ph type="title"/>
          </p:nvPr>
        </p:nvSpPr>
        <p:spPr/>
        <p:txBody>
          <a:bodyPr/>
          <a:lstStyle/>
          <a:p>
            <a:r>
              <a:rPr kumimoji="1" lang="en-US" altLang="zh-CN" dirty="0" smtClean="0"/>
              <a:t>Unity</a:t>
            </a:r>
            <a:r>
              <a:rPr kumimoji="1" lang="zh-CN" altLang="en-US" dirty="0" smtClean="0"/>
              <a:t>在</a:t>
            </a:r>
            <a:r>
              <a:rPr kumimoji="1" lang="en-US" altLang="zh-CN" dirty="0" smtClean="0"/>
              <a:t>Android</a:t>
            </a:r>
            <a:r>
              <a:rPr kumimoji="1" lang="zh-CN" altLang="en-US" dirty="0" smtClean="0"/>
              <a:t>对应的路径</a:t>
            </a:r>
            <a:endParaRPr kumimoji="1" lang="zh-CN" altLang="en-US" dirty="0"/>
          </a:p>
        </p:txBody>
      </p:sp>
    </p:spTree>
    <p:extLst>
      <p:ext uri="{BB962C8B-B14F-4D97-AF65-F5344CB8AC3E}">
        <p14:creationId xmlns:p14="http://schemas.microsoft.com/office/powerpoint/2010/main" val="428003826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en-US" altLang="zh-CN" dirty="0" smtClean="0"/>
              <a:t>Android</a:t>
            </a:r>
            <a:r>
              <a:rPr kumimoji="1" lang="zh-CN" altLang="en-US" dirty="0" smtClean="0"/>
              <a:t>中目录结构</a:t>
            </a:r>
            <a:endParaRPr kumimoji="1" lang="zh-CN" altLang="en-US" dirty="0"/>
          </a:p>
        </p:txBody>
      </p:sp>
      <p:sp>
        <p:nvSpPr>
          <p:cNvPr id="6" name="内容占位符 1"/>
          <p:cNvSpPr>
            <a:spLocks noGrp="1"/>
          </p:cNvSpPr>
          <p:nvPr>
            <p:ph idx="1"/>
          </p:nvPr>
        </p:nvSpPr>
        <p:spPr>
          <a:xfrm>
            <a:off x="457200" y="1481328"/>
            <a:ext cx="8229600" cy="4525963"/>
          </a:xfrm>
        </p:spPr>
        <p:txBody>
          <a:bodyPr/>
          <a:lstStyle/>
          <a:p>
            <a:r>
              <a:rPr kumimoji="1" lang="en-US" altLang="zh-CN" dirty="0" smtClean="0"/>
              <a:t>/data/app/</a:t>
            </a:r>
            <a:r>
              <a:rPr kumimoji="1" lang="en-US" altLang="zh-CN" dirty="0" err="1" smtClean="0"/>
              <a:t>com.tencent.YiRen-xxxxxxxx</a:t>
            </a:r>
            <a:endParaRPr kumimoji="1" lang="zh-CN" altLang="en-US" dirty="0"/>
          </a:p>
        </p:txBody>
      </p:sp>
      <p:pic>
        <p:nvPicPr>
          <p:cNvPr id="4" name="图片 3"/>
          <p:cNvPicPr>
            <a:picLocks noChangeAspect="1"/>
          </p:cNvPicPr>
          <p:nvPr/>
        </p:nvPicPr>
        <p:blipFill rotWithShape="1">
          <a:blip r:embed="rId2"/>
          <a:srcRect t="7120" b="11763"/>
          <a:stretch/>
        </p:blipFill>
        <p:spPr>
          <a:xfrm>
            <a:off x="971600" y="2060848"/>
            <a:ext cx="6172200" cy="4543152"/>
          </a:xfrm>
          <a:prstGeom prst="rect">
            <a:avLst/>
          </a:prstGeom>
        </p:spPr>
      </p:pic>
    </p:spTree>
    <p:extLst>
      <p:ext uri="{BB962C8B-B14F-4D97-AF65-F5344CB8AC3E}">
        <p14:creationId xmlns:p14="http://schemas.microsoft.com/office/powerpoint/2010/main" val="542387592"/>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en-US" altLang="zh-CN" dirty="0" smtClean="0"/>
              <a:t>Android</a:t>
            </a:r>
            <a:r>
              <a:rPr kumimoji="1" lang="zh-CN" altLang="en-US" dirty="0" smtClean="0"/>
              <a:t>中目录结构</a:t>
            </a:r>
            <a:endParaRPr kumimoji="1" lang="zh-CN" altLang="en-US" dirty="0"/>
          </a:p>
        </p:txBody>
      </p:sp>
      <p:pic>
        <p:nvPicPr>
          <p:cNvPr id="2" name="图片 1"/>
          <p:cNvPicPr>
            <a:picLocks noChangeAspect="1"/>
          </p:cNvPicPr>
          <p:nvPr/>
        </p:nvPicPr>
        <p:blipFill>
          <a:blip r:embed="rId2"/>
          <a:stretch>
            <a:fillRect/>
          </a:stretch>
        </p:blipFill>
        <p:spPr>
          <a:xfrm>
            <a:off x="899592" y="2060848"/>
            <a:ext cx="5359400" cy="3530600"/>
          </a:xfrm>
          <a:prstGeom prst="rect">
            <a:avLst/>
          </a:prstGeom>
        </p:spPr>
      </p:pic>
      <p:sp>
        <p:nvSpPr>
          <p:cNvPr id="6" name="内容占位符 1"/>
          <p:cNvSpPr>
            <a:spLocks noGrp="1"/>
          </p:cNvSpPr>
          <p:nvPr>
            <p:ph idx="1"/>
          </p:nvPr>
        </p:nvSpPr>
        <p:spPr>
          <a:xfrm>
            <a:off x="457200" y="1481328"/>
            <a:ext cx="8229600" cy="4525963"/>
          </a:xfrm>
        </p:spPr>
        <p:txBody>
          <a:bodyPr/>
          <a:lstStyle/>
          <a:p>
            <a:r>
              <a:rPr kumimoji="1" lang="en-US" altLang="zh-CN" dirty="0" smtClean="0"/>
              <a:t>/data/data/</a:t>
            </a:r>
            <a:r>
              <a:rPr kumimoji="1" lang="en-US" altLang="zh-CN" dirty="0" err="1" smtClean="0"/>
              <a:t>com.tencent.YiRen</a:t>
            </a:r>
            <a:endParaRPr kumimoji="1" lang="zh-CN" altLang="en-US" dirty="0"/>
          </a:p>
        </p:txBody>
      </p:sp>
    </p:spTree>
    <p:extLst>
      <p:ext uri="{BB962C8B-B14F-4D97-AF65-F5344CB8AC3E}">
        <p14:creationId xmlns:p14="http://schemas.microsoft.com/office/powerpoint/2010/main" val="3621910878"/>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en-US" altLang="zh-CN" dirty="0" smtClean="0"/>
              <a:t>Android</a:t>
            </a:r>
            <a:r>
              <a:rPr kumimoji="1" lang="zh-CN" altLang="en-US" dirty="0" smtClean="0"/>
              <a:t>中目录结构</a:t>
            </a:r>
            <a:endParaRPr kumimoji="1" lang="zh-CN" altLang="en-US" dirty="0"/>
          </a:p>
        </p:txBody>
      </p:sp>
      <p:pic>
        <p:nvPicPr>
          <p:cNvPr id="5" name="图片 4"/>
          <p:cNvPicPr>
            <a:picLocks noChangeAspect="1"/>
          </p:cNvPicPr>
          <p:nvPr/>
        </p:nvPicPr>
        <p:blipFill>
          <a:blip r:embed="rId3"/>
          <a:stretch>
            <a:fillRect/>
          </a:stretch>
        </p:blipFill>
        <p:spPr>
          <a:xfrm>
            <a:off x="971600" y="2060848"/>
            <a:ext cx="4546600" cy="3898900"/>
          </a:xfrm>
          <a:prstGeom prst="rect">
            <a:avLst/>
          </a:prstGeom>
        </p:spPr>
      </p:pic>
      <p:sp>
        <p:nvSpPr>
          <p:cNvPr id="6" name="内容占位符 1"/>
          <p:cNvSpPr>
            <a:spLocks noGrp="1"/>
          </p:cNvSpPr>
          <p:nvPr>
            <p:ph idx="1"/>
          </p:nvPr>
        </p:nvSpPr>
        <p:spPr>
          <a:xfrm>
            <a:off x="457200" y="1481328"/>
            <a:ext cx="8229600" cy="4525963"/>
          </a:xfrm>
        </p:spPr>
        <p:txBody>
          <a:bodyPr>
            <a:normAutofit/>
          </a:bodyPr>
          <a:lstStyle/>
          <a:p>
            <a:r>
              <a:rPr kumimoji="1" lang="en-US" altLang="zh-CN" sz="2200" dirty="0" smtClean="0"/>
              <a:t>/storage/emulated/0/Android/data/</a:t>
            </a:r>
            <a:r>
              <a:rPr kumimoji="1" lang="en-US" altLang="zh-CN" sz="2200" dirty="0" err="1" smtClean="0"/>
              <a:t>com.tencent.YiRen</a:t>
            </a:r>
            <a:endParaRPr kumimoji="1" lang="zh-CN" altLang="en-US" sz="2200" dirty="0"/>
          </a:p>
        </p:txBody>
      </p:sp>
    </p:spTree>
    <p:extLst>
      <p:ext uri="{BB962C8B-B14F-4D97-AF65-F5344CB8AC3E}">
        <p14:creationId xmlns:p14="http://schemas.microsoft.com/office/powerpoint/2010/main" val="2479545498"/>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5536" y="2852936"/>
            <a:ext cx="8229600" cy="435504"/>
          </a:xfrm>
        </p:spPr>
        <p:txBody>
          <a:bodyPr>
            <a:normAutofit/>
          </a:bodyPr>
          <a:lstStyle/>
          <a:p>
            <a:pPr marL="109728" indent="0" algn="ctr">
              <a:buNone/>
            </a:pPr>
            <a:r>
              <a:rPr lang="en-US" altLang="zh-CN" sz="1800" dirty="0" smtClean="0"/>
              <a:t>End</a:t>
            </a:r>
            <a:endParaRPr lang="en-US" altLang="zh-CN" sz="1800" dirty="0" smtClean="0"/>
          </a:p>
        </p:txBody>
      </p:sp>
    </p:spTree>
    <p:extLst>
      <p:ext uri="{BB962C8B-B14F-4D97-AF65-F5344CB8AC3E}">
        <p14:creationId xmlns:p14="http://schemas.microsoft.com/office/powerpoint/2010/main" val="3012078855"/>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57200" y="2708920"/>
            <a:ext cx="8229600" cy="1143000"/>
          </a:xfrm>
        </p:spPr>
        <p:txBody>
          <a:bodyPr/>
          <a:lstStyle/>
          <a:p>
            <a:pPr algn="ctr"/>
            <a:r>
              <a:rPr kumimoji="1" lang="zh-CN" altLang="en-US" dirty="0" smtClean="0"/>
              <a:t>一</a:t>
            </a:r>
            <a:r>
              <a:rPr kumimoji="1" lang="en-US" altLang="zh-CN" dirty="0" smtClean="0"/>
              <a:t>. Root</a:t>
            </a:r>
            <a:r>
              <a:rPr kumimoji="1" lang="zh-CN" altLang="en-US" dirty="0" smtClean="0"/>
              <a:t>目录结构</a:t>
            </a:r>
            <a:endParaRPr kumimoji="1" lang="zh-CN" altLang="en-US" dirty="0"/>
          </a:p>
        </p:txBody>
      </p:sp>
    </p:spTree>
    <p:extLst>
      <p:ext uri="{BB962C8B-B14F-4D97-AF65-F5344CB8AC3E}">
        <p14:creationId xmlns:p14="http://schemas.microsoft.com/office/powerpoint/2010/main" val="2830765849"/>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283968" y="1988840"/>
            <a:ext cx="4402832" cy="4018451"/>
          </a:xfrm>
        </p:spPr>
        <p:txBody>
          <a:bodyPr>
            <a:normAutofit/>
          </a:bodyPr>
          <a:lstStyle/>
          <a:p>
            <a:pPr>
              <a:lnSpc>
                <a:spcPct val="150000"/>
              </a:lnSpc>
            </a:pPr>
            <a:r>
              <a:rPr lang="en-US" altLang="zh-CN" sz="1400" dirty="0" smtClean="0"/>
              <a:t>Visual</a:t>
            </a:r>
            <a:r>
              <a:rPr lang="zh-CN" altLang="en-US" sz="1400" dirty="0" smtClean="0"/>
              <a:t> </a:t>
            </a:r>
            <a:r>
              <a:rPr lang="en-US" altLang="zh-CN" sz="1400" dirty="0" smtClean="0"/>
              <a:t>Studio</a:t>
            </a:r>
            <a:r>
              <a:rPr lang="zh-CN" altLang="en-US" sz="1400" dirty="0" smtClean="0"/>
              <a:t>使用的</a:t>
            </a:r>
            <a:r>
              <a:rPr lang="en-US" altLang="zh-CN" sz="1400" dirty="0" smtClean="0"/>
              <a:t>C#</a:t>
            </a:r>
            <a:r>
              <a:rPr lang="zh-CN" altLang="en-US" sz="1400" dirty="0" smtClean="0"/>
              <a:t>工程文件，带</a:t>
            </a:r>
            <a:r>
              <a:rPr lang="en-US" altLang="zh-CN" sz="1400" dirty="0" err="1" smtClean="0"/>
              <a:t>vs</a:t>
            </a:r>
            <a:r>
              <a:rPr lang="zh-CN" altLang="en-US" sz="1400" dirty="0" smtClean="0"/>
              <a:t>结尾</a:t>
            </a:r>
            <a:endParaRPr lang="en-US" altLang="zh-CN" sz="1400" dirty="0" smtClean="0"/>
          </a:p>
          <a:p>
            <a:pPr>
              <a:lnSpc>
                <a:spcPct val="150000"/>
              </a:lnSpc>
            </a:pPr>
            <a:r>
              <a:rPr lang="en-US" altLang="zh-CN" sz="1400" dirty="0" err="1" smtClean="0"/>
              <a:t>MonoDevelop</a:t>
            </a:r>
            <a:r>
              <a:rPr lang="zh-CN" altLang="en-US" sz="1400" dirty="0"/>
              <a:t>使用的</a:t>
            </a:r>
            <a:r>
              <a:rPr lang="en-US" altLang="zh-CN" sz="1400" dirty="0"/>
              <a:t>C#</a:t>
            </a:r>
            <a:r>
              <a:rPr lang="zh-CN" altLang="en-US" sz="1400" dirty="0"/>
              <a:t>工程文</a:t>
            </a:r>
            <a:r>
              <a:rPr lang="zh-CN" altLang="en-US" sz="1400" dirty="0" smtClean="0"/>
              <a:t>件</a:t>
            </a:r>
            <a:endParaRPr lang="en-US" altLang="zh-CN" sz="1400" dirty="0" smtClean="0"/>
          </a:p>
          <a:p>
            <a:pPr>
              <a:lnSpc>
                <a:spcPct val="150000"/>
              </a:lnSpc>
            </a:pPr>
            <a:r>
              <a:rPr lang="en-US" altLang="en-US" sz="1400" dirty="0" err="1" smtClean="0"/>
              <a:t>带有UnityScript为</a:t>
            </a:r>
            <a:r>
              <a:rPr lang="en-US" altLang="zh-CN" sz="1400" dirty="0" err="1" smtClean="0"/>
              <a:t>JavaScript</a:t>
            </a:r>
            <a:r>
              <a:rPr lang="zh-CN" altLang="en-US" sz="1400" dirty="0" smtClean="0"/>
              <a:t>工程文件</a:t>
            </a:r>
            <a:endParaRPr lang="en-US" altLang="zh-CN" sz="1400" dirty="0" smtClean="0"/>
          </a:p>
          <a:p>
            <a:pPr>
              <a:lnSpc>
                <a:spcPct val="150000"/>
              </a:lnSpc>
            </a:pPr>
            <a:r>
              <a:rPr kumimoji="1" lang="zh-CN" altLang="en-US" sz="1400" dirty="0" smtClean="0"/>
              <a:t>点</a:t>
            </a:r>
            <a:r>
              <a:rPr kumimoji="1" lang="en-US" altLang="zh-CN" sz="1400" dirty="0" smtClean="0"/>
              <a:t>Assets </a:t>
            </a:r>
            <a:r>
              <a:rPr kumimoji="1" lang="en-US" altLang="zh-CN" sz="1400" dirty="0"/>
              <a:t>-&gt; Sync </a:t>
            </a:r>
            <a:r>
              <a:rPr kumimoji="1" lang="en-US" altLang="zh-CN" sz="1400" dirty="0" err="1"/>
              <a:t>MonoDevelop</a:t>
            </a:r>
            <a:r>
              <a:rPr kumimoji="1" lang="en-US" altLang="zh-CN" sz="1400" dirty="0"/>
              <a:t> </a:t>
            </a:r>
            <a:r>
              <a:rPr kumimoji="1" lang="en-US" altLang="zh-CN" sz="1400" dirty="0" smtClean="0"/>
              <a:t>Project</a:t>
            </a:r>
            <a:r>
              <a:rPr kumimoji="1" lang="zh-CN" altLang="en-US" sz="1400" dirty="0" smtClean="0"/>
              <a:t>会重新生成</a:t>
            </a:r>
            <a:endParaRPr kumimoji="1" lang="en-US" altLang="zh-CN" sz="1400" dirty="0"/>
          </a:p>
          <a:p>
            <a:pPr>
              <a:lnSpc>
                <a:spcPct val="150000"/>
              </a:lnSpc>
            </a:pPr>
            <a:endParaRPr lang="en-US" altLang="zh-CN" sz="1400" dirty="0" smtClean="0"/>
          </a:p>
        </p:txBody>
      </p:sp>
      <p:sp>
        <p:nvSpPr>
          <p:cNvPr id="2" name="标题 1"/>
          <p:cNvSpPr>
            <a:spLocks noGrp="1"/>
          </p:cNvSpPr>
          <p:nvPr>
            <p:ph type="title"/>
          </p:nvPr>
        </p:nvSpPr>
        <p:spPr/>
        <p:txBody>
          <a:bodyPr/>
          <a:lstStyle/>
          <a:p>
            <a:r>
              <a:rPr lang="zh-CN" altLang="en-US" dirty="0" smtClean="0"/>
              <a:t>二</a:t>
            </a:r>
            <a:r>
              <a:rPr lang="zh-CN" altLang="en-US" dirty="0" smtClean="0"/>
              <a:t>、</a:t>
            </a:r>
            <a:r>
              <a:rPr lang="en-US" altLang="zh-CN" dirty="0" smtClean="0"/>
              <a:t>Unity</a:t>
            </a:r>
            <a:r>
              <a:rPr lang="zh-CN" altLang="en-US" dirty="0" smtClean="0"/>
              <a:t>工程根目录结构</a:t>
            </a:r>
            <a:endParaRPr lang="zh-CN" altLang="en-US" dirty="0"/>
          </a:p>
        </p:txBody>
      </p:sp>
      <p:pic>
        <p:nvPicPr>
          <p:cNvPr id="5" name="图片 4" descr="VZfolderstructure0img1.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1560" y="2060848"/>
            <a:ext cx="3200400" cy="2844800"/>
          </a:xfrm>
          <a:prstGeom prst="rect">
            <a:avLst/>
          </a:prstGeom>
        </p:spPr>
      </p:pic>
      <p:sp>
        <p:nvSpPr>
          <p:cNvPr id="6" name="矩形 5"/>
          <p:cNvSpPr/>
          <p:nvPr/>
        </p:nvSpPr>
        <p:spPr>
          <a:xfrm>
            <a:off x="395536" y="1484784"/>
            <a:ext cx="3835380" cy="369332"/>
          </a:xfrm>
          <a:prstGeom prst="rect">
            <a:avLst/>
          </a:prstGeom>
        </p:spPr>
        <p:txBody>
          <a:bodyPr wrap="none">
            <a:spAutoFit/>
          </a:bodyPr>
          <a:lstStyle/>
          <a:p>
            <a:r>
              <a:rPr lang="zh-CN" altLang="en-US" dirty="0"/>
              <a:t>新建</a:t>
            </a:r>
            <a:r>
              <a:rPr lang="en-US" altLang="zh-CN" dirty="0"/>
              <a:t>Unity</a:t>
            </a:r>
            <a:r>
              <a:rPr lang="zh-CN" altLang="en-US" dirty="0"/>
              <a:t>工程，得到以下目录结构</a:t>
            </a:r>
            <a:r>
              <a:rPr lang="en-US" altLang="zh-CN" dirty="0"/>
              <a:t>:</a:t>
            </a:r>
          </a:p>
        </p:txBody>
      </p:sp>
    </p:spTree>
    <p:extLst>
      <p:ext uri="{BB962C8B-B14F-4D97-AF65-F5344CB8AC3E}">
        <p14:creationId xmlns:p14="http://schemas.microsoft.com/office/powerpoint/2010/main" val="1610687185"/>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二</a:t>
            </a:r>
            <a:r>
              <a:rPr lang="zh-CN" altLang="en-US" dirty="0" smtClean="0"/>
              <a:t>、</a:t>
            </a:r>
            <a:r>
              <a:rPr lang="en-US" altLang="zh-CN" dirty="0"/>
              <a:t>Unity</a:t>
            </a:r>
            <a:r>
              <a:rPr lang="zh-CN" altLang="en-US" dirty="0" smtClean="0"/>
              <a:t>工程</a:t>
            </a:r>
            <a:r>
              <a:rPr lang="zh-CN" altLang="en-US" dirty="0" smtClean="0"/>
              <a:t>根</a:t>
            </a:r>
            <a:r>
              <a:rPr lang="zh-CN" altLang="en-US" dirty="0" smtClean="0"/>
              <a:t>目录结构</a:t>
            </a:r>
            <a:endParaRPr lang="zh-CN" altLang="en-US" dirty="0"/>
          </a:p>
        </p:txBody>
      </p:sp>
      <p:pic>
        <p:nvPicPr>
          <p:cNvPr id="8" name="图片 7" descr="VZfolderstructure0img3.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520" y="2060848"/>
            <a:ext cx="8516015" cy="2664296"/>
          </a:xfrm>
          <a:prstGeom prst="rect">
            <a:avLst/>
          </a:prstGeom>
        </p:spPr>
      </p:pic>
    </p:spTree>
    <p:extLst>
      <p:ext uri="{BB962C8B-B14F-4D97-AF65-F5344CB8AC3E}">
        <p14:creationId xmlns:p14="http://schemas.microsoft.com/office/powerpoint/2010/main" val="91378911"/>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en-US" altLang="en-US" dirty="0" err="1" smtClean="0"/>
              <a:t>VCS排除文件列表</a:t>
            </a:r>
            <a:endParaRPr kumimoji="1" lang="zh-CN" altLang="en-US" dirty="0"/>
          </a:p>
        </p:txBody>
      </p:sp>
      <p:pic>
        <p:nvPicPr>
          <p:cNvPr id="5" name="图片 4"/>
          <p:cNvPicPr>
            <a:picLocks noChangeAspect="1"/>
          </p:cNvPicPr>
          <p:nvPr/>
        </p:nvPicPr>
        <p:blipFill>
          <a:blip r:embed="rId2"/>
          <a:stretch>
            <a:fillRect/>
          </a:stretch>
        </p:blipFill>
        <p:spPr>
          <a:xfrm>
            <a:off x="1331640" y="1556792"/>
            <a:ext cx="3076265" cy="4464496"/>
          </a:xfrm>
          <a:prstGeom prst="rect">
            <a:avLst/>
          </a:prstGeom>
        </p:spPr>
      </p:pic>
    </p:spTree>
    <p:extLst>
      <p:ext uri="{BB962C8B-B14F-4D97-AF65-F5344CB8AC3E}">
        <p14:creationId xmlns:p14="http://schemas.microsoft.com/office/powerpoint/2010/main" val="29102440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en-US" altLang="zh-CN" dirty="0" smtClean="0"/>
              <a:t>KO</a:t>
            </a:r>
            <a:r>
              <a:rPr kumimoji="1" lang="zh-CN" altLang="en-US" dirty="0" smtClean="0"/>
              <a:t>工程根目录结构</a:t>
            </a:r>
            <a:endParaRPr kumimoji="1" lang="zh-CN" altLang="en-US" dirty="0"/>
          </a:p>
        </p:txBody>
      </p:sp>
      <p:pic>
        <p:nvPicPr>
          <p:cNvPr id="5" name="图片 4"/>
          <p:cNvPicPr>
            <a:picLocks noChangeAspect="1"/>
          </p:cNvPicPr>
          <p:nvPr/>
        </p:nvPicPr>
        <p:blipFill>
          <a:blip r:embed="rId2"/>
          <a:stretch>
            <a:fillRect/>
          </a:stretch>
        </p:blipFill>
        <p:spPr>
          <a:xfrm>
            <a:off x="395535" y="1268760"/>
            <a:ext cx="7456791" cy="5112567"/>
          </a:xfrm>
          <a:prstGeom prst="rect">
            <a:avLst/>
          </a:prstGeom>
        </p:spPr>
      </p:pic>
    </p:spTree>
    <p:extLst>
      <p:ext uri="{BB962C8B-B14F-4D97-AF65-F5344CB8AC3E}">
        <p14:creationId xmlns:p14="http://schemas.microsoft.com/office/powerpoint/2010/main" val="21614510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57200" y="2708920"/>
            <a:ext cx="8229600" cy="1143000"/>
          </a:xfrm>
        </p:spPr>
        <p:txBody>
          <a:bodyPr/>
          <a:lstStyle/>
          <a:p>
            <a:pPr algn="ctr"/>
            <a:r>
              <a:rPr kumimoji="1" lang="zh-CN" altLang="en-US" dirty="0" smtClean="0"/>
              <a:t>二</a:t>
            </a:r>
            <a:r>
              <a:rPr kumimoji="1" lang="en-US" altLang="zh-CN" dirty="0" smtClean="0"/>
              <a:t>. Assets</a:t>
            </a:r>
            <a:r>
              <a:rPr kumimoji="1" lang="zh-CN" altLang="en-US" dirty="0" smtClean="0"/>
              <a:t>目录结构</a:t>
            </a:r>
            <a:endParaRPr kumimoji="1" lang="zh-CN" altLang="en-US" dirty="0"/>
          </a:p>
        </p:txBody>
      </p:sp>
    </p:spTree>
    <p:extLst>
      <p:ext uri="{BB962C8B-B14F-4D97-AF65-F5344CB8AC3E}">
        <p14:creationId xmlns:p14="http://schemas.microsoft.com/office/powerpoint/2010/main" val="3013362294"/>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聚合">
  <a:themeElements>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聚合">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聚合">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10814</TotalTime>
  <Words>2058</Words>
  <Application>Microsoft Macintosh PowerPoint</Application>
  <PresentationFormat>全屏显示(4:3)</PresentationFormat>
  <Paragraphs>261</Paragraphs>
  <Slides>38</Slides>
  <Notes>11</Notes>
  <HiddenSlides>0</HiddenSlides>
  <MMClips>0</MMClips>
  <ScaleCrop>false</ScaleCrop>
  <HeadingPairs>
    <vt:vector size="4" baseType="variant">
      <vt:variant>
        <vt:lpstr>主题</vt:lpstr>
      </vt:variant>
      <vt:variant>
        <vt:i4>1</vt:i4>
      </vt:variant>
      <vt:variant>
        <vt:lpstr>幻灯片标题</vt:lpstr>
      </vt:variant>
      <vt:variant>
        <vt:i4>38</vt:i4>
      </vt:variant>
    </vt:vector>
  </HeadingPairs>
  <TitlesOfParts>
    <vt:vector size="39" baseType="lpstr">
      <vt:lpstr>聚合</vt:lpstr>
      <vt:lpstr>Unity工程结构分享</vt:lpstr>
      <vt:lpstr>简介</vt:lpstr>
      <vt:lpstr>一、目的</vt:lpstr>
      <vt:lpstr>一. Root目录结构</vt:lpstr>
      <vt:lpstr>二、Unity工程根目录结构</vt:lpstr>
      <vt:lpstr>二、Unity工程根目录结构</vt:lpstr>
      <vt:lpstr>VCS排除文件列表</vt:lpstr>
      <vt:lpstr>KO工程根目录结构</vt:lpstr>
      <vt:lpstr>二. Assets目录结构</vt:lpstr>
      <vt:lpstr>特殊文件夹</vt:lpstr>
      <vt:lpstr>KO工程Assets目录结构</vt:lpstr>
      <vt:lpstr>三. Assets脚本编译</vt:lpstr>
      <vt:lpstr>特殊文件夹和脚本编译顺序</vt:lpstr>
      <vt:lpstr>KO工程Assets脚本编译顺序</vt:lpstr>
      <vt:lpstr>从编译输出看编译顺序-Phase 1</vt:lpstr>
      <vt:lpstr>从编译输出看编译顺序-Phase 2</vt:lpstr>
      <vt:lpstr>从编译输出看编译顺序-Phase 3</vt:lpstr>
      <vt:lpstr>从编译输出看编译顺序-Phase 4</vt:lpstr>
      <vt:lpstr>程序集定义文件</vt:lpstr>
      <vt:lpstr>程序集定义文件-编译顺序</vt:lpstr>
      <vt:lpstr>思考</vt:lpstr>
      <vt:lpstr>KO工程Script目录结构</vt:lpstr>
      <vt:lpstr>四. Assets资源打包</vt:lpstr>
      <vt:lpstr>Unity构建安装包</vt:lpstr>
      <vt:lpstr>KO构建安装包</vt:lpstr>
      <vt:lpstr>KO工程Resource目录结构</vt:lpstr>
      <vt:lpstr>KO工程ArtistResource目录结构</vt:lpstr>
      <vt:lpstr>构建AssetBundle目录结构</vt:lpstr>
      <vt:lpstr>思考</vt:lpstr>
      <vt:lpstr>KO工程StreamingAsset目录结构</vt:lpstr>
      <vt:lpstr>构建APK目录结构</vt:lpstr>
      <vt:lpstr>五. Andoid中的资源存储</vt:lpstr>
      <vt:lpstr>Android文件存储目录</vt:lpstr>
      <vt:lpstr>Unity在Android对应的路径</vt:lpstr>
      <vt:lpstr>Android中目录结构</vt:lpstr>
      <vt:lpstr>Android中目录结构</vt:lpstr>
      <vt:lpstr>Android中目录结构</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小包和极小包 包量优化分享</dc:title>
  <dc:creator>weiwei feng</dc:creator>
  <cp:lastModifiedBy>dezhaoli</cp:lastModifiedBy>
  <cp:revision>112</cp:revision>
  <dcterms:created xsi:type="dcterms:W3CDTF">2017-11-12T15:41:05Z</dcterms:created>
  <dcterms:modified xsi:type="dcterms:W3CDTF">2018-06-21T12:38:04Z</dcterms:modified>
</cp:coreProperties>
</file>