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4" r:id="rId7"/>
    <p:sldId id="259" r:id="rId8"/>
    <p:sldId id="260" r:id="rId9"/>
    <p:sldId id="261" r:id="rId10"/>
    <p:sldId id="262" r:id="rId11"/>
    <p:sldId id="285" r:id="rId12"/>
    <p:sldId id="287" r:id="rId13"/>
    <p:sldId id="263" r:id="rId14"/>
    <p:sldId id="264" r:id="rId15"/>
    <p:sldId id="28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 b="12273"/>
          <a:stretch>
            <a:fillRect/>
          </a:stretch>
        </p:blipFill>
        <p:spPr>
          <a:xfrm>
            <a:off x="0" y="0"/>
            <a:ext cx="121848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94" y="892097"/>
            <a:ext cx="7315200" cy="1324324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294" y="2308496"/>
            <a:ext cx="7315200" cy="90305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accent5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889000"/>
            <a:ext cx="10516800" cy="5330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80087" y="3243600"/>
            <a:ext cx="6681600" cy="626400"/>
          </a:xfrm>
        </p:spPr>
        <p:txBody>
          <a:bodyPr lIns="36000" tIns="0" rIns="0" bIns="0" anchor="ctr" anchorCtr="0">
            <a:normAutofit/>
          </a:bodyPr>
          <a:lstStyle>
            <a:lvl1pPr algn="l">
              <a:defRPr sz="3200">
                <a:solidFill>
                  <a:schemeClr val="accent5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cxnSp>
        <p:nvCxnSpPr>
          <p:cNvPr id="4" name="MH_Others_1"/>
          <p:cNvCxnSpPr/>
          <p:nvPr>
            <p:custDataLst>
              <p:tags r:id="rId2"/>
            </p:custDataLst>
          </p:nvPr>
        </p:nvCxnSpPr>
        <p:spPr>
          <a:xfrm>
            <a:off x="3755887" y="3559175"/>
            <a:ext cx="287867" cy="0"/>
          </a:xfrm>
          <a:prstGeom prst="line">
            <a:avLst/>
          </a:prstGeom>
          <a:ln>
            <a:solidFill>
              <a:schemeClr val="accent5">
                <a:lumMod val="90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1575"/>
            <a:ext cx="5181600" cy="4919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1575"/>
            <a:ext cx="5181600" cy="4919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175"/>
            <a:ext cx="10515600" cy="542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953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19300"/>
            <a:ext cx="5157787" cy="3981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953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19300"/>
            <a:ext cx="5183188" cy="3981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5502" y="2278779"/>
            <a:ext cx="7120996" cy="1632821"/>
          </a:xfrm>
        </p:spPr>
        <p:txBody>
          <a:bodyPr>
            <a:noAutofit/>
          </a:bodyPr>
          <a:lstStyle>
            <a:lvl1pPr algn="ctr">
              <a:defRPr sz="6200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64933" y="38544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5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2000" dirty="0">
              <a:solidFill>
                <a:schemeClr val="accent2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650"/>
          <a:stretch>
            <a:fillRect/>
          </a:stretch>
        </p:blipFill>
        <p:spPr>
          <a:xfrm>
            <a:off x="0" y="0"/>
            <a:ext cx="12186336" cy="68624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20172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3130"/>
            <a:ext cx="12192000" cy="57667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/>
          <p:nvPr/>
        </p:nvSpPr>
        <p:spPr>
          <a:xfrm>
            <a:off x="0" y="124985"/>
            <a:ext cx="6576053" cy="497146"/>
          </a:xfrm>
          <a:custGeom>
            <a:avLst/>
            <a:gdLst>
              <a:gd name="connsiteX0" fmla="*/ 0 w 4932040"/>
              <a:gd name="connsiteY0" fmla="*/ 0 h 497146"/>
              <a:gd name="connsiteX1" fmla="*/ 4932040 w 4932040"/>
              <a:gd name="connsiteY1" fmla="*/ 0 h 497146"/>
              <a:gd name="connsiteX2" fmla="*/ 4932040 w 4932040"/>
              <a:gd name="connsiteY2" fmla="*/ 497146 h 497146"/>
              <a:gd name="connsiteX3" fmla="*/ 0 w 4932040"/>
              <a:gd name="connsiteY3" fmla="*/ 497146 h 497146"/>
              <a:gd name="connsiteX4" fmla="*/ 0 w 4932040"/>
              <a:gd name="connsiteY4" fmla="*/ 0 h 497146"/>
              <a:gd name="connsiteX0-1" fmla="*/ 0 w 4932040"/>
              <a:gd name="connsiteY0-2" fmla="*/ 0 h 497146"/>
              <a:gd name="connsiteX1-3" fmla="*/ 4544113 w 4932040"/>
              <a:gd name="connsiteY1-4" fmla="*/ 0 h 497146"/>
              <a:gd name="connsiteX2-5" fmla="*/ 4932040 w 4932040"/>
              <a:gd name="connsiteY2-6" fmla="*/ 497146 h 497146"/>
              <a:gd name="connsiteX3-7" fmla="*/ 0 w 4932040"/>
              <a:gd name="connsiteY3-8" fmla="*/ 497146 h 497146"/>
              <a:gd name="connsiteX4-9" fmla="*/ 0 w 4932040"/>
              <a:gd name="connsiteY4-10" fmla="*/ 0 h 4971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32040" h="497146">
                <a:moveTo>
                  <a:pt x="0" y="0"/>
                </a:moveTo>
                <a:lnTo>
                  <a:pt x="4544113" y="0"/>
                </a:lnTo>
                <a:lnTo>
                  <a:pt x="4932040" y="497146"/>
                </a:lnTo>
                <a:lnTo>
                  <a:pt x="0" y="497146"/>
                </a:lnTo>
                <a:lnTo>
                  <a:pt x="0" y="0"/>
                </a:lnTo>
                <a:close/>
              </a:path>
            </a:pathLst>
          </a:custGeom>
          <a:solidFill>
            <a:srgbClr val="3C3C3C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881010"/>
            <a:ext cx="1219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728" y="777952"/>
            <a:ext cx="12192000" cy="93191"/>
          </a:xfrm>
          <a:prstGeom prst="rect">
            <a:avLst/>
          </a:prstGeom>
          <a:solidFill>
            <a:srgbClr val="F7F7F7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6788110"/>
            <a:ext cx="10224459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-6179" y="6733713"/>
            <a:ext cx="12192000" cy="12428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701676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8200" y="998538"/>
            <a:ext cx="10515600" cy="39338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029200"/>
            <a:ext cx="10514012" cy="11826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9850" y="742949"/>
            <a:ext cx="1123950" cy="543401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42949"/>
            <a:ext cx="9163050" cy="5434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65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4634" y="41491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4634" y="6733712"/>
            <a:ext cx="12196634" cy="16577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08879"/>
            <a:ext cx="10515600" cy="516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2" name="矩形 9"/>
          <p:cNvSpPr/>
          <p:nvPr/>
        </p:nvSpPr>
        <p:spPr>
          <a:xfrm>
            <a:off x="0" y="201185"/>
            <a:ext cx="4932040" cy="648000"/>
          </a:xfrm>
          <a:custGeom>
            <a:avLst/>
            <a:gdLst>
              <a:gd name="connsiteX0" fmla="*/ 0 w 4932040"/>
              <a:gd name="connsiteY0" fmla="*/ 0 h 497146"/>
              <a:gd name="connsiteX1" fmla="*/ 4932040 w 4932040"/>
              <a:gd name="connsiteY1" fmla="*/ 0 h 497146"/>
              <a:gd name="connsiteX2" fmla="*/ 4932040 w 4932040"/>
              <a:gd name="connsiteY2" fmla="*/ 497146 h 497146"/>
              <a:gd name="connsiteX3" fmla="*/ 0 w 4932040"/>
              <a:gd name="connsiteY3" fmla="*/ 497146 h 497146"/>
              <a:gd name="connsiteX4" fmla="*/ 0 w 4932040"/>
              <a:gd name="connsiteY4" fmla="*/ 0 h 497146"/>
              <a:gd name="connsiteX0-1" fmla="*/ 0 w 4932040"/>
              <a:gd name="connsiteY0-2" fmla="*/ 0 h 497146"/>
              <a:gd name="connsiteX1-3" fmla="*/ 4544113 w 4932040"/>
              <a:gd name="connsiteY1-4" fmla="*/ 0 h 497146"/>
              <a:gd name="connsiteX2-5" fmla="*/ 4932040 w 4932040"/>
              <a:gd name="connsiteY2-6" fmla="*/ 497146 h 497146"/>
              <a:gd name="connsiteX3-7" fmla="*/ 0 w 4932040"/>
              <a:gd name="connsiteY3-8" fmla="*/ 497146 h 497146"/>
              <a:gd name="connsiteX4-9" fmla="*/ 0 w 4932040"/>
              <a:gd name="connsiteY4-10" fmla="*/ 0 h 4971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32040" h="497146">
                <a:moveTo>
                  <a:pt x="0" y="0"/>
                </a:moveTo>
                <a:lnTo>
                  <a:pt x="4544113" y="0"/>
                </a:lnTo>
                <a:lnTo>
                  <a:pt x="4932040" y="497146"/>
                </a:lnTo>
                <a:lnTo>
                  <a:pt x="0" y="497146"/>
                </a:lnTo>
                <a:lnTo>
                  <a:pt x="0" y="0"/>
                </a:lnTo>
                <a:close/>
              </a:path>
            </a:pathLst>
          </a:custGeom>
          <a:solidFill>
            <a:srgbClr val="3C3C3C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53129"/>
            <a:ext cx="12192000" cy="54838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253129"/>
            <a:ext cx="10515600" cy="5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8.jpeg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image" Target="../media/image9.png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.xml"/><Relationship Id="rId3" Type="http://schemas.openxmlformats.org/officeDocument/2006/relationships/image" Target="../media/image3.jpe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4.jpeg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5.png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image" Target="../media/image7.png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latin typeface="+mj-lt"/>
                <a:ea typeface="+mj-ea"/>
                <a:sym typeface="+mn-ea"/>
              </a:rPr>
              <a:t>Generative Adversarial Nets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+mn-lt"/>
                <a:ea typeface="+mn-ea"/>
              </a:rPr>
              <a:t>基于</a:t>
            </a:r>
            <a:r>
              <a:rPr lang="en-US" altLang="zh-CN" sz="3600" b="1" dirty="0">
                <a:latin typeface="+mn-lt"/>
                <a:ea typeface="+mn-ea"/>
              </a:rPr>
              <a:t>DCGAN</a:t>
            </a:r>
            <a:r>
              <a:rPr lang="zh-CN" altLang="en-US" sz="3600" b="1" dirty="0">
                <a:latin typeface="+mn-lt"/>
                <a:ea typeface="+mn-ea"/>
              </a:rPr>
              <a:t>的动漫人物头像生成</a:t>
            </a:r>
            <a:endParaRPr lang="zh-CN" altLang="en-US" sz="3600" b="1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61645" y="0"/>
            <a:ext cx="10175875" cy="939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DCGAN</a:t>
            </a:r>
            <a:r>
              <a:rPr lang="zh-CN" altLang="en-US" sz="2400" dirty="0"/>
              <a:t>的形象化表达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  <p:pic>
        <p:nvPicPr>
          <p:cNvPr id="2" name="图片 1" descr="8cbd7f7104df44068891b45364dd8cd4_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08710"/>
            <a:ext cx="10065385" cy="275971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73760" y="4129405"/>
            <a:ext cx="10133330" cy="2502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defPPr>
              <a:defRPr lang="zh-CN"/>
            </a:defPPr>
            <a:lvl1pPr marL="0" lvl="0" indent="0">
              <a:lnSpc>
                <a:spcPct val="150000"/>
              </a:lnSpc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r>
              <a:rPr lang="zh-CN" altLang="en-US" sz="1800"/>
              <a:t>卷积神经网络的原理是用一个叫做 convolutinoal filter的东西把图片过滤（转化）成各种样式（就好像美图软件里面的滤镜效果）。很多这样的滤镜就可以把图片变成很多种样式。我们假设这些样式是原图片各种不同的特征表达（比如，黑白滤镜可以把图片变黑白，让你可以看出更多彩色世界里关注不到的重点；边缘虚化滤镜是把图片虚化，你也许又能看到不同的端倪。一层层这样跑下去，你就会得到原图片的各种非常详尽的特征表达。</a:t>
            </a:r>
            <a:endParaRPr lang="zh-CN" altLang="en-US" sz="1800"/>
          </a:p>
          <a:p>
            <a:r>
              <a:rPr lang="zh-CN" altLang="en-US" sz="1800"/>
              <a:t>所以两者的比较就是：在每一个滤镜层，CNN是把大图片的重要特征提取出来，一步一步地减小图片尺寸。</a:t>
            </a:r>
            <a:endParaRPr lang="zh-CN" altLang="en-US" sz="1800"/>
          </a:p>
          <a:p>
            <a:r>
              <a:rPr lang="zh-CN" altLang="en-US" sz="1800"/>
              <a:t>而DCGAN是把小图片（小数组）的特征放大，并排列成新图片。这里，作为DCGAN的输入的最初的那组小数据就是我们刚刚讲的噪声数据。</a:t>
            </a:r>
            <a:endParaRPr lang="zh-CN" altLang="en-US" sz="1800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26720" y="0"/>
            <a:ext cx="10065385" cy="939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 </a:t>
            </a:r>
            <a:r>
              <a:rPr lang="zh-CN" altLang="en-US" sz="2400" dirty="0"/>
              <a:t>模型结构的变化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45490" y="1085850"/>
            <a:ext cx="11039475" cy="4502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lvl="0" indent="0">
              <a:lnSpc>
                <a:spcPct val="150000"/>
              </a:lnSpc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r>
              <a:rPr lang="en-US" altLang="zh-CN" sz="1800"/>
              <a:t>1. </a:t>
            </a:r>
            <a:r>
              <a:rPr lang="zh-CN" altLang="en-US" sz="1800"/>
              <a:t>将pooling 用 convolutions替代，其中，在discriminator上用strided convolutions替代，在generator上用fractional-strided convolutions替代。</a:t>
            </a:r>
            <a:endParaRPr lang="zh-CN" altLang="en-US" sz="1800"/>
          </a:p>
          <a:p>
            <a:r>
              <a:rPr lang="en-US" altLang="zh-CN" sz="1800"/>
              <a:t>2. </a:t>
            </a:r>
            <a:r>
              <a:rPr lang="zh-CN" altLang="en-US" sz="1800"/>
              <a:t>在generator和discriminator上都使用batchnorm。 </a:t>
            </a:r>
            <a:endParaRPr lang="zh-CN" altLang="en-US" sz="1800"/>
          </a:p>
          <a:p>
            <a:r>
              <a:rPr lang="zh-CN" altLang="en-US" sz="1800"/>
              <a:t>解决因糟糕的初始化引起的训练问题，使得梯度能传播更深层次。 </a:t>
            </a:r>
            <a:endParaRPr lang="zh-CN" altLang="en-US" sz="1800"/>
          </a:p>
          <a:p>
            <a:r>
              <a:rPr lang="zh-CN" altLang="en-US" sz="1800"/>
              <a:t>Batch Normalization证明了生成模型初始化的重要性，避免生成模型崩溃：生成的所有样本都在一个点上（样本相同），这是训练GANs经常遇到的失败现象。直接将BN应用到所有层会导致样本震荡和模型不稳定，通过在generator输出层和discriminator输入层不采用BN可以防止这种现象。</a:t>
            </a:r>
            <a:endParaRPr lang="zh-CN" altLang="en-US" sz="1800"/>
          </a:p>
          <a:p>
            <a:r>
              <a:rPr lang="en-US" altLang="zh-CN" sz="1800"/>
              <a:t>3. </a:t>
            </a:r>
            <a:r>
              <a:rPr lang="zh-CN" altLang="en-US" sz="1800"/>
              <a:t>移除全连接层 </a:t>
            </a:r>
            <a:endParaRPr lang="zh-CN" altLang="en-US" sz="1800"/>
          </a:p>
          <a:p>
            <a:r>
              <a:rPr lang="zh-CN" altLang="en-US" sz="1800"/>
              <a:t>global pooling增加了模型的稳定性，但伤害了收敛速度。</a:t>
            </a:r>
            <a:endParaRPr lang="zh-CN" altLang="en-US" sz="1800"/>
          </a:p>
          <a:p>
            <a:r>
              <a:rPr lang="en-US" altLang="zh-CN" sz="1800"/>
              <a:t>4.</a:t>
            </a:r>
            <a:r>
              <a:rPr lang="zh-CN" altLang="en-US" sz="1800"/>
              <a:t>在generator的除了输出层外的所有层使用ReLU，输出层采用tanh。</a:t>
            </a:r>
            <a:endParaRPr lang="zh-CN" altLang="en-US" sz="1800"/>
          </a:p>
          <a:p>
            <a:r>
              <a:rPr lang="zh-CN" altLang="en-US" sz="1800"/>
              <a:t>在discriminator的所有层上使用LeakyReLU。</a:t>
            </a:r>
            <a:endParaRPr lang="zh-CN" altLang="en-US" sz="18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26720" y="0"/>
            <a:ext cx="10065385" cy="939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DCGAN in Tensorflow </a:t>
            </a:r>
            <a:endParaRPr lang="en-US" altLang="zh-CN" sz="2400" dirty="0"/>
          </a:p>
        </p:txBody>
      </p:sp>
      <p:pic>
        <p:nvPicPr>
          <p:cNvPr id="2" name="图片 1" descr="201609181343405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80" y="1653540"/>
            <a:ext cx="9262745" cy="4328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6720" y="1113790"/>
            <a:ext cx="790956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在LSUN卧室数据集上训练DCGAN，生成的图像非常逼真： 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GAN</a:t>
            </a:r>
            <a:r>
              <a:rPr lang="zh-CN" altLang="en-US" dirty="0">
                <a:latin typeface="+mj-lt"/>
                <a:ea typeface="+mj-ea"/>
              </a:rPr>
              <a:t>背景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近年来，基于数据而习得“特征”的深度学习技术受到狂热追捧，而其中GAN模型训练方法更加具有激进意味：</a:t>
            </a:r>
            <a:r>
              <a:rPr lang="en-US" altLang="zh-CN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它生成数据本身</a:t>
            </a:r>
            <a:r>
              <a:rPr lang="en-US" altLang="zh-CN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GAN是“生成对抗网络”（Generative Adversarial Networks）的简称，由2014年还在蒙特利尔读博士的Ian Goodfellow引入深度学习领域。</a:t>
            </a:r>
            <a:r>
              <a:rPr lang="en-US" altLang="zh-CN" smtClean="0">
                <a:latin typeface="+mn-lt"/>
                <a:ea typeface="+mn-ea"/>
                <a:sym typeface="+mn-ea"/>
              </a:rPr>
              <a:t>2014 年 6 月，Ian Goodfellow 等学者发表了论文《Generative Adversarial Nets》，题目即“生成对抗网络”，这标志着 GANs 的诞生。</a:t>
            </a:r>
            <a:r>
              <a:rPr lang="en-US" altLang="zh-CN" smtClean="0">
                <a:latin typeface="+mn-lt"/>
                <a:ea typeface="+mn-ea"/>
              </a:rPr>
              <a:t>2016年，GAN热潮席卷AI领域顶级会议，从ICLR到NIPS，大量高质量论文被发表和探讨。Yann LeCun曾评价GAN是“20年来机器学习领域最酷的想法”。</a:t>
            </a:r>
            <a:endParaRPr lang="en-US" altLang="zh-CN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什么是</a:t>
            </a:r>
            <a:r>
              <a:rPr lang="en-US" altLang="zh-CN" dirty="0">
                <a:latin typeface="+mj-lt"/>
                <a:ea typeface="+mj-ea"/>
              </a:rPr>
              <a:t>GANs?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00405" y="4162425"/>
            <a:ext cx="11021695" cy="26536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</a:rPr>
              <a:t>GANs的方法，就是让两个网络相互竞争“玩一个游戏”。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</a:rPr>
              <a:t>其中一个叫做生成器网络（ Generator Network），它不断捕捉训练库里真实图片的概率分布，将输入的随机噪声（Random Noise）转变成新的样本（也就是假数据）。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</a:rPr>
              <a:t>另一个叫做判别器网络（Discriminator Network），它可以同时观察真实和假造的数据，判断这个数据到底是不是真的。</a:t>
            </a:r>
            <a:endParaRPr lang="zh-CN" altLang="en-US" sz="1800" dirty="0">
              <a:latin typeface="+mn-lt"/>
              <a:ea typeface="+mn-ea"/>
            </a:endParaRPr>
          </a:p>
        </p:txBody>
      </p:sp>
      <p:pic>
        <p:nvPicPr>
          <p:cNvPr id="3" name="图片 2" descr="58512a376c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5" y="861695"/>
            <a:ext cx="9616440" cy="38385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38555" y="4395470"/>
            <a:ext cx="9371965" cy="200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lvl="0" indent="0">
              <a:lnSpc>
                <a:spcPct val="150000"/>
              </a:lnSpc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r>
              <a:rPr lang="zh-CN" altLang="en-US"/>
              <a:t>Z是噪声，也就是G的输入，可以是高斯噪声，一般为均匀噪声； </a:t>
            </a:r>
            <a:endParaRPr lang="zh-CN" altLang="en-US"/>
          </a:p>
          <a:p>
            <a:r>
              <a:rPr lang="zh-CN" altLang="en-US"/>
              <a:t>经过G之后生成 fake image ——G(z),</a:t>
            </a:r>
            <a:endParaRPr lang="zh-CN" altLang="en-US"/>
          </a:p>
          <a:p>
            <a:r>
              <a:rPr lang="zh-CN" altLang="en-US"/>
              <a:t>然后将G(z)和X作为D的输入，最后的D的输出表示该数据为real的可能性，该值范围0-1。</a:t>
            </a:r>
            <a:endParaRPr lang="zh-CN" altLang="en-US"/>
          </a:p>
        </p:txBody>
      </p:sp>
      <p:pic>
        <p:nvPicPr>
          <p:cNvPr id="5" name="图片 4" descr="201609151114573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55" y="1019175"/>
            <a:ext cx="9193530" cy="3376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53745" y="2684780"/>
            <a:ext cx="10133330" cy="3152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defPPr>
              <a:defRPr lang="zh-CN"/>
            </a:defPPr>
            <a:lvl1pPr marL="0" lvl="0" indent="0">
              <a:lnSpc>
                <a:spcPct val="150000"/>
              </a:lnSpc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r>
              <a:rPr lang="zh-CN" altLang="en-US"/>
              <a:t>这是关于判别网络D和生成网络G的价值函数（Value Function），训练网络D使得最大概率地分对训练样本的标签（最大化log D(x)），训练网络G最小化log(1 – D(G(z)))，即最大化D的损失。训练过程中固定一方，更新另一个网络的参数，交替迭代，使得对方的错误最大化，最终，G 能估测出样本数据的分布。生成模型G隐式地定义了一个概率分布Pg，我们希望Pg 收敛到数据真实分布Pdata。论文证明了这个极小化极大博弈当且仅当Pg = Pdata时存在最优解，即达到纳什均衡，此时生成模型G恢复了训练数据的分布，判别模型D的准确率等于50%。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3855" y="315595"/>
            <a:ext cx="41560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二元极小极大博弈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7" name="图片 6" descr="20160915111717898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10" y="1200785"/>
            <a:ext cx="8644890" cy="1224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72135" y="0"/>
            <a:ext cx="10065385" cy="939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对抗网络之劣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89965" y="1052830"/>
            <a:ext cx="9083040" cy="5198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lvl="0" indent="0">
              <a:buNone/>
              <a:defRPr sz="1800">
                <a:latin typeface="+mn-lt"/>
                <a:ea typeface="+mn-ea"/>
              </a:defRPr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r>
              <a:rPr lang="zh-CN" altLang="en-US" dirty="0"/>
              <a:t>缺点的话，就是很难稳定训练。DCGAN的一个contribution就是提高了原始论文Gans的稳定性。 </a:t>
            </a:r>
            <a:endParaRPr lang="zh-CN" altLang="en-US" dirty="0"/>
          </a:p>
          <a:p>
            <a:r>
              <a:rPr lang="zh-CN" altLang="en-US" dirty="0"/>
              <a:t>Gans的训练的目标并不和传统的神经网络算法目标类似，去最小化loss，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GoodFellow的论文证明了Gans 全局最小点的充分必要条件是: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			              Pg = Pdata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在训练过程中，pg不断地接近pdata,是收敛的判断标准。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和D是一个对抗的过程，而这个对抗是，G不断的学习，D也不断的学习，而且需要保证两者学习速率基本一致，也就是都能不断的从对方那里学习到“知识”来提升自己。否则，就是这两者哪一个学习的过快，或过慢，以至于双方的实力不再均衡，就会导致实力差的那一方的“loss”不再能“下降”，也就不在学到“知识”。一般的对抗模型中的G和D的网络框架大小基本上是相似(可能存在较小的差异)，而且，训练的过程就是先训练G一次，再训练D一次，这也是为了稳定训练的一个保证。当然这并不能完全稳定训练，所以，对抗网络的稳定训练，依然是一个研究的热点和方向。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61645" y="0"/>
            <a:ext cx="10175875" cy="939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DCGAN 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03250" y="1435735"/>
            <a:ext cx="1104709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DCGAN，Deep Convolutional Generative Adversarial Networks是生成对抗网络（Generative Adversarial Networks）的一种延伸，将卷积网络引入到生成式模型当中来做无监督的训练，利用卷积网络强大的特征提取能力来提高生成网络的学习效果。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较有监督学习，CNN在无监督学习上的进展缓慢。本文结合CNN在有监督学习的成功和无监督学习，提出一类被称为“深度卷积生成对抗网络（DCGANs）”使用生成模型和判别模型，从物体物件到场景图像，学习到一种层次的表征。最后，使用学习到的特征实现新任务——阐明它们可以用于生成图像的表征。 </a:t>
            </a:r>
            <a:endParaRPr lang="zh-CN" altLang="en-US"/>
          </a:p>
          <a:p>
            <a:r>
              <a:rPr lang="zh-CN" altLang="en-US"/>
              <a:t>无监督地学习表征，用于有监督学习。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通过GAN构建表征，然后重用部分生成模型、判别模型作为有监督学习的特征提取器。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GAN是“最大似然方法”的一个有吸引力的替代方法。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对于表征学习，无需启发式损失函数是有吸引力的。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35610" y="0"/>
            <a:ext cx="10065385" cy="939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DCGAN Architecture</a:t>
            </a:r>
            <a:endParaRPr lang="zh-CN" altLang="en-US" sz="2400" dirty="0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45" y="939800"/>
            <a:ext cx="9773920" cy="341376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73760" y="4086860"/>
            <a:ext cx="10133330" cy="2545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lvl="0" indent="0">
              <a:lnSpc>
                <a:spcPct val="150000"/>
              </a:lnSpc>
              <a:buNone/>
              <a:defRPr sz="2000">
                <a:solidFill>
                  <a:schemeClr val="tx2"/>
                </a:solidFill>
                <a:latin typeface="+mn-lt"/>
                <a:ea typeface="+mn-ea"/>
              </a:defRPr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r>
              <a:rPr lang="zh-CN" altLang="en-US"/>
              <a:t>G(z)(从100z 到 64x64x3)</a:t>
            </a:r>
            <a:endParaRPr lang="zh-CN" altLang="en-US"/>
          </a:p>
          <a:p>
            <a:r>
              <a:rPr lang="zh-CN" altLang="en-US"/>
              <a:t>1. Project and reshape: 100z(100维的初始噪音向量)(通过一个全连接层--&gt; 16384 --reshape --&gt;变成适合卷积的形式4x4x1024)</a:t>
            </a:r>
            <a:endParaRPr lang="zh-CN" altLang="en-US"/>
          </a:p>
          <a:p>
            <a:r>
              <a:rPr lang="zh-CN" altLang="en-US"/>
              <a:t>2. deconv(反卷积) 4x4x1024(C1) --&gt; 8x8x512(C2) --&gt; 16x16x256(C3) --&gt; 32x32x128(C4) --&gt; 64x64x3 (deconv 5x5 stride2)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2135" y="0"/>
            <a:ext cx="10065385" cy="939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DCGAN Architecture</a:t>
            </a:r>
            <a:endParaRPr lang="zh-CN" altLang="en-US" sz="2400" dirty="0"/>
          </a:p>
        </p:txBody>
      </p:sp>
      <p:pic>
        <p:nvPicPr>
          <p:cNvPr id="2" name="图片 1" descr="201609181332224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5" y="939800"/>
            <a:ext cx="10158730" cy="5441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410152701"/>
  <p:tag name="MH_LIBRARY" val="CONTENTS"/>
  <p:tag name="MH_TYPE" val="OTHERS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3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3*f*1"/>
  <p:tag name="KSO_WM_UNIT_CLEAR" val="1"/>
  <p:tag name="KSO_WM_UNIT_LAYERLEVEL" val="1"/>
  <p:tag name="KSO_WM_UNIT_VALUE" val="144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92"/>
  <p:tag name="KSO_WM_SLIDE_SIZE" val="828*38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90*78"/>
  <p:tag name="KSO_WM_SLIDE_SIZE" val="798*42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90*78"/>
  <p:tag name="KSO_WM_SLIDE_SIZE" val="798*42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9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91"/>
  <p:tag name="KSO_WM_SLIDE_SIZE" val="716*41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MH" val="20150410152701"/>
  <p:tag name="MH_LIBRARY" val="CONTENTS"/>
  <p:tag name="MH_AUTOCOLOR" val="TRUE"/>
  <p:tag name="MH_TYPE" val="CONTENTS"/>
  <p:tag name="KSO_WM_TEMPLATE_CATEGORY" val="custom"/>
  <p:tag name="KSO_WM_TEMPLATE_INDEX" val="160429"/>
  <p:tag name="KSO_WM_TAG_VERSION" val="1.0"/>
  <p:tag name="KSO_WM_SLIDE_ID" val="custom160429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MH" val="20150410152701"/>
  <p:tag name="MH_LIBRARY" val="CONTENTS"/>
  <p:tag name="MH_AUTOCOLOR" val="TRUE"/>
  <p:tag name="MH_TYPE" val="CONTENTS"/>
  <p:tag name="KSO_WM_TEMPLATE_CATEGORY" val="custom"/>
  <p:tag name="KSO_WM_TEMPLATE_INDEX" val="160429"/>
  <p:tag name="KSO_WM_TAG_VERSION" val="1.0"/>
  <p:tag name="KSO_WM_SLIDE_ID" val="custom160429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MH" val="20150410152701"/>
  <p:tag name="MH_LIBRARY" val="CONTENTS"/>
  <p:tag name="MH_AUTOCOLOR" val="TRUE"/>
  <p:tag name="MH_TYPE" val="CONTENTS"/>
  <p:tag name="KSO_WM_TEMPLATE_CATEGORY" val="custom"/>
  <p:tag name="KSO_WM_TEMPLATE_INDEX" val="160429"/>
  <p:tag name="KSO_WM_TAG_VERSION" val="1.0"/>
  <p:tag name="KSO_WM_SLIDE_ID" val="custom160429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MH" val="20150410152701"/>
  <p:tag name="MH_LIBRARY" val="CONTENTS"/>
  <p:tag name="MH_AUTOCOLOR" val="TRUE"/>
  <p:tag name="MH_TYPE" val="CONTENTS"/>
  <p:tag name="KSO_WM_TEMPLATE_CATEGORY" val="custom"/>
  <p:tag name="KSO_WM_TEMPLATE_INDEX" val="160429"/>
  <p:tag name="KSO_WM_TAG_VERSION" val="1.0"/>
  <p:tag name="KSO_WM_SLIDE_ID" val="custom160429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29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MH" val="20150410152701"/>
  <p:tag name="MH_LIBRARY" val="CONTENTS"/>
  <p:tag name="MH_AUTOCOLOR" val="TRUE"/>
  <p:tag name="MH_TYPE" val="CONTENTS"/>
  <p:tag name="KSO_WM_TEMPLATE_CATEGORY" val="custom"/>
  <p:tag name="KSO_WM_TEMPLATE_INDEX" val="160429"/>
  <p:tag name="KSO_WM_TAG_VERSION" val="1.0"/>
  <p:tag name="KSO_WM_SLIDE_ID" val="custom160429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MH" val="20150410152701"/>
  <p:tag name="MH_LIBRARY" val="CONTENTS"/>
  <p:tag name="MH_AUTOCOLOR" val="TRUE"/>
  <p:tag name="MH_TYPE" val="CONTENTS"/>
  <p:tag name="KSO_WM_TEMPLATE_CATEGORY" val="custom"/>
  <p:tag name="KSO_WM_TEMPLATE_INDEX" val="160429"/>
  <p:tag name="KSO_WM_TAG_VERSION" val="1.0"/>
  <p:tag name="KSO_WM_SLIDE_ID" val="custom160429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8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" val="THANKS"/>
</p:tagLst>
</file>

<file path=ppt/tags/tag36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8"/>
  <p:tag name="KSO_WM_SLIDE_INDEX" val="28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1*a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b"/>
  <p:tag name="KSO_WM_UNIT_INDEX" val="1"/>
  <p:tag name="KSO_WM_UNIT_ID" val="custom160429_1*b*1"/>
  <p:tag name="KSO_WM_UNIT_CLEAR" val="1"/>
  <p:tag name="KSO_WM_UNIT_LAYERLEVEL" val="1"/>
  <p:tag name="KSO_WM_UNIT_VALUE" val="9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6、21、23、27、2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heme/theme1.xml><?xml version="1.0" encoding="utf-8"?>
<a:theme xmlns:a="http://schemas.openxmlformats.org/drawingml/2006/main" name="A000120140530A99PPBG">
  <a:themeElements>
    <a:clrScheme name="vbnf">
      <a:dk1>
        <a:srgbClr val="3D3F41"/>
      </a:dk1>
      <a:lt1>
        <a:srgbClr val="FFFFFF"/>
      </a:lt1>
      <a:dk2>
        <a:srgbClr val="454749"/>
      </a:dk2>
      <a:lt2>
        <a:srgbClr val="EAF5FC"/>
      </a:lt2>
      <a:accent1>
        <a:srgbClr val="64606D"/>
      </a:accent1>
      <a:accent2>
        <a:srgbClr val="B99179"/>
      </a:accent2>
      <a:accent3>
        <a:srgbClr val="9994A6"/>
      </a:accent3>
      <a:accent4>
        <a:srgbClr val="CDB7CD"/>
      </a:accent4>
      <a:accent5>
        <a:srgbClr val="B9D9E7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2911</Words>
  <Application>WPS 演示</Application>
  <PresentationFormat>宽屏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幼圆</vt:lpstr>
      <vt:lpstr>微软雅黑</vt:lpstr>
      <vt:lpstr>Calibri</vt:lpstr>
      <vt:lpstr>Arial Narrow</vt:lpstr>
      <vt:lpstr>A000120140530A99PPBG</vt:lpstr>
      <vt:lpstr>Generative Adversarial Nets</vt:lpstr>
      <vt:lpstr>GAN背景</vt:lpstr>
      <vt:lpstr>什么是GANs?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2017-06-05T07:11:00Z</dcterms:created>
  <dcterms:modified xsi:type="dcterms:W3CDTF">2017-06-05T12:32:12Z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