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94147" r:id="rId2"/>
    <p:sldMasterId id="2147509415" r:id="rId3"/>
  </p:sldMasterIdLst>
  <p:notesMasterIdLst>
    <p:notesMasterId r:id="rId11"/>
  </p:notesMasterIdLst>
  <p:handoutMasterIdLst>
    <p:handoutMasterId r:id="rId12"/>
  </p:handoutMasterIdLst>
  <p:sldIdLst>
    <p:sldId id="2600" r:id="rId4"/>
    <p:sldId id="2641" r:id="rId5"/>
    <p:sldId id="2643" r:id="rId6"/>
    <p:sldId id="2636" r:id="rId7"/>
    <p:sldId id="2639" r:id="rId8"/>
    <p:sldId id="2640" r:id="rId9"/>
    <p:sldId id="2642" r:id="rId1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0000"/>
    <a:srgbClr val="EAB200"/>
    <a:srgbClr val="0000FE"/>
    <a:srgbClr val="F4E9E9"/>
    <a:srgbClr val="C89800"/>
    <a:srgbClr val="71BFD2"/>
    <a:srgbClr val="B5CB85"/>
    <a:srgbClr val="E06B0A"/>
    <a:srgbClr val="F8A45E"/>
    <a:srgbClr val="E8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94434" autoAdjust="0"/>
  </p:normalViewPr>
  <p:slideViewPr>
    <p:cSldViewPr>
      <p:cViewPr varScale="1">
        <p:scale>
          <a:sx n="108" d="100"/>
          <a:sy n="108" d="100"/>
        </p:scale>
        <p:origin x="15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3075539" cy="51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184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4022113" y="1"/>
            <a:ext cx="3075538" cy="51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D848CE4-2C77-4C98-AD0E-AAACF00F0B4D}" type="datetimeFigureOut">
              <a:rPr lang="zh-CN" altLang="en-US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29184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9721744"/>
            <a:ext cx="3075539" cy="51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184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4022113" y="9721744"/>
            <a:ext cx="3075538" cy="51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F90354-0E87-4D92-A435-BCAE5A8D1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296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5539" cy="511242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113" y="1"/>
            <a:ext cx="3075538" cy="511242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6A3867-6E9C-48AC-9B14-BA9B0384CDE6}" type="datetimeFigureOut">
              <a:rPr lang="zh-CN" altLang="en-US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755" y="4861685"/>
            <a:ext cx="5679440" cy="4606065"/>
          </a:xfrm>
          <a:prstGeom prst="rect">
            <a:avLst/>
          </a:prstGeom>
        </p:spPr>
        <p:txBody>
          <a:bodyPr vert="horz" lIns="94265" tIns="47133" rIns="94265" bIns="47133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744"/>
            <a:ext cx="3075539" cy="511242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113" y="9721744"/>
            <a:ext cx="3075538" cy="511242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0D59E9-CDD9-4361-B071-8FE42D262D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9282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96A3867-6E9C-48AC-9B14-BA9B0384CDE6}" type="datetimeFigureOut">
              <a:rPr lang="zh-CN" altLang="en-US" smtClean="0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113669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BCC8CC-0E69-4067-A115-BE7F0C1326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4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B1400C8-9227-4ABE-8C80-51789C224F28}" type="datetime1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D59E9-CDD9-4361-B071-8FE42D262D8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354075"/>
            <a:ext cx="2808312" cy="131528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000" y="1202160"/>
            <a:ext cx="9108000" cy="565584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 extrusionH="57150">
              <a:bevelT w="38100" h="38100" prst="slope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44752" y="3656423"/>
            <a:ext cx="9071992" cy="1428761"/>
          </a:xfrm>
          <a:prstGeom prst="rect">
            <a:avLst/>
          </a:prstGeom>
        </p:spPr>
        <p:txBody>
          <a:bodyPr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200" b="1" kern="1200" cap="none" spc="50" dirty="0" smtClean="0">
                <a:ln w="1143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5496" y="1958975"/>
            <a:ext cx="9090504" cy="1470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Picture 7" descr="校徽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r="2222"/>
          <a:stretch>
            <a:fillRect/>
          </a:stretch>
        </p:blipFill>
        <p:spPr bwMode="auto">
          <a:xfrm>
            <a:off x="2663452" y="5336876"/>
            <a:ext cx="1260000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610A5DB-924D-4186-B2CE-FC9431D1DECB}" type="datetime1">
              <a:rPr lang="zh-CN" altLang="en-US" smtClean="0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273A2F2-AC94-4518-B158-12152C9C62F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" name="Picture 4" descr="F:\项目申请\昆虫仪器专项\PPT\桌面\桌面\7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" b="68019"/>
          <a:stretch>
            <a:fillRect/>
          </a:stretch>
        </p:blipFill>
        <p:spPr bwMode="auto">
          <a:xfrm>
            <a:off x="0" y="-71437"/>
            <a:ext cx="9144000" cy="127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-4260" y="-77648"/>
            <a:ext cx="9144032" cy="1274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 extrusionH="57150">
              <a:bevelT w="38100" h="38100" prst="slope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2" descr="未标题-4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40"/>
            <a:ext cx="73818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5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610A5DB-924D-4186-B2CE-FC9431D1DECB}" type="datetime1">
              <a:rPr lang="zh-CN" altLang="en-US" smtClean="0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73A2F2-AC94-4518-B158-12152C9C62F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5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48" y="1379909"/>
            <a:ext cx="9001156" cy="5073427"/>
          </a:xfrm>
          <a:prstGeom prst="rect">
            <a:avLst/>
          </a:prstGeom>
        </p:spPr>
        <p:txBody>
          <a:bodyPr/>
          <a:lstStyle>
            <a:lvl1pPr marL="452438" indent="-452438">
              <a:buClr>
                <a:srgbClr val="C00000"/>
              </a:buClr>
              <a:buFont typeface="Wingdings" pitchFamily="2" charset="2"/>
              <a:buChar char="p"/>
              <a:defRPr sz="2400" b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14375" indent="-357188">
              <a:buClr>
                <a:srgbClr val="C00000"/>
              </a:buClr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71563" indent="-261938">
              <a:buClr>
                <a:srgbClr val="C00000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344613" indent="-273050">
              <a:buClr>
                <a:srgbClr val="C00000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1600200" indent="-34925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48894D5-26E4-4FD4-9797-E6B3565EF700}" type="datetimeFigureOut">
              <a:rPr lang="zh-CN" altLang="en-US" smtClean="0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E84837F-13C3-4D04-999D-D7C4CE9492C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-252536" y="706590"/>
            <a:ext cx="9144000" cy="5000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357188">
              <a:buNone/>
              <a:defRPr sz="2800" b="0">
                <a:solidFill>
                  <a:schemeClr val="bg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736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A9A2-A89F-4138-9ACE-79D0E4AE98B2}" type="datetime1">
              <a:rPr lang="zh-CN" altLang="en-US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6B25-B226-4643-90C1-04E13EEEA3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4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0" y="1298110"/>
            <a:ext cx="9144000" cy="4697427"/>
          </a:xfrm>
        </p:spPr>
        <p:txBody>
          <a:bodyPr/>
          <a:lstStyle>
            <a:lvl1pPr marL="452438" indent="-452438">
              <a:buClr>
                <a:srgbClr val="C00000"/>
              </a:buClr>
              <a:buFont typeface="Wingdings" pitchFamily="2" charset="2"/>
              <a:buChar char="p"/>
              <a:defRPr sz="2400" baseline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1pPr>
            <a:lvl2pPr marL="714375" indent="-357188">
              <a:buClr>
                <a:srgbClr val="C00000"/>
              </a:buClr>
              <a:buFont typeface="Wingdings" pitchFamily="2" charset="2"/>
              <a:buChar char="u"/>
              <a:defRPr sz="2200" baseline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2pPr>
            <a:lvl3pPr marL="1071563" indent="-261938">
              <a:buClr>
                <a:srgbClr val="C00000"/>
              </a:buClr>
              <a:buFont typeface="Wingdings" pitchFamily="2" charset="2"/>
              <a:buChar char="Ø"/>
              <a:defRPr sz="2000" baseline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3pPr>
            <a:lvl4pPr marL="1344613" indent="-273050">
              <a:buClr>
                <a:srgbClr val="C00000"/>
              </a:buClr>
              <a:defRPr baseline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4pPr>
            <a:lvl5pPr marL="1600200" indent="-349250">
              <a:defRPr baseline="0"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3"/>
          </p:nvPr>
        </p:nvSpPr>
        <p:spPr>
          <a:xfrm>
            <a:off x="0" y="785794"/>
            <a:ext cx="9144000" cy="500066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1EBA75B-223A-463E-BA82-707D30408981}" type="datetime1">
              <a:rPr lang="zh-CN" altLang="en-US" smtClean="0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1AAF15E-CBEF-432B-B719-FD7914F887D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5354638"/>
            <a:ext cx="28082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8000" y="1202160"/>
            <a:ext cx="9108000" cy="565584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 extrusionH="57150">
              <a:bevelT w="38100" h="38100" prst="slope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Picture 7" descr="校徽"/>
          <p:cNvPicPr>
            <a:picLocks noChangeAspect="1" noChangeArrowheads="1"/>
          </p:cNvPicPr>
          <p:nvPr userDrawn="1"/>
        </p:nvPicPr>
        <p:blipFill>
          <a:blip r:embed="rId4"/>
          <a:srcRect l="4443" r="2222"/>
          <a:stretch>
            <a:fillRect/>
          </a:stretch>
        </p:blipFill>
        <p:spPr bwMode="auto">
          <a:xfrm>
            <a:off x="2663825" y="5337175"/>
            <a:ext cx="12588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F:\项目申请\昆虫仪器专项\PPT\桌面\桌面\7.jpg"/>
          <p:cNvPicPr>
            <a:picLocks noChangeAspect="1" noChangeArrowheads="1"/>
          </p:cNvPicPr>
          <p:nvPr userDrawn="1"/>
        </p:nvPicPr>
        <p:blipFill>
          <a:blip r:embed="rId5"/>
          <a:srcRect r="6250" b="68019"/>
          <a:stretch>
            <a:fillRect/>
          </a:stretch>
        </p:blipFill>
        <p:spPr bwMode="auto">
          <a:xfrm>
            <a:off x="0" y="-71438"/>
            <a:ext cx="9144000" cy="127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-4260" y="-77648"/>
            <a:ext cx="9144032" cy="1274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 extrusionH="57150">
              <a:bevelT w="38100" h="38100" prst="slope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12" descr="未标题-4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4925" y="188913"/>
            <a:ext cx="738188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44752" y="3656423"/>
            <a:ext cx="9071992" cy="1428761"/>
          </a:xfrm>
          <a:prstGeom prst="rect">
            <a:avLst/>
          </a:prstGeom>
        </p:spPr>
        <p:txBody>
          <a:bodyPr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200" b="1" kern="1200" cap="none" spc="50" dirty="0" smtClean="0">
                <a:ln w="1143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5496" y="1958975"/>
            <a:ext cx="9090504" cy="1470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A965BEB0-0127-40BC-AD4C-06C6EA0DB564}" type="datetime1">
              <a:rPr lang="zh-CN" altLang="en-US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92943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BEDF7D43-5FE9-488D-B5F0-744A239747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6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A9A2-A89F-4138-9ACE-79D0E4AE98B2}" type="datetime1">
              <a:rPr lang="zh-CN" altLang="en-US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6B25-B226-4643-90C1-04E13EEEA3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4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98110"/>
            <a:ext cx="9144000" cy="4697427"/>
          </a:xfrm>
          <a:prstGeom prst="rect">
            <a:avLst/>
          </a:prstGeom>
        </p:spPr>
        <p:txBody>
          <a:bodyPr/>
          <a:lstStyle>
            <a:lvl1pPr marL="452438" indent="-452438">
              <a:buClr>
                <a:srgbClr val="C00000"/>
              </a:buClr>
              <a:buFont typeface="Wingdings" pitchFamily="2" charset="2"/>
              <a:buChar char="p"/>
              <a:defRPr sz="2400" baseline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  <a:lvl2pPr marL="714375" indent="-357188">
              <a:buClr>
                <a:srgbClr val="C00000"/>
              </a:buClr>
              <a:buFont typeface="Wingdings" pitchFamily="2" charset="2"/>
              <a:buChar char="u"/>
              <a:defRPr sz="2200" baseline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2pPr>
            <a:lvl3pPr marL="1071563" indent="-261938">
              <a:buClr>
                <a:srgbClr val="C00000"/>
              </a:buClr>
              <a:buFont typeface="Wingdings" pitchFamily="2" charset="2"/>
              <a:buChar char="Ø"/>
              <a:defRPr sz="2000" baseline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3pPr>
            <a:lvl4pPr marL="1344613" indent="-273050">
              <a:buClr>
                <a:srgbClr val="C00000"/>
              </a:buClr>
              <a:defRPr baseline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4pPr>
            <a:lvl5pPr marL="1600200" indent="-349250">
              <a:defRPr baseline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0" y="785794"/>
            <a:ext cx="9144000" cy="5000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1EBA75B-223A-463E-BA82-707D30408981}" type="datetime1">
              <a:rPr lang="zh-CN" altLang="en-US" smtClean="0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929438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1AAF15E-CBEF-432B-B719-FD7914F887D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0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theme" Target="../theme/theme2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509414" r:id="rId1"/>
    <p:sldLayoutId id="2147509418" r:id="rId2"/>
    <p:sldLayoutId id="214750941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2438" indent="-452438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93763" indent="-4365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u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365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47FA99FC-E983-454A-B510-62EA68C847BA}" type="datetime1">
              <a:rPr lang="zh-CN" altLang="en-US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2943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964FF393-C57C-4479-9082-F0FC1A543F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7" name="图片 1"/>
          <p:cNvPicPr>
            <a:picLocks noChangeAspect="1"/>
          </p:cNvPicPr>
          <p:nvPr userDrawn="1"/>
        </p:nvPicPr>
        <p:blipFill>
          <a:blip r:embed="rId5"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5"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5" descr="未标题-6.pn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/>
          </a:blip>
          <a:srcRect b="16667"/>
          <a:stretch>
            <a:fillRect/>
          </a:stretch>
        </p:blipFill>
        <p:spPr bwMode="auto">
          <a:xfrm>
            <a:off x="7072313" y="0"/>
            <a:ext cx="207168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2" descr="未标题-4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6429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占位符 3"/>
          <p:cNvSpPr txBox="1">
            <a:spLocks/>
          </p:cNvSpPr>
          <p:nvPr userDrawn="1"/>
        </p:nvSpPr>
        <p:spPr bwMode="auto">
          <a:xfrm>
            <a:off x="0" y="785794"/>
            <a:ext cx="9144000" cy="519099"/>
          </a:xfrm>
          <a:prstGeom prst="rect">
            <a:avLst/>
          </a:prstGeom>
          <a:gradFill rotWithShape="0">
            <a:gsLst>
              <a:gs pos="44000">
                <a:srgbClr val="E60000"/>
              </a:gs>
              <a:gs pos="100000">
                <a:srgbClr val="C00000">
                  <a:lumMod val="100000"/>
                  <a:alpha val="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 sz="24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占位符 3"/>
          <p:cNvSpPr txBox="1">
            <a:spLocks/>
          </p:cNvSpPr>
          <p:nvPr userDrawn="1"/>
        </p:nvSpPr>
        <p:spPr bwMode="auto">
          <a:xfrm>
            <a:off x="0" y="821656"/>
            <a:ext cx="9144000" cy="519112"/>
          </a:xfrm>
          <a:prstGeom prst="rect">
            <a:avLst/>
          </a:prstGeom>
          <a:solidFill>
            <a:srgbClr val="F2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zh-CN" altLang="en-US" sz="24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3" name="Picture 10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38"/>
          <p:cNvSpPr/>
          <p:nvPr userDrawn="1"/>
        </p:nvSpPr>
        <p:spPr>
          <a:xfrm>
            <a:off x="0" y="12372"/>
            <a:ext cx="9144000" cy="836712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" name="Picture 7" descr="校徽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r="2222"/>
          <a:stretch>
            <a:fillRect/>
          </a:stretch>
        </p:blipFill>
        <p:spPr bwMode="auto">
          <a:xfrm>
            <a:off x="8363214" y="67952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12" descr="未标题-4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118208"/>
            <a:ext cx="738188" cy="61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09412" r:id="rId1"/>
    <p:sldLayoutId id="2147509413" r:id="rId2"/>
    <p:sldLayoutId id="214750943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354075"/>
            <a:ext cx="2808312" cy="13152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370" y="-1"/>
            <a:ext cx="9108000" cy="6858001"/>
          </a:xfrm>
          <a:prstGeom prst="rect">
            <a:avLst/>
          </a:prstGeom>
          <a:blipFill dpi="0" rotWithShape="1">
            <a:blip r:embed="rId5">
              <a:alphaModFix amt="46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 extrusionH="57150">
              <a:bevelT w="38100" h="38100" prst="slope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Picture 7" descr="校徽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r="2222"/>
          <a:stretch>
            <a:fillRect/>
          </a:stretch>
        </p:blipFill>
        <p:spPr bwMode="auto">
          <a:xfrm>
            <a:off x="2663452" y="5336876"/>
            <a:ext cx="1260000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0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9416" r:id="rId1"/>
    <p:sldLayoutId id="214750941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357422" y="3786190"/>
            <a:ext cx="5429288" cy="1428761"/>
          </a:xfrm>
        </p:spPr>
        <p:txBody>
          <a:bodyPr/>
          <a:lstStyle/>
          <a:p>
            <a:pPr algn="l">
              <a:defRPr/>
            </a:pP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小球轨迹检测跟踪实验</a:t>
            </a:r>
          </a:p>
        </p:txBody>
      </p:sp>
    </p:spTree>
    <p:extLst>
      <p:ext uri="{BB962C8B-B14F-4D97-AF65-F5344CB8AC3E}">
        <p14:creationId xmlns:p14="http://schemas.microsoft.com/office/powerpoint/2010/main" val="35909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小球轨迹检测跟踪实验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AAF15E-CBEF-432B-B719-FD7914F887D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85B8C62-9688-4131-949E-83661098953B}"/>
              </a:ext>
            </a:extLst>
          </p:cNvPr>
          <p:cNvSpPr txBox="1">
            <a:spLocks/>
          </p:cNvSpPr>
          <p:nvPr/>
        </p:nvSpPr>
        <p:spPr bwMode="auto">
          <a:xfrm>
            <a:off x="152400" y="1450510"/>
            <a:ext cx="9144000" cy="469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2438" indent="-452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p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1pPr>
            <a:lvl2pPr marL="71437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u"/>
              <a:defRPr sz="22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2pPr>
            <a:lvl3pPr marL="1071563" indent="-261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3pPr>
            <a:lvl4pPr marL="13446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4pPr>
            <a:lvl5pPr marL="160020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掌握传统雷达的信号处理流程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与之后的手势雷达数据处理进行区分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巩固雷达信号处理基础，熟练信号处理技术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76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小球轨迹检测跟踪实验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德州仪器 </a:t>
            </a:r>
            <a:r>
              <a:rPr lang="en-US" altLang="zh-CN" dirty="0"/>
              <a:t>AWR1642 </a:t>
            </a:r>
            <a:r>
              <a:rPr lang="zh-CN" altLang="en-US" dirty="0"/>
              <a:t>单芯片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FMCW </a:t>
            </a:r>
            <a:r>
              <a:rPr lang="zh-CN" altLang="en-US" dirty="0"/>
              <a:t>雷达传感器</a:t>
            </a:r>
            <a:endParaRPr lang="en-US" altLang="zh-CN" dirty="0"/>
          </a:p>
          <a:p>
            <a:pPr lvl="1"/>
            <a:r>
              <a:rPr lang="zh-CN" altLang="en-US" dirty="0"/>
              <a:t>工作频率为 </a:t>
            </a:r>
            <a:r>
              <a:rPr lang="en-US" altLang="zh-CN" dirty="0"/>
              <a:t>76~81GHz</a:t>
            </a:r>
          </a:p>
          <a:p>
            <a:pPr lvl="1"/>
            <a:r>
              <a:rPr lang="zh-CN" altLang="en-US" dirty="0"/>
              <a:t>应用</a:t>
            </a:r>
            <a:endParaRPr lang="en-US" altLang="zh-CN" dirty="0"/>
          </a:p>
          <a:p>
            <a:pPr lvl="2"/>
            <a:r>
              <a:rPr lang="zh-CN" altLang="en-US" dirty="0"/>
              <a:t>盲点检测、变道辅助、侧向来车警示、泊车辅助</a:t>
            </a:r>
          </a:p>
          <a:p>
            <a:pPr lvl="2"/>
            <a:r>
              <a:rPr lang="zh-CN" altLang="en-US" dirty="0"/>
              <a:t>占位检测 、简单手势识别 、车门开启器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实验平台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AAF15E-CBEF-432B-B719-FD7914F887D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FDC023-D5A9-4DD1-B893-FC83FEB13C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94434"/>
            <a:ext cx="4239895" cy="1882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76538F-475C-420D-A9AF-7AE00F2CC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94017"/>
            <a:ext cx="2560707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小球轨迹检测跟踪实验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单摆周期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zh-CN" altLang="en-US" dirty="0"/>
              <a:t>为摆线长度，</a:t>
            </a:r>
            <a:r>
              <a:rPr lang="en-US" altLang="zh-CN" dirty="0"/>
              <a:t>g</a:t>
            </a:r>
            <a:r>
              <a:rPr lang="zh-CN" altLang="en-US" dirty="0"/>
              <a:t>为重力加速度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根据摆线长度计算单摆周期约为</a:t>
            </a:r>
            <a:r>
              <a:rPr lang="en-US" altLang="zh-CN" dirty="0"/>
              <a:t>1s</a:t>
            </a:r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.mat</a:t>
            </a:r>
            <a:r>
              <a:rPr lang="zh-CN" altLang="en-US" dirty="0"/>
              <a:t>文件直接用于后续处理</a:t>
            </a:r>
            <a:endParaRPr lang="en-US" altLang="zh-CN" dirty="0"/>
          </a:p>
          <a:p>
            <a:pPr lvl="1"/>
            <a:r>
              <a:rPr lang="zh-CN" altLang="en-US" dirty="0"/>
              <a:t>雷达参数设置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实验演示与实验数据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AAF15E-CBEF-432B-B719-FD7914F887D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DEA32C4-DB4A-48E9-9E41-38426240B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84857"/>
              </p:ext>
            </p:extLst>
          </p:nvPr>
        </p:nvGraphicFramePr>
        <p:xfrm>
          <a:off x="3203848" y="2204864"/>
          <a:ext cx="1440160" cy="951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6" name="Equation" r:id="rId3" imgW="711000" imgH="469800" progId="Equation.DSMT4">
                  <p:embed/>
                </p:oleObj>
              </mc:Choice>
              <mc:Fallback>
                <p:oleObj name="Equation" r:id="rId3" imgW="7110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2204864"/>
                        <a:ext cx="1440160" cy="951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38EAD-EC79-4DD5-8CF8-E35941CE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91587"/>
              </p:ext>
            </p:extLst>
          </p:nvPr>
        </p:nvGraphicFramePr>
        <p:xfrm>
          <a:off x="1475656" y="4797152"/>
          <a:ext cx="6312024" cy="183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006">
                  <a:extLst>
                    <a:ext uri="{9D8B030D-6E8A-4147-A177-3AD203B41FA5}">
                      <a16:colId xmlns:a16="http://schemas.microsoft.com/office/drawing/2014/main" val="1781318554"/>
                    </a:ext>
                  </a:extLst>
                </a:gridCol>
                <a:gridCol w="1578006">
                  <a:extLst>
                    <a:ext uri="{9D8B030D-6E8A-4147-A177-3AD203B41FA5}">
                      <a16:colId xmlns:a16="http://schemas.microsoft.com/office/drawing/2014/main" val="590939213"/>
                    </a:ext>
                  </a:extLst>
                </a:gridCol>
                <a:gridCol w="1578006">
                  <a:extLst>
                    <a:ext uri="{9D8B030D-6E8A-4147-A177-3AD203B41FA5}">
                      <a16:colId xmlns:a16="http://schemas.microsoft.com/office/drawing/2014/main" val="2957326578"/>
                    </a:ext>
                  </a:extLst>
                </a:gridCol>
                <a:gridCol w="1578006">
                  <a:extLst>
                    <a:ext uri="{9D8B030D-6E8A-4147-A177-3AD203B41FA5}">
                      <a16:colId xmlns:a16="http://schemas.microsoft.com/office/drawing/2014/main" val="3825778310"/>
                    </a:ext>
                  </a:extLst>
                </a:gridCol>
              </a:tblGrid>
              <a:tr h="4595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采样率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10MHz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6286"/>
                  </a:ext>
                </a:extLst>
              </a:tr>
              <a:tr h="4595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帧周期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快时间点数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4162"/>
                  </a:ext>
                </a:extLst>
              </a:tr>
              <a:tr h="4595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调频斜率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105MHz/us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Prt</a:t>
                      </a:r>
                      <a:r>
                        <a:rPr lang="zh-CN" altLang="en-US" dirty="0"/>
                        <a:t>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49035"/>
                  </a:ext>
                </a:extLst>
              </a:tr>
              <a:tr h="4595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载频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77GHz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1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30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小球轨迹检测跟踪实验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AAF15E-CBEF-432B-B719-FD7914F887D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E861BE-C519-4088-ABA2-7934A4B47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916832"/>
            <a:ext cx="53340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768B4B-C101-4FC7-978F-6831C44CE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13"/>
            <a:ext cx="4122279" cy="340327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0C3A817-BFA7-4E09-8885-F0FF4DC6F6C3}"/>
              </a:ext>
            </a:extLst>
          </p:cNvPr>
          <p:cNvSpPr txBox="1">
            <a:spLocks/>
          </p:cNvSpPr>
          <p:nvPr/>
        </p:nvSpPr>
        <p:spPr bwMode="auto">
          <a:xfrm>
            <a:off x="179512" y="1484784"/>
            <a:ext cx="9144000" cy="469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2438" indent="-452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p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1pPr>
            <a:lvl2pPr marL="71437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u"/>
              <a:defRPr sz="22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2pPr>
            <a:lvl3pPr marL="1071563" indent="-261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3pPr>
            <a:lvl4pPr marL="13446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4pPr>
            <a:lvl5pPr marL="160020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最终处理得到类似下图结果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601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小球轨迹检测跟踪实验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考核指标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AAF15E-CBEF-432B-B719-FD7914F887D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3D4F4D0-680A-4BA6-8406-F448866ACED3}"/>
              </a:ext>
            </a:extLst>
          </p:cNvPr>
          <p:cNvSpPr txBox="1">
            <a:spLocks/>
          </p:cNvSpPr>
          <p:nvPr/>
        </p:nvSpPr>
        <p:spPr bwMode="auto">
          <a:xfrm>
            <a:off x="179512" y="1484784"/>
            <a:ext cx="9144000" cy="469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2438" indent="-452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p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1pPr>
            <a:lvl2pPr marL="71437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u"/>
              <a:defRPr sz="22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2pPr>
            <a:lvl3pPr marL="1071563" indent="-261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3pPr>
            <a:lvl4pPr marL="13446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4pPr>
            <a:lvl5pPr marL="160020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检测率在</a:t>
            </a:r>
            <a:r>
              <a:rPr lang="en-US" altLang="zh-CN" dirty="0"/>
              <a:t>90%</a:t>
            </a:r>
            <a:r>
              <a:rPr lang="zh-CN" altLang="en-US" dirty="0"/>
              <a:t>以上且虚警率在</a:t>
            </a:r>
            <a:r>
              <a:rPr lang="en-US" altLang="zh-CN" dirty="0"/>
              <a:t>4%</a:t>
            </a:r>
            <a:r>
              <a:rPr lang="zh-CN" altLang="en-US" dirty="0"/>
              <a:t>以下</a:t>
            </a:r>
            <a:endParaRPr lang="en-US" altLang="zh-CN" dirty="0"/>
          </a:p>
          <a:p>
            <a:r>
              <a:rPr lang="zh-CN" altLang="en-US" dirty="0"/>
              <a:t>根据检测率和虚警率的标准依次扣分</a:t>
            </a:r>
            <a:endParaRPr lang="en-US" altLang="zh-CN" dirty="0"/>
          </a:p>
          <a:p>
            <a:pPr lvl="1"/>
            <a:r>
              <a:rPr lang="zh-CN" altLang="en-US" dirty="0"/>
              <a:t>检测率</a:t>
            </a:r>
            <a:r>
              <a:rPr lang="en-US" altLang="zh-CN" dirty="0"/>
              <a:t>84%-90%</a:t>
            </a:r>
            <a:r>
              <a:rPr lang="zh-CN" altLang="en-US" dirty="0"/>
              <a:t>或虚警率</a:t>
            </a:r>
            <a:r>
              <a:rPr lang="en-US" altLang="zh-CN" dirty="0"/>
              <a:t>4%-15% </a:t>
            </a:r>
            <a:r>
              <a:rPr lang="zh-CN" altLang="en-US" dirty="0"/>
              <a:t>扣满分的</a:t>
            </a:r>
            <a:r>
              <a:rPr lang="en-US" altLang="zh-CN" dirty="0"/>
              <a:t>5%</a:t>
            </a:r>
          </a:p>
          <a:p>
            <a:pPr lvl="1"/>
            <a:r>
              <a:rPr lang="zh-CN" altLang="en-US" dirty="0"/>
              <a:t>检测率</a:t>
            </a:r>
            <a:r>
              <a:rPr lang="en-US" altLang="zh-CN" dirty="0"/>
              <a:t>75%-84%</a:t>
            </a:r>
            <a:r>
              <a:rPr lang="zh-CN" altLang="en-US" dirty="0"/>
              <a:t>或虚警率</a:t>
            </a:r>
            <a:r>
              <a:rPr lang="en-US" altLang="zh-CN" dirty="0"/>
              <a:t>15%-25% </a:t>
            </a:r>
            <a:r>
              <a:rPr lang="zh-CN" altLang="en-US" dirty="0"/>
              <a:t>扣满分的</a:t>
            </a:r>
            <a:r>
              <a:rPr lang="en-US" altLang="zh-CN" dirty="0"/>
              <a:t>10%</a:t>
            </a:r>
          </a:p>
          <a:p>
            <a:pPr lvl="1"/>
            <a:r>
              <a:rPr lang="zh-CN" altLang="en-US" dirty="0"/>
              <a:t>检测率低于</a:t>
            </a:r>
            <a:r>
              <a:rPr lang="en-US" altLang="zh-CN" dirty="0"/>
              <a:t>75%</a:t>
            </a:r>
            <a:r>
              <a:rPr lang="zh-CN" altLang="en-US" dirty="0"/>
              <a:t>或虚警率高于</a:t>
            </a:r>
            <a:r>
              <a:rPr lang="en-US" altLang="zh-CN" dirty="0"/>
              <a:t>25%</a:t>
            </a:r>
            <a:r>
              <a:rPr lang="zh-CN" altLang="en-US" dirty="0"/>
              <a:t>扣满分的</a:t>
            </a:r>
            <a:r>
              <a:rPr lang="en-US" altLang="zh-CN" dirty="0"/>
              <a:t>25%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07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小球轨迹检测跟踪实验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AAF15E-CBEF-432B-B719-FD7914F887D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5446A3-A394-4B16-895F-B7EDDB657109}"/>
              </a:ext>
            </a:extLst>
          </p:cNvPr>
          <p:cNvSpPr txBox="1">
            <a:spLocks/>
          </p:cNvSpPr>
          <p:nvPr/>
        </p:nvSpPr>
        <p:spPr bwMode="auto">
          <a:xfrm>
            <a:off x="152400" y="1450510"/>
            <a:ext cx="9144000" cy="469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2438" indent="-452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p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1pPr>
            <a:lvl2pPr marL="71437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u"/>
              <a:defRPr sz="22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2pPr>
            <a:lvl3pPr marL="1071563" indent="-261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3pPr>
            <a:lvl4pPr marL="13446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4pPr>
            <a:lvl5pPr marL="160020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/>
              <a:t>8.22</a:t>
            </a:r>
            <a:endParaRPr lang="en-US" altLang="zh-CN" dirty="0"/>
          </a:p>
          <a:p>
            <a:pPr lvl="1"/>
            <a:r>
              <a:rPr lang="zh-CN" altLang="en-US" dirty="0"/>
              <a:t>上午：</a:t>
            </a:r>
            <a:r>
              <a:rPr lang="en-US" altLang="zh-CN" dirty="0"/>
              <a:t>RD</a:t>
            </a:r>
            <a:r>
              <a:rPr lang="zh-CN" altLang="en-US" dirty="0"/>
              <a:t>图</a:t>
            </a:r>
            <a:r>
              <a:rPr lang="en-US" altLang="zh-CN" dirty="0"/>
              <a:t>+CFAR</a:t>
            </a:r>
          </a:p>
          <a:p>
            <a:pPr lvl="1"/>
            <a:r>
              <a:rPr lang="zh-CN" altLang="en-US" dirty="0"/>
              <a:t>下午：</a:t>
            </a:r>
            <a:r>
              <a:rPr lang="en-US" altLang="zh-CN" dirty="0"/>
              <a:t>MTI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8.24</a:t>
            </a:r>
          </a:p>
          <a:p>
            <a:pPr lvl="1"/>
            <a:r>
              <a:rPr lang="zh-CN" altLang="en-US" dirty="0"/>
              <a:t>上午：完成完整代码</a:t>
            </a:r>
            <a:endParaRPr lang="en-US" altLang="zh-CN" dirty="0"/>
          </a:p>
          <a:p>
            <a:pPr lvl="1"/>
            <a:r>
              <a:rPr lang="zh-CN" altLang="en-US" dirty="0"/>
              <a:t>下午：验收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75547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101210</TotalTime>
  <Words>287</Words>
  <Application>Microsoft Office PowerPoint</Application>
  <PresentationFormat>全屏显示(4:3)</PresentationFormat>
  <Paragraphs>84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Arial</vt:lpstr>
      <vt:lpstr>Calibri</vt:lpstr>
      <vt:lpstr>Times New Roman</vt:lpstr>
      <vt:lpstr>Wingdings</vt:lpstr>
      <vt:lpstr>3_Office 主题</vt:lpstr>
      <vt:lpstr>7_Office 主题</vt:lpstr>
      <vt:lpstr>8_Office 主题</vt:lpstr>
      <vt:lpstr>Equation</vt:lpstr>
      <vt:lpstr>小球轨迹检测跟踪实验</vt:lpstr>
      <vt:lpstr>小球轨迹检测跟踪实验</vt:lpstr>
      <vt:lpstr>小球轨迹检测跟踪实验</vt:lpstr>
      <vt:lpstr>小球轨迹检测跟踪实验</vt:lpstr>
      <vt:lpstr>小球轨迹检测跟踪实验</vt:lpstr>
      <vt:lpstr>小球轨迹检测跟踪实验</vt:lpstr>
      <vt:lpstr>小球轨迹检测跟踪实验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NathinWide</dc:creator>
  <cp:lastModifiedBy> </cp:lastModifiedBy>
  <cp:revision>6312</cp:revision>
  <cp:lastPrinted>2016-07-21T03:10:27Z</cp:lastPrinted>
  <dcterms:created xsi:type="dcterms:W3CDTF">2014-04-24T08:36:54Z</dcterms:created>
  <dcterms:modified xsi:type="dcterms:W3CDTF">2020-08-20T01:34:56Z</dcterms:modified>
</cp:coreProperties>
</file>