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992B628B-EE30-401A-BB28-23545F3DC7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E492656-FC03-44C3-9030-6F0FEFC3A1A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niversityrankings.com.au/university-student-numbers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niversityrankings.com.au/university-student-numbers.html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470da5c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470da5ca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64e137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2"/>
              </a:rPr>
              <a:t>https://www.universityrankings.com.au/university-student-numbers.html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6464e1372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464e137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Alternative: Step 4: launch at O-week</a:t>
            </a:r>
            <a:endParaRPr/>
          </a:p>
        </p:txBody>
      </p:sp>
      <p:sp>
        <p:nvSpPr>
          <p:cNvPr id="263" name="Google Shape;263;g6464e13725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4950ad9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64950ad9d6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70a55eb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470a55e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464e137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change first release to 6 month, growth hack 1 year, charge 2 yr, keep rest the same</a:t>
            </a:r>
            <a:endParaRPr/>
          </a:p>
        </p:txBody>
      </p:sp>
      <p:sp>
        <p:nvSpPr>
          <p:cNvPr id="298" name="Google Shape;298;g6464e1372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4950ad9d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64950ad9d6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100k is reasonable</a:t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464e137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2"/>
              </a:rPr>
              <a:t>https://www.universityrankings.com.au/university-student-numbers.html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6464e13725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470a55eb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470a55e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5dc0ca6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5dc0ca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70da5c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 strategic pillars </a:t>
            </a:r>
            <a:endParaRPr/>
          </a:p>
        </p:txBody>
      </p:sp>
      <p:sp>
        <p:nvSpPr>
          <p:cNvPr id="109" name="Google Shape;109;g6470da5ca2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70da5ca2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70da5ca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950ad9d6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950ad9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Create a caste study on this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70da5c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 strategic pillars</a:t>
            </a:r>
            <a:endParaRPr/>
          </a:p>
        </p:txBody>
      </p:sp>
      <p:sp>
        <p:nvSpPr>
          <p:cNvPr id="141" name="Google Shape;141;g6470da5ca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ae159b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AU" sz="1200"/>
              <a:t>% of students that want each feature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9" name="Google Shape;149;g64ae159bb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470da5c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SCALABLE</a:t>
            </a:r>
            <a:endParaRPr/>
          </a:p>
        </p:txBody>
      </p:sp>
      <p:sp>
        <p:nvSpPr>
          <p:cNvPr id="216" name="Google Shape;216;g6470da5ca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38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153" y="708173"/>
            <a:ext cx="2857675" cy="28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227050" y="4055725"/>
            <a:ext cx="77379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Version 1.1 </a:t>
            </a:r>
            <a:endParaRPr b="1" sz="4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8/10/2019</a:t>
            </a:r>
            <a:endParaRPr b="1" sz="4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70da5ca2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BUSINESS MODEL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228" name="Google Shape;228;g6470da5ca2_0_44"/>
          <p:cNvSpPr/>
          <p:nvPr/>
        </p:nvSpPr>
        <p:spPr>
          <a:xfrm>
            <a:off x="1399988" y="1589275"/>
            <a:ext cx="1597500" cy="4419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FFFFFF"/>
                </a:solidFill>
              </a:rPr>
              <a:t>Employers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29" name="Google Shape;229;g6470da5ca2_0_44"/>
          <p:cNvGrpSpPr/>
          <p:nvPr/>
        </p:nvGrpSpPr>
        <p:grpSpPr>
          <a:xfrm>
            <a:off x="894204" y="3352800"/>
            <a:ext cx="2610455" cy="1008300"/>
            <a:chOff x="1143196" y="2887875"/>
            <a:chExt cx="2633100" cy="1008300"/>
          </a:xfrm>
        </p:grpSpPr>
        <p:sp>
          <p:nvSpPr>
            <p:cNvPr id="230" name="Google Shape;230;g6470da5ca2_0_44"/>
            <p:cNvSpPr/>
            <p:nvPr/>
          </p:nvSpPr>
          <p:spPr>
            <a:xfrm>
              <a:off x="1143196" y="2887875"/>
              <a:ext cx="2633100" cy="1008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6470da5ca2_0_44"/>
            <p:cNvSpPr txBox="1"/>
            <p:nvPr/>
          </p:nvSpPr>
          <p:spPr>
            <a:xfrm>
              <a:off x="1223613" y="2930175"/>
              <a:ext cx="2472300" cy="9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Stage 1 (+ 6 months)</a:t>
              </a:r>
              <a:endParaRPr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500">
                  <a:latin typeface="Calibri"/>
                  <a:ea typeface="Calibri"/>
                  <a:cs typeface="Calibri"/>
                  <a:sym typeface="Calibri"/>
                </a:rPr>
                <a:t>Job Listing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2000">
                  <a:latin typeface="Calibri"/>
                  <a:ea typeface="Calibri"/>
                  <a:cs typeface="Calibri"/>
                  <a:sym typeface="Calibri"/>
                </a:rPr>
                <a:t>$500/post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g6470da5ca2_0_44"/>
          <p:cNvSpPr/>
          <p:nvPr/>
        </p:nvSpPr>
        <p:spPr>
          <a:xfrm>
            <a:off x="3734000" y="3539800"/>
            <a:ext cx="986400" cy="5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g6470da5ca2_0_44"/>
          <p:cNvGrpSpPr/>
          <p:nvPr/>
        </p:nvGrpSpPr>
        <p:grpSpPr>
          <a:xfrm>
            <a:off x="889188" y="4549650"/>
            <a:ext cx="2619065" cy="1473199"/>
            <a:chOff x="514787" y="2887875"/>
            <a:chExt cx="3261600" cy="1368000"/>
          </a:xfrm>
        </p:grpSpPr>
        <p:sp>
          <p:nvSpPr>
            <p:cNvPr id="234" name="Google Shape;234;g6470da5ca2_0_44"/>
            <p:cNvSpPr/>
            <p:nvPr/>
          </p:nvSpPr>
          <p:spPr>
            <a:xfrm>
              <a:off x="514787" y="2887875"/>
              <a:ext cx="3261600" cy="1368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g6470da5ca2_0_44"/>
            <p:cNvSpPr txBox="1"/>
            <p:nvPr/>
          </p:nvSpPr>
          <p:spPr>
            <a:xfrm>
              <a:off x="514787" y="2930175"/>
              <a:ext cx="3181200" cy="13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Stage 2 (+ 1 year)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Recruitment Bundle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(Applicant Ranker &amp; Scheduler)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2000">
                  <a:latin typeface="Calibri"/>
                  <a:ea typeface="Calibri"/>
                  <a:cs typeface="Calibri"/>
                  <a:sym typeface="Calibri"/>
                </a:rPr>
                <a:t>$4000/month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g6470da5ca2_0_44"/>
          <p:cNvSpPr/>
          <p:nvPr/>
        </p:nvSpPr>
        <p:spPr>
          <a:xfrm rot="2091">
            <a:off x="3734000" y="4795300"/>
            <a:ext cx="986400" cy="5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470da5ca2_0_44"/>
          <p:cNvSpPr/>
          <p:nvPr/>
        </p:nvSpPr>
        <p:spPr>
          <a:xfrm>
            <a:off x="8671354" y="3352800"/>
            <a:ext cx="2610600" cy="100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Stage 1 (+ 6 months)</a:t>
            </a:r>
            <a:endParaRPr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Centralised Careers Portal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latin typeface="Calibri"/>
                <a:ea typeface="Calibri"/>
                <a:cs typeface="Calibri"/>
                <a:sym typeface="Calibri"/>
              </a:rPr>
              <a:t>$10/student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6470da5ca2_0_44"/>
          <p:cNvSpPr/>
          <p:nvPr/>
        </p:nvSpPr>
        <p:spPr>
          <a:xfrm flipH="1">
            <a:off x="7480575" y="3539800"/>
            <a:ext cx="986400" cy="5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g6470da5ca2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489" y="3539812"/>
            <a:ext cx="1411988" cy="141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470da5ca2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235" y="2176137"/>
            <a:ext cx="986374" cy="98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470da5ca2_0_44"/>
          <p:cNvSpPr/>
          <p:nvPr/>
        </p:nvSpPr>
        <p:spPr>
          <a:xfrm>
            <a:off x="9177888" y="1589275"/>
            <a:ext cx="1597500" cy="4419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FFFFFF"/>
                </a:solidFill>
              </a:rPr>
              <a:t>Universities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2" name="Google Shape;242;g6470da5ca2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0151" y="2212824"/>
            <a:ext cx="912998" cy="9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464e13725_0_22"/>
          <p:cNvSpPr/>
          <p:nvPr/>
        </p:nvSpPr>
        <p:spPr>
          <a:xfrm>
            <a:off x="4627175" y="2498400"/>
            <a:ext cx="3085200" cy="138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6464e13725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MARKET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249" name="Google Shape;249;g6464e13725_0_22"/>
          <p:cNvSpPr/>
          <p:nvPr/>
        </p:nvSpPr>
        <p:spPr>
          <a:xfrm>
            <a:off x="985775" y="2065200"/>
            <a:ext cx="3240000" cy="32400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6464e13725_0_22"/>
          <p:cNvSpPr/>
          <p:nvPr/>
        </p:nvSpPr>
        <p:spPr>
          <a:xfrm>
            <a:off x="1705775" y="3505200"/>
            <a:ext cx="1800000" cy="180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6464e13725_0_22"/>
          <p:cNvSpPr txBox="1"/>
          <p:nvPr/>
        </p:nvSpPr>
        <p:spPr>
          <a:xfrm>
            <a:off x="1931525" y="4218475"/>
            <a:ext cx="13485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$73M</a:t>
            </a:r>
            <a:endParaRPr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6464e13725_0_22"/>
          <p:cNvSpPr txBox="1"/>
          <p:nvPr/>
        </p:nvSpPr>
        <p:spPr>
          <a:xfrm>
            <a:off x="1667075" y="2578000"/>
            <a:ext cx="1877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$4B</a:t>
            </a:r>
            <a:endParaRPr b="1" sz="24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6464e13725_0_22"/>
          <p:cNvSpPr txBox="1"/>
          <p:nvPr/>
        </p:nvSpPr>
        <p:spPr>
          <a:xfrm>
            <a:off x="1394375" y="5376775"/>
            <a:ext cx="2422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Employers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6464e13725_0_22"/>
          <p:cNvSpPr/>
          <p:nvPr/>
        </p:nvSpPr>
        <p:spPr>
          <a:xfrm>
            <a:off x="8113800" y="2065188"/>
            <a:ext cx="3240000" cy="32400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6464e13725_0_22"/>
          <p:cNvSpPr/>
          <p:nvPr/>
        </p:nvSpPr>
        <p:spPr>
          <a:xfrm>
            <a:off x="8833800" y="3505188"/>
            <a:ext cx="1800000" cy="180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6464e13725_0_22"/>
          <p:cNvSpPr txBox="1"/>
          <p:nvPr/>
        </p:nvSpPr>
        <p:spPr>
          <a:xfrm>
            <a:off x="9059550" y="4218463"/>
            <a:ext cx="13485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$13M</a:t>
            </a:r>
            <a:endParaRPr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6464e13725_0_22"/>
          <p:cNvSpPr txBox="1"/>
          <p:nvPr/>
        </p:nvSpPr>
        <p:spPr>
          <a:xfrm>
            <a:off x="8795100" y="2577988"/>
            <a:ext cx="1877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$1.2B</a:t>
            </a:r>
            <a:endParaRPr b="1" sz="24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6464e13725_0_22"/>
          <p:cNvSpPr txBox="1"/>
          <p:nvPr/>
        </p:nvSpPr>
        <p:spPr>
          <a:xfrm>
            <a:off x="8522400" y="5376763"/>
            <a:ext cx="2422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Universities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6464e13725_0_22"/>
          <p:cNvSpPr txBox="1"/>
          <p:nvPr/>
        </p:nvSpPr>
        <p:spPr>
          <a:xfrm>
            <a:off x="4650900" y="2534125"/>
            <a:ext cx="30120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$5.2B</a:t>
            </a:r>
            <a:endParaRPr b="1" sz="24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latin typeface="Calibri"/>
                <a:ea typeface="Calibri"/>
                <a:cs typeface="Calibri"/>
                <a:sym typeface="Calibri"/>
              </a:rPr>
              <a:t>ANNUAL GLOBAL MARKET SIZE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6464e13725_0_22"/>
          <p:cNvSpPr txBox="1"/>
          <p:nvPr/>
        </p:nvSpPr>
        <p:spPr>
          <a:xfrm>
            <a:off x="4650900" y="4123225"/>
            <a:ext cx="28902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$86M</a:t>
            </a:r>
            <a:endParaRPr sz="24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AUS 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MARKET SIZE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464e13725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GO-TO-MARKET STRATEGY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266" name="Google Shape;266;g6464e13725_0_118"/>
          <p:cNvSpPr/>
          <p:nvPr/>
        </p:nvSpPr>
        <p:spPr>
          <a:xfrm>
            <a:off x="3075281" y="4425929"/>
            <a:ext cx="2069700" cy="641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6464e13725_0_118"/>
          <p:cNvSpPr/>
          <p:nvPr/>
        </p:nvSpPr>
        <p:spPr>
          <a:xfrm>
            <a:off x="5144887" y="3784369"/>
            <a:ext cx="2069700" cy="641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6464e13725_0_118"/>
          <p:cNvSpPr/>
          <p:nvPr/>
        </p:nvSpPr>
        <p:spPr>
          <a:xfrm>
            <a:off x="7214494" y="3142809"/>
            <a:ext cx="2069700" cy="641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6464e13725_0_118"/>
          <p:cNvSpPr/>
          <p:nvPr/>
        </p:nvSpPr>
        <p:spPr>
          <a:xfrm>
            <a:off x="9284100" y="2501249"/>
            <a:ext cx="2069700" cy="641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10,000 Users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May 2020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6464e13725_0_118"/>
          <p:cNvSpPr txBox="1"/>
          <p:nvPr/>
        </p:nvSpPr>
        <p:spPr>
          <a:xfrm>
            <a:off x="3075275" y="5067500"/>
            <a:ext cx="2069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Social Media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6464e13725_0_118"/>
          <p:cNvSpPr txBox="1"/>
          <p:nvPr/>
        </p:nvSpPr>
        <p:spPr>
          <a:xfrm>
            <a:off x="5144875" y="4425950"/>
            <a:ext cx="2069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Flyers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6464e13725_0_118"/>
          <p:cNvSpPr txBox="1"/>
          <p:nvPr/>
        </p:nvSpPr>
        <p:spPr>
          <a:xfrm>
            <a:off x="7214500" y="3784200"/>
            <a:ext cx="2069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UNSW Launch Event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Uni Societies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6464e13725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119" y="35367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6464e13725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719" y="271515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6464e13725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889347" y="23045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6464e13725_0_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78950" y="1421250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6464e13725_0_118"/>
          <p:cNvSpPr/>
          <p:nvPr/>
        </p:nvSpPr>
        <p:spPr>
          <a:xfrm>
            <a:off x="1005675" y="5067489"/>
            <a:ext cx="2069700" cy="641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6464e13725_0_118"/>
          <p:cNvSpPr txBox="1"/>
          <p:nvPr/>
        </p:nvSpPr>
        <p:spPr>
          <a:xfrm>
            <a:off x="1005675" y="5708888"/>
            <a:ext cx="2069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Email Database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6464e13725_0_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0525" y="4256700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950ad9d6_0_110"/>
          <p:cNvSpPr txBox="1"/>
          <p:nvPr>
            <p:ph type="title"/>
          </p:nvPr>
        </p:nvSpPr>
        <p:spPr>
          <a:xfrm>
            <a:off x="838200" y="273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TEAM</a:t>
            </a:r>
            <a:endParaRPr b="1">
              <a:solidFill>
                <a:srgbClr val="7030A0"/>
              </a:solidFill>
            </a:endParaRPr>
          </a:p>
        </p:txBody>
      </p:sp>
      <p:grpSp>
        <p:nvGrpSpPr>
          <p:cNvPr id="285" name="Google Shape;285;g64950ad9d6_0_110"/>
          <p:cNvGrpSpPr/>
          <p:nvPr/>
        </p:nvGrpSpPr>
        <p:grpSpPr>
          <a:xfrm>
            <a:off x="1263500" y="2066900"/>
            <a:ext cx="2160000" cy="2724225"/>
            <a:chOff x="838200" y="2066875"/>
            <a:chExt cx="2160000" cy="2724225"/>
          </a:xfrm>
        </p:grpSpPr>
        <p:pic>
          <p:nvPicPr>
            <p:cNvPr id="286" name="Google Shape;286;g64950ad9d6_0_1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4950" y="2066875"/>
              <a:ext cx="2086500" cy="2098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287" name="Google Shape;287;g64950ad9d6_0_110"/>
            <p:cNvSpPr txBox="1"/>
            <p:nvPr/>
          </p:nvSpPr>
          <p:spPr>
            <a:xfrm>
              <a:off x="838200" y="4441000"/>
              <a:ext cx="2160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Rohan Jain Co-founder</a:t>
              </a:r>
              <a:endParaRPr sz="1800"/>
            </a:p>
          </p:txBody>
        </p:sp>
      </p:grpSp>
      <p:grpSp>
        <p:nvGrpSpPr>
          <p:cNvPr id="288" name="Google Shape;288;g64950ad9d6_0_110"/>
          <p:cNvGrpSpPr/>
          <p:nvPr/>
        </p:nvGrpSpPr>
        <p:grpSpPr>
          <a:xfrm>
            <a:off x="4800600" y="2066838"/>
            <a:ext cx="2590800" cy="2724325"/>
            <a:chOff x="8763000" y="2066825"/>
            <a:chExt cx="2590800" cy="2724325"/>
          </a:xfrm>
        </p:grpSpPr>
        <p:pic>
          <p:nvPicPr>
            <p:cNvPr id="289" name="Google Shape;289;g64950ad9d6_0_1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15153" y="2066825"/>
              <a:ext cx="2086500" cy="2098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290" name="Google Shape;290;g64950ad9d6_0_110"/>
            <p:cNvSpPr txBox="1"/>
            <p:nvPr/>
          </p:nvSpPr>
          <p:spPr>
            <a:xfrm>
              <a:off x="8763000" y="4441050"/>
              <a:ext cx="25908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0000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Michael Ho 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Co-founder</a:t>
              </a:r>
              <a:endParaRPr sz="1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70a55eb4_0_4"/>
          <p:cNvSpPr txBox="1"/>
          <p:nvPr>
            <p:ph type="title"/>
          </p:nvPr>
        </p:nvSpPr>
        <p:spPr>
          <a:xfrm>
            <a:off x="1358850" y="2766150"/>
            <a:ext cx="9474300" cy="1325700"/>
          </a:xfrm>
          <a:prstGeom prst="rect">
            <a:avLst/>
          </a:prstGeom>
          <a:solidFill>
            <a:srgbClr val="7030A0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6000">
                <a:solidFill>
                  <a:srgbClr val="FFFFFF"/>
                </a:solidFill>
              </a:rPr>
              <a:t>Appendix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464e13725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ROADMAP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301" name="Google Shape;301;g6464e13725_0_5"/>
          <p:cNvSpPr/>
          <p:nvPr/>
        </p:nvSpPr>
        <p:spPr>
          <a:xfrm>
            <a:off x="838200" y="3297000"/>
            <a:ext cx="2340000" cy="1080000"/>
          </a:xfrm>
          <a:prstGeom prst="homePlate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month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6464e13725_0_5"/>
          <p:cNvSpPr/>
          <p:nvPr/>
        </p:nvSpPr>
        <p:spPr>
          <a:xfrm>
            <a:off x="7022902" y="3297000"/>
            <a:ext cx="2340000" cy="1080000"/>
          </a:xfrm>
          <a:prstGeom prst="chevron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year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6464e13725_0_5"/>
          <p:cNvSpPr/>
          <p:nvPr/>
        </p:nvSpPr>
        <p:spPr>
          <a:xfrm>
            <a:off x="2899767" y="3297000"/>
            <a:ext cx="2340000" cy="1080000"/>
          </a:xfrm>
          <a:prstGeom prst="chevron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</a:rPr>
              <a:t>1 year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" name="Google Shape;304;g6464e13725_0_5"/>
          <p:cNvSpPr/>
          <p:nvPr/>
        </p:nvSpPr>
        <p:spPr>
          <a:xfrm>
            <a:off x="9084469" y="3297000"/>
            <a:ext cx="2340000" cy="1080000"/>
          </a:xfrm>
          <a:prstGeom prst="chevron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</a:rPr>
              <a:t>5 year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g6464e13725_0_5"/>
          <p:cNvSpPr/>
          <p:nvPr/>
        </p:nvSpPr>
        <p:spPr>
          <a:xfrm>
            <a:off x="4961335" y="3297000"/>
            <a:ext cx="2340000" cy="1080000"/>
          </a:xfrm>
          <a:prstGeom prst="chevron">
            <a:avLst>
              <a:gd fmla="val 50000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FFFFFF"/>
                </a:solidFill>
              </a:rPr>
              <a:t>2</a:t>
            </a:r>
            <a:r>
              <a:rPr lang="en-AU" sz="1800">
                <a:solidFill>
                  <a:srgbClr val="FFFFFF"/>
                </a:solidFill>
              </a:rPr>
              <a:t> year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6464e13725_0_5"/>
          <p:cNvSpPr txBox="1"/>
          <p:nvPr/>
        </p:nvSpPr>
        <p:spPr>
          <a:xfrm>
            <a:off x="845850" y="4556750"/>
            <a:ext cx="1848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First Release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 MVP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6464e13725_0_5"/>
          <p:cNvSpPr txBox="1"/>
          <p:nvPr/>
        </p:nvSpPr>
        <p:spPr>
          <a:xfrm>
            <a:off x="2907425" y="4556750"/>
            <a:ext cx="2324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Growth Hack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10,000 users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6464e13725_0_5"/>
          <p:cNvSpPr txBox="1"/>
          <p:nvPr/>
        </p:nvSpPr>
        <p:spPr>
          <a:xfrm>
            <a:off x="4933650" y="4556750"/>
            <a:ext cx="2324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Charge Uni’s &amp; Employers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6464e13725_0_5"/>
          <p:cNvSpPr txBox="1"/>
          <p:nvPr/>
        </p:nvSpPr>
        <p:spPr>
          <a:xfrm>
            <a:off x="7030550" y="4556750"/>
            <a:ext cx="2324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Enter Global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Market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6464e13725_0_5"/>
          <p:cNvSpPr txBox="1"/>
          <p:nvPr/>
        </p:nvSpPr>
        <p:spPr>
          <a:xfrm>
            <a:off x="9084500" y="4556750"/>
            <a:ext cx="2324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Acquisition/IPO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g6464e1372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09997" y="240061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6464e1372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75" y="221725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6464e13725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1325" y="221725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6464e13725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2902" y="221725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6464e13725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04469" y="221725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950ad9d6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FINANCIALS</a:t>
            </a:r>
            <a:endParaRPr/>
          </a:p>
        </p:txBody>
      </p:sp>
      <p:pic>
        <p:nvPicPr>
          <p:cNvPr id="321" name="Google Shape;321;g64950ad9d6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273" y="1504425"/>
            <a:ext cx="5239602" cy="48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64950ad9d6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800" y="2481962"/>
            <a:ext cx="4851001" cy="29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AMOUNT BEING RAISED</a:t>
            </a:r>
            <a:endParaRPr/>
          </a:p>
        </p:txBody>
      </p:sp>
      <p:pic>
        <p:nvPicPr>
          <p:cNvPr id="328" name="Google Shape;32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75" y="4043298"/>
            <a:ext cx="1255100" cy="12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2"/>
          <p:cNvSpPr txBox="1"/>
          <p:nvPr/>
        </p:nvSpPr>
        <p:spPr>
          <a:xfrm>
            <a:off x="3640650" y="1575525"/>
            <a:ext cx="4910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5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$500K</a:t>
            </a:r>
            <a:endParaRPr b="1" sz="5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1422625" y="5529475"/>
            <a:ext cx="18288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Product Development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$350K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450" y="4043300"/>
            <a:ext cx="1255100" cy="12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2"/>
          <p:cNvSpPr txBox="1"/>
          <p:nvPr/>
        </p:nvSpPr>
        <p:spPr>
          <a:xfrm>
            <a:off x="5280300" y="5529475"/>
            <a:ext cx="16314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Marketing &amp; Sales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$100K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2325" y="4043300"/>
            <a:ext cx="1255100" cy="12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2"/>
          <p:cNvSpPr txBox="1"/>
          <p:nvPr/>
        </p:nvSpPr>
        <p:spPr>
          <a:xfrm>
            <a:off x="9074175" y="5529475"/>
            <a:ext cx="16314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General Expenses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$50K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12"/>
          <p:cNvCxnSpPr>
            <a:stCxn id="329" idx="2"/>
            <a:endCxn id="331" idx="0"/>
          </p:cNvCxnSpPr>
          <p:nvPr/>
        </p:nvCxnSpPr>
        <p:spPr>
          <a:xfrm flipH="1" rot="-5400000">
            <a:off x="5383050" y="3329775"/>
            <a:ext cx="1426500" cy="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12"/>
          <p:cNvCxnSpPr>
            <a:stCxn id="329" idx="2"/>
            <a:endCxn id="328" idx="0"/>
          </p:cNvCxnSpPr>
          <p:nvPr/>
        </p:nvCxnSpPr>
        <p:spPr>
          <a:xfrm rot="5400000">
            <a:off x="3485850" y="1433175"/>
            <a:ext cx="1426500" cy="37938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2"/>
          <p:cNvCxnSpPr>
            <a:stCxn id="329" idx="2"/>
            <a:endCxn id="333" idx="0"/>
          </p:cNvCxnSpPr>
          <p:nvPr/>
        </p:nvCxnSpPr>
        <p:spPr>
          <a:xfrm flipH="1" rot="-5400000">
            <a:off x="7279650" y="1433175"/>
            <a:ext cx="1426500" cy="37938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464e13725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MARKET DATA</a:t>
            </a:r>
            <a:endParaRPr/>
          </a:p>
        </p:txBody>
      </p:sp>
      <p:sp>
        <p:nvSpPr>
          <p:cNvPr id="343" name="Google Shape;343;g6464e13725_0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1,313,776 Students in Australia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39 Universities in Australia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56,700,000 Students globally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Value of job listing in Australia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# of internships/grad programmes in Australia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Gradconnection $1500 (australia wide) for 30 days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Linkedin $2-$5 per click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Seek $285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Indeed $0.10 to $5 per click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Jora $500 per month</a:t>
            </a:r>
            <a:endParaRPr/>
          </a:p>
        </p:txBody>
      </p:sp>
      <p:sp>
        <p:nvSpPr>
          <p:cNvPr id="344" name="Google Shape;344;g6464e13725_0_39"/>
          <p:cNvSpPr txBox="1"/>
          <p:nvPr/>
        </p:nvSpPr>
        <p:spPr>
          <a:xfrm>
            <a:off x="8229600" y="1972887"/>
            <a:ext cx="355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size $ of Australia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market size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470a55eb4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Market Size &amp; Financial Calculations</a:t>
            </a:r>
            <a:endParaRPr/>
          </a:p>
        </p:txBody>
      </p:sp>
      <p:sp>
        <p:nvSpPr>
          <p:cNvPr id="350" name="Google Shape;350;g6470a55eb4_0_9"/>
          <p:cNvSpPr txBox="1"/>
          <p:nvPr/>
        </p:nvSpPr>
        <p:spPr>
          <a:xfrm>
            <a:off x="1050100" y="1778725"/>
            <a:ext cx="2472300" cy="4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u="sng">
                <a:latin typeface="Calibri"/>
                <a:ea typeface="Calibri"/>
                <a:cs typeface="Calibri"/>
                <a:sym typeface="Calibri"/>
              </a:rPr>
              <a:t>Employers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$500/post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1500 employers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3000 grad/intern posts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$500 x 3000 = $900k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$4000/month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$48k/year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$48k x 1500 = $72M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Total = $73M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Global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129,474 grad/intern posts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$500 x 129,747 = $64.7M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$48k x 64,737 = $3B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Total = $4B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6470a55eb4_0_9"/>
          <p:cNvSpPr txBox="1"/>
          <p:nvPr/>
        </p:nvSpPr>
        <p:spPr>
          <a:xfrm>
            <a:off x="3716575" y="1778725"/>
            <a:ext cx="24723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u="sng">
                <a:latin typeface="Calibri"/>
                <a:ea typeface="Calibri"/>
                <a:cs typeface="Calibri"/>
                <a:sym typeface="Calibri"/>
              </a:rPr>
              <a:t>Universities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$10/student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1,313,776 students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Total = $13.1M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latin typeface="Calibri"/>
                <a:ea typeface="Calibri"/>
                <a:cs typeface="Calibri"/>
                <a:sym typeface="Calibri"/>
              </a:rPr>
              <a:t>Global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$10/student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117M students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Total = $1.17B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g6470a55eb4_0_9"/>
          <p:cNvCxnSpPr/>
          <p:nvPr/>
        </p:nvCxnSpPr>
        <p:spPr>
          <a:xfrm>
            <a:off x="5859150" y="1668675"/>
            <a:ext cx="0" cy="47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53" name="Google Shape;353;g6470a55eb4_0_9"/>
          <p:cNvGraphicFramePr/>
          <p:nvPr/>
        </p:nvGraphicFramePr>
        <p:xfrm>
          <a:off x="6849525" y="177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{5E492656-FC03-44C3-9030-6F0FEFC3A1A8}</a:tableStyleId>
              </a:tblPr>
              <a:tblGrid>
                <a:gridCol w="3245050"/>
                <a:gridCol w="821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Assumptions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Students/Uni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33000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% of employers subscribing to recruitment bundle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Job Posting 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$500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Recruitment Bundle Price/month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$4,000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Price/Student for Careers Portal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$10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Avg salary of employees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$70,000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General &amp; Admin 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/>
                        <a:t>Mostly Rent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30A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5dc0ca65_0_46"/>
          <p:cNvSpPr txBox="1"/>
          <p:nvPr>
            <p:ph idx="1" type="body"/>
          </p:nvPr>
        </p:nvSpPr>
        <p:spPr>
          <a:xfrm>
            <a:off x="838050" y="3013200"/>
            <a:ext cx="10515600" cy="83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FFFFFF"/>
                </a:solidFill>
              </a:rPr>
              <a:t>We make it </a:t>
            </a:r>
            <a:r>
              <a:rPr b="1" lang="en-AU" sz="3600">
                <a:solidFill>
                  <a:srgbClr val="FFFFFF"/>
                </a:solidFill>
              </a:rPr>
              <a:t>easy </a:t>
            </a:r>
            <a:r>
              <a:rPr lang="en-AU" sz="3600">
                <a:solidFill>
                  <a:srgbClr val="FFFFFF"/>
                </a:solidFill>
              </a:rPr>
              <a:t>for</a:t>
            </a:r>
            <a:r>
              <a:rPr lang="en-AU" sz="3600">
                <a:solidFill>
                  <a:srgbClr val="FFFFFF"/>
                </a:solidFill>
              </a:rPr>
              <a:t> the </a:t>
            </a:r>
            <a:r>
              <a:rPr b="1" lang="en-AU" sz="3600">
                <a:solidFill>
                  <a:srgbClr val="FFFFFF"/>
                </a:solidFill>
              </a:rPr>
              <a:t>right students</a:t>
            </a:r>
            <a:r>
              <a:rPr lang="en-AU" sz="3600">
                <a:solidFill>
                  <a:srgbClr val="FFFFFF"/>
                </a:solidFill>
              </a:rPr>
              <a:t> to be matched with the </a:t>
            </a:r>
            <a:r>
              <a:rPr b="1" lang="en-AU" sz="3600">
                <a:solidFill>
                  <a:srgbClr val="FFFFFF"/>
                </a:solidFill>
              </a:rPr>
              <a:t>right employers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1" name="Google Shape;91;g645dc0ca65_0_46"/>
          <p:cNvSpPr/>
          <p:nvPr/>
        </p:nvSpPr>
        <p:spPr>
          <a:xfrm>
            <a:off x="-721023" y="5159750"/>
            <a:ext cx="2304300" cy="2304300"/>
          </a:xfrm>
          <a:prstGeom prst="ellipse">
            <a:avLst/>
          </a:prstGeom>
          <a:noFill/>
          <a:ln cap="flat" cmpd="sng" w="25400">
            <a:solidFill>
              <a:srgbClr val="EDC4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645dc0ca65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039558" y="-1678270"/>
            <a:ext cx="4624311" cy="336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PROBLEM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098200" y="2891073"/>
            <a:ext cx="19800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/>
              <a:t>45.3%</a:t>
            </a:r>
            <a:r>
              <a:rPr lang="en-AU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/>
              <a:t>of students don’t use anything to track intern/grad roles</a:t>
            </a:r>
            <a:endParaRPr sz="1800"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10" y="3101678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9859275" y="2954372"/>
            <a:ext cx="1982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92%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students don’t enjoy applying for intern/grad roles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128" y="3101678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6098575" y="2954372"/>
            <a:ext cx="198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76.7%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students forget to apply for intern/grad roles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2046" y="3101678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295400" y="4457675"/>
            <a:ext cx="2072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Disorganised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851825" y="4504325"/>
            <a:ext cx="3103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Missed Opportunities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8804450" y="4545275"/>
            <a:ext cx="2290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Overwhelmed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70da5ca2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SOLUTION</a:t>
            </a:r>
            <a:endParaRPr b="1">
              <a:solidFill>
                <a:srgbClr val="7030A0"/>
              </a:solidFill>
            </a:endParaRPr>
          </a:p>
        </p:txBody>
      </p:sp>
      <p:graphicFrame>
        <p:nvGraphicFramePr>
          <p:cNvPr id="112" name="Google Shape;112;g6470da5ca2_0_98"/>
          <p:cNvGraphicFramePr/>
          <p:nvPr/>
        </p:nvGraphicFramePr>
        <p:xfrm>
          <a:off x="1668788" y="137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{992B628B-EE30-401A-BB28-23545F3DC7A7}</a:tableStyleId>
              </a:tblPr>
              <a:tblGrid>
                <a:gridCol w="2951475"/>
                <a:gridCol w="4140200"/>
                <a:gridCol w="1762750"/>
              </a:tblGrid>
              <a:tr h="64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Underlying Need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students desire this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6409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Track your applications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90%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7030A0"/>
                    </a:solidFill>
                  </a:tcPr>
                </a:tc>
              </a:tr>
              <a:tr h="640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Personalised Job List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87.6%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674EA7"/>
                    </a:solidFill>
                  </a:tcPr>
                </a:tc>
              </a:tr>
              <a:tr h="6409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Alerts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80.2%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674EA7"/>
                    </a:solidFill>
                  </a:tcPr>
                </a:tc>
              </a:tr>
              <a:tr h="640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Auto-Apply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75.3%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8E7CC3"/>
                    </a:solidFill>
                  </a:tcPr>
                </a:tc>
              </a:tr>
              <a:tr h="6409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Insight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95%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7030A0"/>
                    </a:solidFill>
                  </a:tcPr>
                </a:tc>
              </a:tr>
              <a:tr h="640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Forums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79%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8E7CC3"/>
                    </a:solidFill>
                  </a:tcPr>
                </a:tc>
              </a:tr>
              <a:tr h="640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Rate Prediction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72.8%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pic>
        <p:nvPicPr>
          <p:cNvPr id="113" name="Google Shape;113;g6470da5ca2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600" y="211066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6470da5ca2_0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575" y="3430526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6470da5ca2_0_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600" y="5056525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AU">
                <a:solidFill>
                  <a:srgbClr val="7030A0"/>
                </a:solidFill>
              </a:rPr>
              <a:t>CORE FEATURE 1 - </a:t>
            </a:r>
            <a:r>
              <a:rPr b="1" lang="en-AU" sz="3000">
                <a:solidFill>
                  <a:srgbClr val="7030A0"/>
                </a:solidFill>
              </a:rPr>
              <a:t>CENTRALISED LISTINGS W/ TRACKER</a:t>
            </a:r>
            <a:endParaRPr b="1" sz="3000">
              <a:solidFill>
                <a:srgbClr val="7030A0"/>
              </a:solidFill>
            </a:endParaRPr>
          </a:p>
        </p:txBody>
      </p:sp>
      <p:pic>
        <p:nvPicPr>
          <p:cNvPr id="357" name="Google Shape;3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439" y="1690825"/>
            <a:ext cx="8005111" cy="50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64950ad9d6_0_66"/>
          <p:cNvPicPr preferRelativeResize="0"/>
          <p:nvPr/>
        </p:nvPicPr>
        <p:blipFill rotWithShape="1">
          <a:blip r:embed="rId3">
            <a:alphaModFix/>
          </a:blip>
          <a:srcRect b="0" l="8838" r="9321" t="0"/>
          <a:stretch/>
        </p:blipFill>
        <p:spPr>
          <a:xfrm>
            <a:off x="3253750" y="1797475"/>
            <a:ext cx="4922501" cy="33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64950ad9d6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000" y="3658733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64950ad9d6_0_66"/>
          <p:cNvSpPr txBox="1"/>
          <p:nvPr/>
        </p:nvSpPr>
        <p:spPr>
          <a:xfrm>
            <a:off x="4117925" y="1797478"/>
            <a:ext cx="1224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Academic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Transcript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64950ad9d6_0_66"/>
          <p:cNvSpPr txBox="1"/>
          <p:nvPr/>
        </p:nvSpPr>
        <p:spPr>
          <a:xfrm>
            <a:off x="5483700" y="3044466"/>
            <a:ext cx="1224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Resume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64950ad9d6_0_66"/>
          <p:cNvSpPr txBox="1"/>
          <p:nvPr/>
        </p:nvSpPr>
        <p:spPr>
          <a:xfrm>
            <a:off x="5605825" y="2017701"/>
            <a:ext cx="1617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Psychometric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64950ad9d6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990" y="4566497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64950ad9d6_0_66"/>
          <p:cNvSpPr txBox="1"/>
          <p:nvPr/>
        </p:nvSpPr>
        <p:spPr>
          <a:xfrm>
            <a:off x="862050" y="5658800"/>
            <a:ext cx="1617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Sam Williams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64950ad9d6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CORE FEATURE</a:t>
            </a:r>
            <a:r>
              <a:rPr b="1" lang="en-AU">
                <a:solidFill>
                  <a:srgbClr val="7030A0"/>
                </a:solidFill>
              </a:rPr>
              <a:t> 2 - </a:t>
            </a:r>
            <a:r>
              <a:rPr b="1" lang="en-AU" sz="3000">
                <a:solidFill>
                  <a:srgbClr val="7030A0"/>
                </a:solidFill>
              </a:rPr>
              <a:t>SUCCESS RATE PREDICTION</a:t>
            </a:r>
            <a:endParaRPr b="1" sz="3000">
              <a:solidFill>
                <a:srgbClr val="7030A0"/>
              </a:solidFill>
            </a:endParaRPr>
          </a:p>
        </p:txBody>
      </p:sp>
      <p:sp>
        <p:nvSpPr>
          <p:cNvPr id="134" name="Google Shape;134;g64950ad9d6_0_66"/>
          <p:cNvSpPr/>
          <p:nvPr/>
        </p:nvSpPr>
        <p:spPr>
          <a:xfrm>
            <a:off x="4953000" y="5430200"/>
            <a:ext cx="1524000" cy="7332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86/100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64950ad9d6_0_66"/>
          <p:cNvSpPr txBox="1"/>
          <p:nvPr/>
        </p:nvSpPr>
        <p:spPr>
          <a:xfrm>
            <a:off x="7513325" y="2870775"/>
            <a:ext cx="4069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How you can boost your score: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Join BusinessOne Consulting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Participate in the upcoming Microsoft Protege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Complete volunteer work with Red Cross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Take FINS3650 as an elective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Learn Excel VBA Macros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64950ad9d6_0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037" y="1766906"/>
            <a:ext cx="965211" cy="11748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64950ad9d6_0_66"/>
          <p:cNvSpPr/>
          <p:nvPr/>
        </p:nvSpPr>
        <p:spPr>
          <a:xfrm>
            <a:off x="929650" y="3778575"/>
            <a:ext cx="1440000" cy="394200"/>
          </a:xfrm>
          <a:prstGeom prst="flowChartExtra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4950ad9d6_0_66"/>
          <p:cNvSpPr txBox="1"/>
          <p:nvPr/>
        </p:nvSpPr>
        <p:spPr>
          <a:xfrm>
            <a:off x="152400" y="2941725"/>
            <a:ext cx="33834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2020 - Investment Banking Graduate Program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70da5ca2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CORE FEATURE 3</a:t>
            </a:r>
            <a:r>
              <a:rPr b="1" lang="en-AU">
                <a:solidFill>
                  <a:srgbClr val="7030A0"/>
                </a:solidFill>
              </a:rPr>
              <a:t> - </a:t>
            </a:r>
            <a:r>
              <a:rPr b="1" lang="en-AU" sz="3000">
                <a:solidFill>
                  <a:srgbClr val="7030A0"/>
                </a:solidFill>
              </a:rPr>
              <a:t>FORUMS</a:t>
            </a:r>
            <a:endParaRPr b="1" sz="3000">
              <a:solidFill>
                <a:srgbClr val="7030A0"/>
              </a:solidFill>
            </a:endParaRPr>
          </a:p>
        </p:txBody>
      </p:sp>
      <p:sp>
        <p:nvSpPr>
          <p:cNvPr id="144" name="Google Shape;144;g6470da5ca2_0_27"/>
          <p:cNvSpPr txBox="1"/>
          <p:nvPr/>
        </p:nvSpPr>
        <p:spPr>
          <a:xfrm>
            <a:off x="3813873" y="2394538"/>
            <a:ext cx="7052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>
                <a:latin typeface="Calibri"/>
                <a:ea typeface="Calibri"/>
                <a:cs typeface="Calibri"/>
                <a:sym typeface="Calibri"/>
              </a:rPr>
              <a:t>EY - 2020 Graduate Program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6470da5ca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400" y="1690825"/>
            <a:ext cx="1405476" cy="1325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g6470da5ca2_0_27"/>
          <p:cNvGraphicFramePr/>
          <p:nvPr/>
        </p:nvGraphicFramePr>
        <p:xfrm>
          <a:off x="952500" y="336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{992B628B-EE30-401A-BB28-23545F3DC7A7}</a:tableStyleId>
              </a:tblPr>
              <a:tblGrid>
                <a:gridCol w="2861375"/>
                <a:gridCol w="7425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800"/>
                        <a:t>Marcus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Hey when does the assessment centre normally happen?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1155CC"/>
                          </a:solidFill>
                        </a:rPr>
                        <a:t>George</a:t>
                      </a:r>
                      <a:r>
                        <a:rPr b="1" lang="en-AU" sz="1800">
                          <a:solidFill>
                            <a:srgbClr val="1155CC"/>
                          </a:solidFill>
                        </a:rPr>
                        <a:t> from EY</a:t>
                      </a:r>
                      <a:endParaRPr b="1" sz="18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Hey Marcus, the assessment centre normally runs in July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800"/>
                        <a:t>Marcus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Awesome thanks!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800"/>
                        <a:t>Emma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Any tips for phone interview?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800"/>
                        <a:t>Jennifer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I did the phone interview last year, they just ask about your motivation for joining EY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800"/>
                        <a:t>Emma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Okay, doesn’t sound too bad. Thanks for the info! :)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g64ae159bb1_0_0"/>
          <p:cNvGraphicFramePr/>
          <p:nvPr/>
        </p:nvGraphicFramePr>
        <p:xfrm>
          <a:off x="952488" y="14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{992B628B-EE30-401A-BB28-23545F3DC7A7}</a:tableStyleId>
              </a:tblPr>
              <a:tblGrid>
                <a:gridCol w="2411225"/>
                <a:gridCol w="1331650"/>
                <a:gridCol w="1331650"/>
                <a:gridCol w="1331650"/>
                <a:gridCol w="1331650"/>
                <a:gridCol w="1331650"/>
                <a:gridCol w="1331650"/>
              </a:tblGrid>
              <a:tr h="57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500"/>
                        <a:t>Features Students</a:t>
                      </a:r>
                      <a:r>
                        <a:rPr b="1" lang="en-AU" sz="1500"/>
                        <a:t> Want</a:t>
                      </a:r>
                      <a:endParaRPr b="1" sz="15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Centralised Listings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Forums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Calendar Sync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 Tracking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Personalised Job List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Alerts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Auto/Easy/Quick</a:t>
                      </a: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-Apply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Rate Prediction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g64ae159bb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COMPETITION</a:t>
            </a:r>
            <a:endParaRPr b="1">
              <a:solidFill>
                <a:srgbClr val="7030A0"/>
              </a:solidFill>
            </a:endParaRPr>
          </a:p>
        </p:txBody>
      </p:sp>
      <p:pic>
        <p:nvPicPr>
          <p:cNvPr id="153" name="Google Shape;153;g64ae159b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">
            <a:off x="6199524" y="1562298"/>
            <a:ext cx="1026493" cy="18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64ae159bb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">
            <a:off x="7613840" y="1557267"/>
            <a:ext cx="872429" cy="19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4ae159bb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275" y="1487056"/>
            <a:ext cx="460239" cy="46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64ae159bb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53997" y="1407300"/>
            <a:ext cx="4229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4ae159bb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1">
            <a:off x="4916377" y="1557257"/>
            <a:ext cx="743516" cy="19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83462" y="203444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4ae159bb1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40223" y="1466876"/>
            <a:ext cx="500592" cy="50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6219" y="457067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6219" y="5057787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6219" y="5585137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6219" y="6063537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2337" y="305907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219" y="3562908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219" y="305567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219" y="254509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83462" y="3055687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5275" y="3068162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0337" y="305567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2337" y="2556887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2337" y="356630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2337" y="4051162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2337" y="457067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2337" y="5090212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2337" y="5585137"/>
            <a:ext cx="356375" cy="3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64ae159bb1_0_0"/>
          <p:cNvSpPr/>
          <p:nvPr/>
        </p:nvSpPr>
        <p:spPr>
          <a:xfrm>
            <a:off x="10110313" y="1418000"/>
            <a:ext cx="1160400" cy="510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2337" y="6123212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6219" y="405672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5275" y="5585137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83462" y="4587512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5275" y="3556233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5275" y="258007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5275" y="4082737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5275" y="5058637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5275" y="611162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5275" y="4570687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5275" y="205357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219" y="2036183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2337" y="205217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8250" y="205357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8250" y="254509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8250" y="356629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8250" y="405114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8250" y="458749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8250" y="560869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8250" y="611162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8250" y="305569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18250" y="5098112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0337" y="5098112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0337" y="205217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0337" y="255392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0337" y="3575133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0337" y="4076883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0337" y="4587483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0337" y="560872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0337" y="611934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83462" y="356629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83462" y="407689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83462" y="5608695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83462" y="6119320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64ae159b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83462" y="2545058"/>
            <a:ext cx="356375" cy="3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64ae159b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83462" y="5098112"/>
            <a:ext cx="356375" cy="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70da5ca2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AU">
                <a:solidFill>
                  <a:srgbClr val="7030A0"/>
                </a:solidFill>
              </a:rPr>
              <a:t>BENEFITS</a:t>
            </a:r>
            <a:endParaRPr b="1">
              <a:solidFill>
                <a:srgbClr val="7030A0"/>
              </a:solidFill>
            </a:endParaRPr>
          </a:p>
        </p:txBody>
      </p:sp>
      <p:pic>
        <p:nvPicPr>
          <p:cNvPr id="219" name="Google Shape;219;g6470da5ca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25" y="1431725"/>
            <a:ext cx="7310684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6470da5ca2_0_1"/>
          <p:cNvSpPr txBox="1"/>
          <p:nvPr/>
        </p:nvSpPr>
        <p:spPr>
          <a:xfrm>
            <a:off x="8762150" y="1980400"/>
            <a:ext cx="2591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apply for more jobs that match their skills, interest and personality</a:t>
            </a:r>
            <a:endParaRPr sz="1800"/>
          </a:p>
        </p:txBody>
      </p:sp>
      <p:sp>
        <p:nvSpPr>
          <p:cNvPr id="221" name="Google Shape;221;g6470da5ca2_0_1"/>
          <p:cNvSpPr txBox="1"/>
          <p:nvPr/>
        </p:nvSpPr>
        <p:spPr>
          <a:xfrm>
            <a:off x="7984975" y="5178225"/>
            <a:ext cx="25917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Employers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recruit more students with the right fit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6470da5ca2_0_1"/>
          <p:cNvSpPr txBox="1"/>
          <p:nvPr/>
        </p:nvSpPr>
        <p:spPr>
          <a:xfrm>
            <a:off x="1205325" y="2163275"/>
            <a:ext cx="25917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latin typeface="Calibri"/>
                <a:ea typeface="Calibri"/>
                <a:cs typeface="Calibri"/>
                <a:sym typeface="Calibri"/>
              </a:rPr>
              <a:t>Universities</a:t>
            </a: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 increase employment rate of their grads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