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281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7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244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12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2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2EDCD0-ECE5-4076-ACB8-CE8B7D4CD801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3A998B-B017-4EF2-9D9C-3BDBD8D8EA8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441B5-7811-4419-8BB1-65D8384A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64" y="1188717"/>
            <a:ext cx="5627717" cy="4480563"/>
          </a:xfrm>
        </p:spPr>
        <p:txBody>
          <a:bodyPr anchor="ctr">
            <a:normAutofit/>
          </a:bodyPr>
          <a:lstStyle/>
          <a:p>
            <a:pPr algn="l"/>
            <a:r>
              <a:rPr lang="ru-RU" sz="6600" dirty="0">
                <a:solidFill>
                  <a:schemeClr val="bg2"/>
                </a:solidFill>
              </a:rPr>
              <a:t>Презентация по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C25162-6C63-4A96-862C-DD253620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015" y="1188717"/>
            <a:ext cx="2594343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effectLst/>
                <a:latin typeface="+mj-lt"/>
              </a:rPr>
              <a:t>Биометрические методы ИБ</a:t>
            </a:r>
            <a:endParaRPr lang="ru-RU" dirty="0">
              <a:latin typeface="+mj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373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78364-04F7-4B09-824F-DFC9822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b="0" i="0" dirty="0" err="1">
                <a:effectLst/>
              </a:rPr>
              <a:t>Биометрические</a:t>
            </a:r>
            <a:r>
              <a:rPr lang="en-US" sz="4400" b="0" i="0" dirty="0">
                <a:effectLst/>
              </a:rPr>
              <a:t> </a:t>
            </a:r>
            <a:r>
              <a:rPr lang="en-US" sz="4400" b="0" i="0" dirty="0" err="1">
                <a:effectLst/>
              </a:rPr>
              <a:t>данные</a:t>
            </a:r>
            <a:endParaRPr lang="en-US" sz="4400" dirty="0"/>
          </a:p>
        </p:txBody>
      </p:sp>
      <p:pic>
        <p:nvPicPr>
          <p:cNvPr id="1026" name="Picture 2" descr="Биометрические данные в банках: можно ли отказаться">
            <a:extLst>
              <a:ext uri="{FF2B5EF4-FFF2-40B4-BE49-F238E27FC236}">
                <a16:creationId xmlns:a16="http://schemas.microsoft.com/office/drawing/2014/main" id="{05973062-BF2F-48BD-BE12-5D7BFF9DA41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2" r="23149" b="-1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2FABF6-2964-4D09-A071-7BAE5DA0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Биометрические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данные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можно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разделить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три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группы</a:t>
            </a:r>
            <a:r>
              <a:rPr lang="en-US" b="0" i="0" dirty="0">
                <a:effectLst/>
              </a:rPr>
              <a:t>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Физиологические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характеристики</a:t>
            </a:r>
            <a:r>
              <a:rPr lang="en-US" b="0" i="0" dirty="0">
                <a:effectLst/>
              </a:rPr>
              <a:t>: </a:t>
            </a:r>
            <a:r>
              <a:rPr lang="en-US" b="0" i="0" dirty="0" err="1">
                <a:effectLst/>
              </a:rPr>
              <a:t>отпечатки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пальцев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геометрия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кисти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руки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радужная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оболочка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глаза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сетчатка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глаза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рисунок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вен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лицо</a:t>
            </a:r>
            <a:r>
              <a:rPr lang="en-US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Психологические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характеристики</a:t>
            </a:r>
            <a:r>
              <a:rPr lang="en-US" b="0" i="0" dirty="0">
                <a:effectLst/>
              </a:rPr>
              <a:t>: </a:t>
            </a:r>
            <a:r>
              <a:rPr lang="en-US" b="0" i="0" dirty="0" err="1">
                <a:effectLst/>
              </a:rPr>
              <a:t>почерк</a:t>
            </a:r>
            <a:r>
              <a:rPr lang="en-US" b="0" i="0" dirty="0">
                <a:effectLst/>
              </a:rPr>
              <a:t> и </a:t>
            </a:r>
            <a:r>
              <a:rPr lang="en-US" b="0" i="0" dirty="0" err="1">
                <a:effectLst/>
              </a:rPr>
              <a:t>анализ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рукописной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подписи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голос</a:t>
            </a:r>
            <a:r>
              <a:rPr lang="en-US" b="0" i="0" dirty="0">
                <a:effectLst/>
              </a:rPr>
              <a:t> и </a:t>
            </a:r>
            <a:r>
              <a:rPr lang="en-US" b="0" i="0" dirty="0" err="1">
                <a:effectLst/>
              </a:rPr>
              <a:t>ритм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речи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скорость</a:t>
            </a:r>
            <a:r>
              <a:rPr lang="en-US" b="0" i="0" dirty="0">
                <a:effectLst/>
              </a:rPr>
              <a:t> и </a:t>
            </a:r>
            <a:r>
              <a:rPr lang="en-US" b="0" i="0" dirty="0" err="1">
                <a:effectLst/>
              </a:rPr>
              <a:t>особенность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печати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клавиатуре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походка</a:t>
            </a:r>
            <a:r>
              <a:rPr lang="en-US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К </a:t>
            </a:r>
            <a:r>
              <a:rPr lang="en-US" b="0" i="0" dirty="0" err="1">
                <a:effectLst/>
              </a:rPr>
              <a:t>биохимическим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характеристикам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данный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момент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времени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можно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отнести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только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один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способ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распознавания</a:t>
            </a:r>
            <a:r>
              <a:rPr lang="en-US" b="0" i="0" dirty="0">
                <a:effectLst/>
              </a:rPr>
              <a:t> – ДНК(</a:t>
            </a:r>
            <a:r>
              <a:rPr lang="en-US" b="0" i="0" dirty="0" err="1">
                <a:effectLst/>
              </a:rPr>
              <a:t>он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же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генетическая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дактилоскопия</a:t>
            </a:r>
            <a:r>
              <a:rPr lang="en-US" b="0" i="0" dirty="0">
                <a:effectLst/>
              </a:rPr>
              <a:t>).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0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E4CAB-BB11-4492-9D80-04771B8B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6669258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endParaRPr lang="en-US" sz="4400" dirty="0"/>
          </a:p>
        </p:txBody>
      </p:sp>
      <p:pic>
        <p:nvPicPr>
          <p:cNvPr id="2050" name="Picture 2" descr="Безопасность биометрических данных: подлог возможен? » Журнал ПЛАС №10">
            <a:extLst>
              <a:ext uri="{FF2B5EF4-FFF2-40B4-BE49-F238E27FC236}">
                <a16:creationId xmlns:a16="http://schemas.microsoft.com/office/drawing/2014/main" id="{EC51E157-D08A-406B-A114-DF189D020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44911" b="1"/>
          <a:stretch/>
        </p:blipFill>
        <p:spPr bwMode="auto">
          <a:xfrm>
            <a:off x="-1" y="0"/>
            <a:ext cx="43735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B3AD70-E0B7-44F6-9B1B-A0098D1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801858"/>
            <a:ext cx="6176776" cy="506554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В </a:t>
            </a:r>
            <a:r>
              <a:rPr lang="en-US" b="0" i="0" dirty="0" err="1">
                <a:effectLst/>
              </a:rPr>
              <a:t>отличие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прочих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методов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аутентификации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биометрический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метод</a:t>
            </a:r>
            <a:r>
              <a:rPr lang="en-US" b="0" i="0" dirty="0">
                <a:effectLst/>
              </a:rPr>
              <a:t> – </a:t>
            </a:r>
            <a:r>
              <a:rPr lang="en-US" b="0" i="0" dirty="0" err="1">
                <a:effectLst/>
              </a:rPr>
              <a:t>вероятностный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так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как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существует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шанс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что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характеристики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двух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людей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могут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совпасть</a:t>
            </a:r>
            <a:r>
              <a:rPr lang="en-US" b="0" i="0" dirty="0">
                <a:effectLst/>
              </a:rPr>
              <a:t>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Поэтому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введены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следующие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понятия</a:t>
            </a:r>
            <a:r>
              <a:rPr lang="en-US" b="0" i="0" dirty="0">
                <a:effectLst/>
              </a:rPr>
              <a:t>: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FAR (</a:t>
            </a:r>
            <a:r>
              <a:rPr lang="en-US" b="0" i="0" dirty="0" err="1">
                <a:effectLst/>
              </a:rPr>
              <a:t>FalseAcceptenceRate</a:t>
            </a:r>
            <a:r>
              <a:rPr lang="en-US" b="0" i="0" dirty="0">
                <a:effectLst/>
              </a:rPr>
              <a:t>) – </a:t>
            </a:r>
            <a:r>
              <a:rPr lang="en-US" b="0" i="0" dirty="0" err="1">
                <a:effectLst/>
              </a:rPr>
              <a:t>процентный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порог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определяющий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вероятность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того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что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один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человек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может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быть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принят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за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другого</a:t>
            </a:r>
            <a:r>
              <a:rPr lang="en-US" b="0" i="0" dirty="0">
                <a:effectLst/>
              </a:rPr>
              <a:t> (</a:t>
            </a:r>
            <a:r>
              <a:rPr lang="en-US" b="0" i="0" dirty="0" err="1">
                <a:effectLst/>
              </a:rPr>
              <a:t>коэффициент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ложного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доступа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также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именуется</a:t>
            </a:r>
            <a:r>
              <a:rPr lang="en-US" b="0" i="0" dirty="0">
                <a:effectLst/>
              </a:rPr>
              <a:t> «</a:t>
            </a:r>
            <a:r>
              <a:rPr lang="en-US" b="0" i="0" dirty="0" err="1">
                <a:effectLst/>
              </a:rPr>
              <a:t>ошибкой</a:t>
            </a:r>
            <a:r>
              <a:rPr lang="en-US" b="0" i="0" dirty="0">
                <a:effectLst/>
              </a:rPr>
              <a:t> 2 </a:t>
            </a:r>
            <a:r>
              <a:rPr lang="en-US" b="0" i="0" dirty="0" err="1">
                <a:effectLst/>
              </a:rPr>
              <a:t>рода</a:t>
            </a:r>
            <a:r>
              <a:rPr lang="en-US" b="0" i="0" dirty="0">
                <a:effectLst/>
              </a:rPr>
              <a:t>»).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Величина</a:t>
            </a:r>
            <a:r>
              <a:rPr lang="en-US" b="0" i="0" dirty="0">
                <a:effectLst/>
              </a:rPr>
              <a:t> 1-FAR </a:t>
            </a:r>
            <a:r>
              <a:rPr lang="en-US" b="0" i="0" dirty="0" err="1">
                <a:effectLst/>
              </a:rPr>
              <a:t>называется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специфичность</a:t>
            </a:r>
            <a:r>
              <a:rPr lang="en-US" b="0" i="0" dirty="0">
                <a:effectLst/>
              </a:rPr>
              <a:t>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FRR (</a:t>
            </a:r>
            <a:r>
              <a:rPr lang="en-US" b="0" i="0" dirty="0" err="1">
                <a:effectLst/>
              </a:rPr>
              <a:t>FalseRejectionRate</a:t>
            </a:r>
            <a:r>
              <a:rPr lang="en-US" b="0" i="0" dirty="0">
                <a:effectLst/>
              </a:rPr>
              <a:t>) – </a:t>
            </a:r>
            <a:r>
              <a:rPr lang="en-US" b="0" i="0" dirty="0" err="1">
                <a:effectLst/>
              </a:rPr>
              <a:t>вероятность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того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что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человек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может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быть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распознан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системой</a:t>
            </a:r>
            <a:r>
              <a:rPr lang="en-US" b="0" i="0" dirty="0">
                <a:effectLst/>
              </a:rPr>
              <a:t> (</a:t>
            </a:r>
            <a:r>
              <a:rPr lang="en-US" b="0" i="0" dirty="0" err="1">
                <a:effectLst/>
              </a:rPr>
              <a:t>коэффициент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ложного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отказа</a:t>
            </a:r>
            <a:r>
              <a:rPr lang="en-US" b="0" i="0" dirty="0">
                <a:effectLst/>
              </a:rPr>
              <a:t> в </a:t>
            </a:r>
            <a:r>
              <a:rPr lang="en-US" b="0" i="0" dirty="0" err="1">
                <a:effectLst/>
              </a:rPr>
              <a:t>доступе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также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именуется</a:t>
            </a:r>
            <a:r>
              <a:rPr lang="en-US" b="0" i="0" dirty="0">
                <a:effectLst/>
              </a:rPr>
              <a:t> «</a:t>
            </a:r>
            <a:r>
              <a:rPr lang="en-US" b="0" i="0" dirty="0" err="1">
                <a:effectLst/>
              </a:rPr>
              <a:t>ошибкой</a:t>
            </a:r>
            <a:r>
              <a:rPr lang="en-US" b="0" i="0" dirty="0">
                <a:effectLst/>
              </a:rPr>
              <a:t> 1 </a:t>
            </a:r>
            <a:r>
              <a:rPr lang="en-US" b="0" i="0" dirty="0" err="1">
                <a:effectLst/>
              </a:rPr>
              <a:t>рода</a:t>
            </a:r>
            <a:r>
              <a:rPr lang="en-US" b="0" i="0" dirty="0">
                <a:effectLst/>
              </a:rPr>
              <a:t>»).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 err="1">
                <a:effectLst/>
              </a:rPr>
              <a:t>Величина</a:t>
            </a:r>
            <a:r>
              <a:rPr lang="en-US" b="0" i="0" dirty="0">
                <a:effectLst/>
              </a:rPr>
              <a:t> 1-FRR </a:t>
            </a:r>
            <a:r>
              <a:rPr lang="en-US" b="0" i="0" dirty="0" err="1">
                <a:effectLst/>
              </a:rPr>
              <a:t>называется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чувствительность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9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A405F-88A7-4284-97FD-2566533F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8874"/>
            <a:ext cx="5617905" cy="1278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400" b="0" i="0" dirty="0" err="1">
                <a:effectLst/>
              </a:rPr>
              <a:t>Риски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нарушения</a:t>
            </a:r>
            <a:r>
              <a:rPr lang="en-US" sz="2400" b="0" i="0" dirty="0">
                <a:effectLst/>
              </a:rPr>
              <a:t> ИБ </a:t>
            </a:r>
            <a:r>
              <a:rPr lang="en-US" sz="2400" b="0" i="0" dirty="0" err="1">
                <a:effectLst/>
              </a:rPr>
              <a:t>при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использовании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биометрических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систем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8" name="Picture 6" descr="Биометрия вытесняет пароли. Как сканеры лица изменят мир и чем это опасно -  Hi-Tech Mail.ru">
            <a:extLst>
              <a:ext uri="{FF2B5EF4-FFF2-40B4-BE49-F238E27FC236}">
                <a16:creationId xmlns:a16="http://schemas.microsoft.com/office/drawing/2014/main" id="{61728BFC-2531-4AD7-B52F-3A8844C5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5289451" cy="685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E070E65-C056-4828-A929-DA5FBFA0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252025"/>
            <a:ext cx="5617904" cy="5303519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1) </a:t>
            </a:r>
            <a:r>
              <a:rPr lang="en-US" b="0" i="0" dirty="0" err="1">
                <a:effectLst/>
              </a:rPr>
              <a:t>Риски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которые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могут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возникать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сборе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биометрических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данных</a:t>
            </a:r>
            <a:r>
              <a:rPr lang="en-US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2) </a:t>
            </a:r>
            <a:r>
              <a:rPr lang="en-US" b="0" i="0" dirty="0" err="1">
                <a:effectLst/>
              </a:rPr>
              <a:t>Риски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которые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связанные</a:t>
            </a:r>
            <a:r>
              <a:rPr lang="en-US" b="0" i="0" dirty="0">
                <a:effectLst/>
              </a:rPr>
              <a:t> с </a:t>
            </a:r>
            <a:r>
              <a:rPr lang="en-US" b="0" i="0" dirty="0" err="1">
                <a:effectLst/>
              </a:rPr>
              <a:t>нарушениями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неправильной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обработке</a:t>
            </a:r>
            <a:r>
              <a:rPr lang="en-US" b="0" i="0" dirty="0">
                <a:effectLst/>
              </a:rPr>
              <a:t>/</a:t>
            </a:r>
            <a:r>
              <a:rPr lang="en-US" b="0" i="0" dirty="0" err="1">
                <a:effectLst/>
              </a:rPr>
              <a:t>хранении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биометрических</a:t>
            </a:r>
            <a:r>
              <a:rPr lang="en-US" b="0" i="0" dirty="0">
                <a:effectLst/>
              </a:rPr>
              <a:t> ПД.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0" i="0" dirty="0">
                <a:effectLst/>
              </a:rPr>
              <a:t>3) </a:t>
            </a:r>
            <a:r>
              <a:rPr lang="en-US" b="0" i="0" dirty="0" err="1">
                <a:effectLst/>
              </a:rPr>
              <a:t>Риски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которые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могут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возникать</a:t>
            </a:r>
            <a:r>
              <a:rPr lang="en-US" b="0" i="0" dirty="0">
                <a:effectLst/>
              </a:rPr>
              <a:t> в </a:t>
            </a:r>
            <a:r>
              <a:rPr lang="en-US" b="0" i="0" dirty="0" err="1">
                <a:effectLst/>
              </a:rPr>
              <a:t>ходе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процесса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биометрической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верификации</a:t>
            </a:r>
            <a:r>
              <a:rPr lang="en-US" b="0" i="0" dirty="0">
                <a:effectLst/>
              </a:rPr>
              <a:t> в </a:t>
            </a:r>
            <a:r>
              <a:rPr lang="en-US" b="0" i="0" dirty="0" err="1">
                <a:effectLst/>
              </a:rPr>
              <a:t>случае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успешной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подделки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злоумышленником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образцов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биометрического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материала</a:t>
            </a:r>
            <a:r>
              <a:rPr lang="en-US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1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8CA6B-09F7-4FBB-BBA5-F0A5C86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100" b="0" i="0" dirty="0" err="1">
                <a:effectLst/>
              </a:rPr>
              <a:t>Сравнительный</a:t>
            </a:r>
            <a:r>
              <a:rPr lang="en-US" sz="3100" b="0" i="0" dirty="0">
                <a:effectLst/>
              </a:rPr>
              <a:t> </a:t>
            </a:r>
            <a:r>
              <a:rPr lang="en-US" sz="3100" b="0" i="0" dirty="0" err="1">
                <a:effectLst/>
              </a:rPr>
              <a:t>анализ</a:t>
            </a:r>
            <a:r>
              <a:rPr lang="en-US" sz="3100" b="0" i="0" dirty="0">
                <a:effectLst/>
              </a:rPr>
              <a:t> </a:t>
            </a:r>
            <a:r>
              <a:rPr lang="en-US" sz="3100" b="0" i="0" dirty="0" err="1">
                <a:effectLst/>
              </a:rPr>
              <a:t>основных</a:t>
            </a:r>
            <a:r>
              <a:rPr lang="en-US" sz="3100" b="0" i="0" dirty="0">
                <a:effectLst/>
              </a:rPr>
              <a:t> </a:t>
            </a:r>
            <a:r>
              <a:rPr lang="en-US" sz="3100" b="0" i="0" dirty="0" err="1">
                <a:effectLst/>
              </a:rPr>
              <a:t>методов</a:t>
            </a:r>
            <a:r>
              <a:rPr lang="en-US" sz="3100" b="0" i="0" dirty="0">
                <a:effectLst/>
              </a:rPr>
              <a:t> </a:t>
            </a:r>
            <a:r>
              <a:rPr lang="en-US" sz="3100" b="0" i="0" dirty="0" err="1">
                <a:effectLst/>
              </a:rPr>
              <a:t>биометрической</a:t>
            </a:r>
            <a:r>
              <a:rPr lang="en-US" sz="3100" b="0" i="0" dirty="0">
                <a:effectLst/>
              </a:rPr>
              <a:t> </a:t>
            </a:r>
            <a:r>
              <a:rPr lang="en-US" sz="3100" b="0" i="0" dirty="0" err="1">
                <a:effectLst/>
              </a:rPr>
              <a:t>идентификации</a:t>
            </a:r>
            <a:endParaRPr lang="en-US" sz="3100" dirty="0"/>
          </a:p>
        </p:txBody>
      </p:sp>
      <p:pic>
        <p:nvPicPr>
          <p:cNvPr id="4102" name="Picture 6" descr="Биометрические данные: что, зачем и нужно ли сдавать">
            <a:extLst>
              <a:ext uri="{FF2B5EF4-FFF2-40B4-BE49-F238E27FC236}">
                <a16:creationId xmlns:a16="http://schemas.microsoft.com/office/drawing/2014/main" id="{6B90C79D-4852-43D9-A0CE-234BEB409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0" r="18716"/>
          <a:stretch/>
        </p:blipFill>
        <p:spPr bwMode="auto">
          <a:xfrm>
            <a:off x="-1" y="10"/>
            <a:ext cx="4373546" cy="68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881B4A-88C5-4BE3-9EF9-54F1145A1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2286000"/>
            <a:ext cx="6176776" cy="353802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 err="1">
                <a:effectLst/>
              </a:rPr>
              <a:t>Геометрия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руки</a:t>
            </a:r>
            <a:r>
              <a:rPr lang="en-US" sz="1700" b="0" i="0" dirty="0">
                <a:effectLst/>
              </a:rPr>
              <a:t> – </a:t>
            </a:r>
            <a:r>
              <a:rPr lang="en-US" sz="1700" b="0" i="0" dirty="0" err="1">
                <a:effectLst/>
              </a:rPr>
              <a:t>это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биометрическая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характеристика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которая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предполагает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идентификацию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человека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по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форме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руки</a:t>
            </a:r>
            <a:r>
              <a:rPr lang="en-US" sz="1700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 err="1">
                <a:effectLst/>
              </a:rPr>
              <a:t>Отпечатки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пальцев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детальны</a:t>
            </a:r>
            <a:r>
              <a:rPr lang="en-US" sz="1700" b="0" i="0" dirty="0">
                <a:effectLst/>
              </a:rPr>
              <a:t> и </a:t>
            </a:r>
            <a:r>
              <a:rPr lang="en-US" sz="1700" b="0" i="0" dirty="0" err="1">
                <a:effectLst/>
              </a:rPr>
              <a:t>уникальны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однако</a:t>
            </a:r>
            <a:r>
              <a:rPr lang="en-US" sz="1700" b="0" i="0" dirty="0">
                <a:effectLst/>
              </a:rPr>
              <a:t> в </a:t>
            </a:r>
            <a:r>
              <a:rPr lang="en-US" sz="1700" b="0" i="0" dirty="0" err="1">
                <a:effectLst/>
              </a:rPr>
              <a:t>качестве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биометрической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характеристики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очень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ненадежны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так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как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их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легко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подделать</a:t>
            </a:r>
            <a:r>
              <a:rPr lang="en-US" sz="1700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 err="1">
                <a:effectLst/>
              </a:rPr>
              <a:t>Радужная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оболочка</a:t>
            </a:r>
            <a:r>
              <a:rPr lang="en-US" sz="1700" b="0" i="0" dirty="0">
                <a:effectLst/>
              </a:rPr>
              <a:t> – </a:t>
            </a:r>
            <a:r>
              <a:rPr lang="en-US" sz="1700" b="0" i="0" dirty="0" err="1">
                <a:effectLst/>
              </a:rPr>
              <a:t>это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цветная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часть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глаза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которая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регулирует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размер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зрачка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0" dirty="0" err="1">
                <a:effectLst/>
              </a:rPr>
              <a:t>Цвет</a:t>
            </a:r>
            <a:r>
              <a:rPr lang="en-US" sz="1700" b="0" i="0" dirty="0">
                <a:effectLst/>
              </a:rPr>
              <a:t> и </a:t>
            </a:r>
            <a:r>
              <a:rPr lang="en-US" sz="1700" b="0" i="0" dirty="0" err="1">
                <a:effectLst/>
              </a:rPr>
              <a:t>структура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радужки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связаны</a:t>
            </a:r>
            <a:r>
              <a:rPr lang="en-US" sz="1700" b="0" i="0" dirty="0">
                <a:effectLst/>
              </a:rPr>
              <a:t> с </a:t>
            </a:r>
            <a:r>
              <a:rPr lang="en-US" sz="1700" b="0" i="0" dirty="0" err="1">
                <a:effectLst/>
              </a:rPr>
              <a:t>генетикой</a:t>
            </a:r>
            <a:r>
              <a:rPr lang="en-US" sz="1700" b="0" i="0" dirty="0">
                <a:effectLst/>
              </a:rPr>
              <a:t>, а </a:t>
            </a:r>
            <a:r>
              <a:rPr lang="en-US" sz="1700" b="0" i="0" dirty="0" err="1">
                <a:effectLst/>
              </a:rPr>
              <a:t>детали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узора</a:t>
            </a:r>
            <a:r>
              <a:rPr lang="en-US" sz="1700" b="0" i="0" dirty="0">
                <a:effectLst/>
              </a:rPr>
              <a:t> – </a:t>
            </a:r>
            <a:r>
              <a:rPr lang="en-US" sz="1700" b="0" i="0" dirty="0" err="1">
                <a:effectLst/>
              </a:rPr>
              <a:t>нет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0" dirty="0" err="1">
                <a:effectLst/>
              </a:rPr>
              <a:t>Узор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радужки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уникален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для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каждого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человека</a:t>
            </a:r>
            <a:r>
              <a:rPr lang="en-US" sz="1700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 err="1">
                <a:effectLst/>
              </a:rPr>
              <a:t>Распознавание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лиц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основывается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на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лицевых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характеристиках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индивида</a:t>
            </a:r>
            <a:r>
              <a:rPr lang="en-US" sz="1700" b="0" i="0" dirty="0">
                <a:effectLst/>
              </a:rPr>
              <a:t>. </a:t>
            </a:r>
            <a:r>
              <a:rPr lang="en-US" sz="1700" b="0" i="0" dirty="0" err="1">
                <a:effectLst/>
              </a:rPr>
              <a:t>Подходы</a:t>
            </a:r>
            <a:r>
              <a:rPr lang="en-US" sz="1700" b="0" i="0" dirty="0">
                <a:effectLst/>
              </a:rPr>
              <a:t> к </a:t>
            </a:r>
            <a:r>
              <a:rPr lang="en-US" sz="1700" b="0" i="0" dirty="0" err="1">
                <a:effectLst/>
              </a:rPr>
              <a:t>распознаванию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лиц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делятся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на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две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группы</a:t>
            </a:r>
            <a:r>
              <a:rPr lang="en-US" sz="1700" b="0" i="0" dirty="0">
                <a:effectLst/>
              </a:rPr>
              <a:t>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>
                <a:effectLst/>
              </a:rPr>
              <a:t>· </a:t>
            </a:r>
            <a:r>
              <a:rPr lang="en-US" sz="1700" b="0" i="0" dirty="0" err="1">
                <a:effectLst/>
              </a:rPr>
              <a:t>геометрические</a:t>
            </a:r>
            <a:r>
              <a:rPr lang="en-US" sz="1700" b="0" i="0" dirty="0">
                <a:effectLst/>
              </a:rPr>
              <a:t> – </a:t>
            </a:r>
            <a:r>
              <a:rPr lang="en-US" sz="1700" b="0" i="0" dirty="0" err="1">
                <a:effectLst/>
              </a:rPr>
              <a:t>базирующиеся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на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чертах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лица</a:t>
            </a:r>
            <a:r>
              <a:rPr lang="en-US" sz="1700" b="0" i="0" dirty="0">
                <a:effectLst/>
              </a:rPr>
              <a:t>;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>
                <a:effectLst/>
              </a:rPr>
              <a:t>· </a:t>
            </a:r>
            <a:r>
              <a:rPr lang="en-US" sz="1700" b="0" i="0" dirty="0" err="1">
                <a:effectLst/>
              </a:rPr>
              <a:t>фотометрические</a:t>
            </a:r>
            <a:r>
              <a:rPr lang="en-US" sz="1700" b="0" i="0" dirty="0">
                <a:effectLst/>
              </a:rPr>
              <a:t> – в </a:t>
            </a:r>
            <a:r>
              <a:rPr lang="en-US" sz="1700" b="0" i="0" dirty="0" err="1">
                <a:effectLst/>
              </a:rPr>
              <a:t>основе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которых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лежит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полный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вид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лица</a:t>
            </a:r>
            <a:r>
              <a:rPr lang="en-US" sz="1700" b="0" i="0" dirty="0">
                <a:effectLst/>
              </a:rPr>
              <a:t>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700" b="0" i="0" dirty="0" err="1">
                <a:effectLst/>
              </a:rPr>
              <a:t>Карта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вен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ладони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представляет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собой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узор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сети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видимых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кровеносных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сосудов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руки</a:t>
            </a:r>
            <a:endParaRPr lang="en-US" sz="1700" b="0" i="0" dirty="0">
              <a:effectLst/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4441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49443E2-4835-4907-B11C-FD0908CB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04" y="480515"/>
            <a:ext cx="9542191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9F04BF-51EA-46D6-A4AF-4947E889E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" r="21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B9CD8-9DA4-4B25-A464-567C95B1D4A1}"/>
              </a:ext>
            </a:extLst>
          </p:cNvPr>
          <p:cNvSpPr txBox="1"/>
          <p:nvPr/>
        </p:nvSpPr>
        <p:spPr>
          <a:xfrm>
            <a:off x="21" y="5414473"/>
            <a:ext cx="12191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FFC000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596750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90</TotalTime>
  <Words>362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Уголки</vt:lpstr>
      <vt:lpstr>Презентация по практике</vt:lpstr>
      <vt:lpstr>Биометрические данные</vt:lpstr>
      <vt:lpstr>Презентация PowerPoint</vt:lpstr>
      <vt:lpstr>Риски нарушения ИБ при использовании биометрических систем</vt:lpstr>
      <vt:lpstr>Сравнительный анализ основных методов биометрической идентификации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практике</dc:title>
  <dc:creator>Князев Дмитрий Александрович</dc:creator>
  <cp:lastModifiedBy>Князев Дмитрий Александрович</cp:lastModifiedBy>
  <cp:revision>1</cp:revision>
  <dcterms:created xsi:type="dcterms:W3CDTF">2021-07-29T02:25:39Z</dcterms:created>
  <dcterms:modified xsi:type="dcterms:W3CDTF">2021-07-29T03:56:06Z</dcterms:modified>
</cp:coreProperties>
</file>